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0" r:id="rId2"/>
    <p:sldId id="263" r:id="rId3"/>
    <p:sldId id="287" r:id="rId4"/>
    <p:sldId id="288" r:id="rId5"/>
    <p:sldId id="264" r:id="rId6"/>
    <p:sldId id="268" r:id="rId7"/>
    <p:sldId id="269" r:id="rId8"/>
    <p:sldId id="270" r:id="rId9"/>
    <p:sldId id="281" r:id="rId10"/>
    <p:sldId id="289" r:id="rId11"/>
    <p:sldId id="290" r:id="rId12"/>
    <p:sldId id="303" r:id="rId13"/>
    <p:sldId id="272" r:id="rId14"/>
    <p:sldId id="282" r:id="rId15"/>
    <p:sldId id="300" r:id="rId16"/>
    <p:sldId id="301" r:id="rId17"/>
    <p:sldId id="302" r:id="rId18"/>
    <p:sldId id="294" r:id="rId19"/>
    <p:sldId id="295"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CF412-3D4C-46D2-99C3-F238DDA0C4BE}" type="datetimeFigureOut">
              <a:rPr lang="en-GB" smtClean="0"/>
              <a:t>18/11/2019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CDB5A-65D2-4794-9458-1729EA663EE2}" type="slidenum">
              <a:rPr lang="en-GB" smtClean="0"/>
              <a:t>‹#›</a:t>
            </a:fld>
            <a:endParaRPr lang="en-GB"/>
          </a:p>
        </p:txBody>
      </p:sp>
    </p:spTree>
    <p:extLst>
      <p:ext uri="{BB962C8B-B14F-4D97-AF65-F5344CB8AC3E}">
        <p14:creationId xmlns:p14="http://schemas.microsoft.com/office/powerpoint/2010/main" val="50369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59F52C-F7C3-4063-B920-E3F793CBC5FD}"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62627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F52C-F7C3-4063-B920-E3F793CBC5FD}"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297567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F52C-F7C3-4063-B920-E3F793CBC5FD}"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421639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9F52C-F7C3-4063-B920-E3F793CBC5FD}"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3697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9F52C-F7C3-4063-B920-E3F793CBC5FD}"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116908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59F52C-F7C3-4063-B920-E3F793CBC5FD}"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386141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9F52C-F7C3-4063-B920-E3F793CBC5FD}"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370648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59F52C-F7C3-4063-B920-E3F793CBC5FD}"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17140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9F52C-F7C3-4063-B920-E3F793CBC5FD}"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25323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F52C-F7C3-4063-B920-E3F793CBC5FD}"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107976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9F52C-F7C3-4063-B920-E3F793CBC5FD}"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E55DB-386F-44FC-B19D-A8086170C325}" type="slidenum">
              <a:rPr lang="en-GB" smtClean="0"/>
              <a:t>‹#›</a:t>
            </a:fld>
            <a:endParaRPr lang="en-GB"/>
          </a:p>
        </p:txBody>
      </p:sp>
    </p:spTree>
    <p:extLst>
      <p:ext uri="{BB962C8B-B14F-4D97-AF65-F5344CB8AC3E}">
        <p14:creationId xmlns:p14="http://schemas.microsoft.com/office/powerpoint/2010/main" val="1432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9F52C-F7C3-4063-B920-E3F793CBC5FD}" type="datetimeFigureOut">
              <a:rPr lang="en-GB" smtClean="0"/>
              <a:t>18/11/2019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E55DB-386F-44FC-B19D-A8086170C325}" type="slidenum">
              <a:rPr lang="en-GB" smtClean="0"/>
              <a:t>‹#›</a:t>
            </a:fld>
            <a:endParaRPr lang="en-GB"/>
          </a:p>
        </p:txBody>
      </p:sp>
    </p:spTree>
    <p:extLst>
      <p:ext uri="{BB962C8B-B14F-4D97-AF65-F5344CB8AC3E}">
        <p14:creationId xmlns:p14="http://schemas.microsoft.com/office/powerpoint/2010/main" val="74208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367" y="1458586"/>
            <a:ext cx="3625327" cy="2246769"/>
          </a:xfrm>
          <a:prstGeom prst="rect">
            <a:avLst/>
          </a:prstGeom>
        </p:spPr>
        <p:txBody>
          <a:bodyPr wrap="square">
            <a:spAutoFit/>
          </a:bodyPr>
          <a:lstStyle/>
          <a:p>
            <a:pPr algn="ctr">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We are going to read two </a:t>
            </a:r>
            <a:r>
              <a:rPr lang="en-GB" sz="2000" b="1" dirty="0" smtClean="0">
                <a:latin typeface="Calibri" panose="020F0502020204030204" pitchFamily="34" charset="0"/>
                <a:ea typeface="Calibri" panose="020F0502020204030204" pitchFamily="34" charset="0"/>
                <a:cs typeface="Times New Roman" panose="02020603050405020304" pitchFamily="18" charset="0"/>
              </a:rPr>
              <a:t>texts: </a:t>
            </a:r>
          </a:p>
          <a:p>
            <a:pPr algn="ctr">
              <a:spcAft>
                <a:spcPts val="0"/>
              </a:spcAft>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000" b="1" dirty="0" smtClean="0">
                <a:latin typeface="Calibri" panose="020F0502020204030204" pitchFamily="34" charset="0"/>
                <a:ea typeface="Calibri" panose="020F0502020204030204" pitchFamily="34" charset="0"/>
                <a:cs typeface="Times New Roman" panose="02020603050405020304" pitchFamily="18" charset="0"/>
              </a:rPr>
              <a:t>Text 1: </a:t>
            </a:r>
            <a:r>
              <a:rPr lang="en-GB" sz="2000" i="1" dirty="0" smtClean="0"/>
              <a:t>Jottings about London (1883)</a:t>
            </a:r>
          </a:p>
          <a:p>
            <a:pPr algn="ctr">
              <a:spcAft>
                <a:spcPts val="0"/>
              </a:spcAft>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Text 2: </a:t>
            </a:r>
            <a:r>
              <a:rPr lang="en-GB" sz="2000" i="1" dirty="0" smtClean="0"/>
              <a:t>Rain by Melissa Harrison (2016)</a:t>
            </a:r>
            <a:endParaRPr lang="en-GB" sz="2000" i="1"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79" y="311754"/>
            <a:ext cx="4252944" cy="6148432"/>
          </a:xfrm>
          <a:prstGeom prst="rect">
            <a:avLst/>
          </a:prstGeom>
        </p:spPr>
      </p:pic>
    </p:spTree>
    <p:extLst>
      <p:ext uri="{BB962C8B-B14F-4D97-AF65-F5344CB8AC3E}">
        <p14:creationId xmlns:p14="http://schemas.microsoft.com/office/powerpoint/2010/main" val="2693824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7" y="311605"/>
            <a:ext cx="8407020" cy="6174647"/>
          </a:xfrm>
          <a:prstGeom prst="rect">
            <a:avLst/>
          </a:prstGeom>
        </p:spPr>
      </p:pic>
    </p:spTree>
    <p:extLst>
      <p:ext uri="{BB962C8B-B14F-4D97-AF65-F5344CB8AC3E}">
        <p14:creationId xmlns:p14="http://schemas.microsoft.com/office/powerpoint/2010/main" val="161624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7" y="1201003"/>
            <a:ext cx="7642746" cy="4401205"/>
          </a:xfrm>
          <a:prstGeom prst="rect">
            <a:avLst/>
          </a:prstGeom>
          <a:noFill/>
        </p:spPr>
        <p:txBody>
          <a:bodyPr wrap="square" rtlCol="0">
            <a:spAutoFit/>
          </a:bodyPr>
          <a:lstStyle/>
          <a:p>
            <a:r>
              <a:rPr lang="en-GB" sz="2800" b="1" dirty="0" smtClean="0"/>
              <a:t>One thing we learn </a:t>
            </a:r>
            <a:r>
              <a:rPr lang="en-GB" sz="2800" dirty="0" smtClean="0"/>
              <a:t>about rain in ‘Jottings about London’ is that it makes you want to shoot yourself. </a:t>
            </a:r>
            <a:r>
              <a:rPr lang="en-GB" sz="2800" b="1" dirty="0" smtClean="0"/>
              <a:t>The writer says</a:t>
            </a:r>
            <a:r>
              <a:rPr lang="en-GB" sz="2800" dirty="0" smtClean="0"/>
              <a:t>, </a:t>
            </a:r>
            <a:r>
              <a:rPr lang="en-GB" sz="2800" dirty="0" smtClean="0">
                <a:solidFill>
                  <a:srgbClr val="66F12F"/>
                </a:solidFill>
                <a:effectLst>
                  <a:outerShdw blurRad="38100" dist="38100" dir="2700000" algn="tl">
                    <a:srgbClr val="000000">
                      <a:alpha val="43137"/>
                    </a:srgbClr>
                  </a:outerShdw>
                </a:effectLst>
              </a:rPr>
              <a:t>‘one can be seized with the temptation to give one’s self a pistol shot’ </a:t>
            </a:r>
            <a:r>
              <a:rPr lang="en-GB" sz="2800" b="1" dirty="0" smtClean="0"/>
              <a:t>which suggests </a:t>
            </a:r>
            <a:r>
              <a:rPr lang="en-GB" sz="2800" dirty="0" smtClean="0"/>
              <a:t>that rain is depressing. </a:t>
            </a:r>
            <a:r>
              <a:rPr lang="en-GB" sz="2800" b="1" dirty="0" smtClean="0"/>
              <a:t>However, </a:t>
            </a:r>
            <a:r>
              <a:rPr lang="en-GB" sz="2800" dirty="0" smtClean="0"/>
              <a:t>in ‘Rain’ by Melissa Harrison, </a:t>
            </a:r>
            <a:r>
              <a:rPr lang="en-GB" sz="2800" b="1" dirty="0" smtClean="0"/>
              <a:t>we learn </a:t>
            </a:r>
            <a:r>
              <a:rPr lang="en-GB" sz="2800" dirty="0" smtClean="0"/>
              <a:t>that rain is happy and enlightening. </a:t>
            </a:r>
            <a:r>
              <a:rPr lang="en-GB" sz="2800" b="1" dirty="0" smtClean="0"/>
              <a:t>The writer says</a:t>
            </a:r>
            <a:r>
              <a:rPr lang="en-GB" sz="2800" dirty="0" smtClean="0"/>
              <a:t>, </a:t>
            </a:r>
            <a:r>
              <a:rPr lang="en-GB" sz="2800" dirty="0" smtClean="0">
                <a:solidFill>
                  <a:srgbClr val="66F12F"/>
                </a:solidFill>
                <a:effectLst>
                  <a:outerShdw blurRad="38100" dist="38100" dir="2700000" algn="tl">
                    <a:srgbClr val="000000">
                      <a:alpha val="43137"/>
                    </a:srgbClr>
                  </a:outerShdw>
                </a:effectLst>
              </a:rPr>
              <a:t>‘apps that mimic its sounds, soothing us’</a:t>
            </a:r>
            <a:r>
              <a:rPr lang="en-GB" sz="2800" dirty="0" smtClean="0"/>
              <a:t>. </a:t>
            </a:r>
            <a:r>
              <a:rPr lang="en-GB" sz="2800" b="1" dirty="0" smtClean="0"/>
              <a:t>This means </a:t>
            </a:r>
            <a:r>
              <a:rPr lang="en-GB" sz="2800" dirty="0" smtClean="0"/>
              <a:t>that rain is used to help us relax even though we run away from it. </a:t>
            </a:r>
            <a:endParaRPr lang="en-GB" sz="2800" dirty="0"/>
          </a:p>
        </p:txBody>
      </p:sp>
    </p:spTree>
    <p:extLst>
      <p:ext uri="{BB962C8B-B14F-4D97-AF65-F5344CB8AC3E}">
        <p14:creationId xmlns:p14="http://schemas.microsoft.com/office/powerpoint/2010/main" val="3384628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4" name="TextBox 13"/>
          <p:cNvSpPr txBox="1"/>
          <p:nvPr/>
        </p:nvSpPr>
        <p:spPr>
          <a:xfrm>
            <a:off x="4115712" y="659638"/>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says… …which suggests…</a:t>
            </a:r>
            <a:endParaRPr lang="en-GB" sz="3200" dirty="0"/>
          </a:p>
        </p:txBody>
      </p:sp>
      <p:sp>
        <p:nvSpPr>
          <p:cNvPr id="15" name="TextBox 14"/>
          <p:cNvSpPr txBox="1"/>
          <p:nvPr/>
        </p:nvSpPr>
        <p:spPr>
          <a:xfrm>
            <a:off x="4115712" y="2550541"/>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describes…</a:t>
            </a:r>
          </a:p>
          <a:p>
            <a:r>
              <a:rPr lang="en-GB" sz="3200" dirty="0" smtClean="0"/>
              <a:t>This suggests…</a:t>
            </a:r>
            <a:endParaRPr lang="en-GB" sz="3200" dirty="0"/>
          </a:p>
        </p:txBody>
      </p:sp>
      <p:sp>
        <p:nvSpPr>
          <p:cNvPr id="16" name="TextBox 15"/>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7" name="Right Arrow 16"/>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983384" y="752655"/>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WHAT</a:t>
            </a:r>
            <a:endParaRPr lang="en-GB" sz="2400" b="1" dirty="0">
              <a:solidFill>
                <a:srgbClr val="FF0000"/>
              </a:solidFill>
            </a:endParaRPr>
          </a:p>
        </p:txBody>
      </p:sp>
      <p:sp>
        <p:nvSpPr>
          <p:cNvPr id="19" name="TextBox 18"/>
          <p:cNvSpPr txBox="1"/>
          <p:nvPr/>
        </p:nvSpPr>
        <p:spPr>
          <a:xfrm>
            <a:off x="2983383" y="2612896"/>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WHAT</a:t>
            </a:r>
            <a:endParaRPr lang="en-GB" sz="2400" b="1" dirty="0">
              <a:solidFill>
                <a:srgbClr val="FF0000"/>
              </a:solidFill>
            </a:endParaRPr>
          </a:p>
        </p:txBody>
      </p:sp>
      <p:sp>
        <p:nvSpPr>
          <p:cNvPr id="20" name="TextBox 19"/>
          <p:cNvSpPr txBox="1"/>
          <p:nvPr/>
        </p:nvSpPr>
        <p:spPr>
          <a:xfrm>
            <a:off x="2978605" y="1430240"/>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HOW</a:t>
            </a:r>
            <a:endParaRPr lang="en-GB" sz="2400" b="1" dirty="0">
              <a:solidFill>
                <a:srgbClr val="FF0000"/>
              </a:solidFill>
            </a:endParaRPr>
          </a:p>
        </p:txBody>
      </p:sp>
      <p:sp>
        <p:nvSpPr>
          <p:cNvPr id="21" name="TextBox 20"/>
          <p:cNvSpPr txBox="1"/>
          <p:nvPr/>
        </p:nvSpPr>
        <p:spPr>
          <a:xfrm>
            <a:off x="2978605" y="3282868"/>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HOW</a:t>
            </a:r>
            <a:endParaRPr lang="en-GB" sz="2400" b="1" dirty="0">
              <a:solidFill>
                <a:srgbClr val="FF0000"/>
              </a:solidFill>
            </a:endParaRPr>
          </a:p>
        </p:txBody>
      </p:sp>
    </p:spTree>
    <p:extLst>
      <p:ext uri="{BB962C8B-B14F-4D97-AF65-F5344CB8AC3E}">
        <p14:creationId xmlns:p14="http://schemas.microsoft.com/office/powerpoint/2010/main" val="400439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2</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3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to read one of the texts again. </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what </a:t>
            </a:r>
            <a:r>
              <a:rPr lang="en-GB" sz="1800" b="1" dirty="0" smtClean="0">
                <a:latin typeface="Century Gothic" panose="020B0502020202020204" pitchFamily="34" charset="0"/>
              </a:rPr>
              <a:t>language </a:t>
            </a:r>
            <a:r>
              <a:rPr lang="en-GB" sz="1800" dirty="0" smtClean="0">
                <a:latin typeface="Century Gothic" panose="020B0502020202020204" pitchFamily="34" charset="0"/>
              </a:rPr>
              <a:t>the writer has used.</a:t>
            </a:r>
            <a:endParaRPr lang="en-GB" sz="1800" dirty="0">
              <a:latin typeface="Century Gothic" panose="020B0502020202020204" pitchFamily="34" charset="0"/>
            </a:endParaRPr>
          </a:p>
        </p:txBody>
      </p:sp>
      <p:sp>
        <p:nvSpPr>
          <p:cNvPr id="8"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WHAT, HOW, WHY to write up your answer, using quotation marks around your evidence</a:t>
            </a:r>
            <a:endParaRPr lang="en-GB" sz="1800" dirty="0">
              <a:latin typeface="Century Gothic" panose="020B0502020202020204" pitchFamily="34" charset="0"/>
            </a:endParaRPr>
          </a:p>
        </p:txBody>
      </p:sp>
    </p:spTree>
    <p:extLst>
      <p:ext uri="{BB962C8B-B14F-4D97-AF65-F5344CB8AC3E}">
        <p14:creationId xmlns:p14="http://schemas.microsoft.com/office/powerpoint/2010/main" val="356554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68" y="103243"/>
            <a:ext cx="8371994" cy="4104042"/>
          </a:xfrm>
          <a:prstGeom prst="rect">
            <a:avLst/>
          </a:prstGeom>
        </p:spPr>
      </p:pic>
      <p:pic>
        <p:nvPicPr>
          <p:cNvPr id="6" name="Picture 5"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589" t="15484" r="241" b="45739"/>
          <a:stretch/>
        </p:blipFill>
        <p:spPr>
          <a:xfrm>
            <a:off x="135787" y="4154294"/>
            <a:ext cx="8832880" cy="2551536"/>
          </a:xfrm>
          <a:prstGeom prst="rect">
            <a:avLst/>
          </a:prstGeom>
        </p:spPr>
      </p:pic>
      <p:sp>
        <p:nvSpPr>
          <p:cNvPr id="7" name="Rectangle 6"/>
          <p:cNvSpPr/>
          <p:nvPr/>
        </p:nvSpPr>
        <p:spPr>
          <a:xfrm>
            <a:off x="387568" y="5566340"/>
            <a:ext cx="1193404" cy="307777"/>
          </a:xfrm>
          <a:prstGeom prst="rect">
            <a:avLst/>
          </a:prstGeom>
        </p:spPr>
        <p:txBody>
          <a:bodyPr wrap="none">
            <a:spAutoFit/>
          </a:bodyPr>
          <a:lstStyle/>
          <a:p>
            <a:pPr algn="ctr"/>
            <a:r>
              <a:rPr lang="en-GB" sz="1400" dirty="0" smtClean="0"/>
              <a:t>‘QUOTATION’</a:t>
            </a:r>
            <a:endParaRPr lang="en-GB" sz="1400" dirty="0"/>
          </a:p>
        </p:txBody>
      </p:sp>
      <p:sp>
        <p:nvSpPr>
          <p:cNvPr id="8" name="Rectangle 7"/>
          <p:cNvSpPr/>
          <p:nvPr/>
        </p:nvSpPr>
        <p:spPr>
          <a:xfrm>
            <a:off x="2222479" y="5362572"/>
            <a:ext cx="1469563" cy="646331"/>
          </a:xfrm>
          <a:prstGeom prst="rect">
            <a:avLst/>
          </a:prstGeom>
        </p:spPr>
        <p:txBody>
          <a:bodyPr wrap="square">
            <a:spAutoFit/>
          </a:bodyPr>
          <a:lstStyle/>
          <a:p>
            <a:pPr algn="ctr"/>
            <a:r>
              <a:rPr lang="en-GB" b="1" dirty="0" smtClean="0"/>
              <a:t>Most obvious </a:t>
            </a:r>
            <a:r>
              <a:rPr lang="en-GB" dirty="0" smtClean="0"/>
              <a:t>idea here.</a:t>
            </a:r>
          </a:p>
        </p:txBody>
      </p:sp>
      <p:sp>
        <p:nvSpPr>
          <p:cNvPr id="9" name="Rectangle 8"/>
          <p:cNvSpPr/>
          <p:nvPr/>
        </p:nvSpPr>
        <p:spPr>
          <a:xfrm>
            <a:off x="4152541" y="5175707"/>
            <a:ext cx="1866452" cy="923330"/>
          </a:xfrm>
          <a:prstGeom prst="rect">
            <a:avLst/>
          </a:prstGeom>
        </p:spPr>
        <p:txBody>
          <a:bodyPr wrap="square">
            <a:spAutoFit/>
          </a:bodyPr>
          <a:lstStyle/>
          <a:p>
            <a:pPr algn="ctr"/>
            <a:r>
              <a:rPr lang="en-GB" b="1" dirty="0" smtClean="0"/>
              <a:t>Dig in </a:t>
            </a:r>
            <a:r>
              <a:rPr lang="en-GB" dirty="0" smtClean="0"/>
              <a:t>to one word – what does it suggest?</a:t>
            </a:r>
            <a:endParaRPr lang="en-GB" dirty="0"/>
          </a:p>
        </p:txBody>
      </p:sp>
      <p:sp>
        <p:nvSpPr>
          <p:cNvPr id="10" name="TextBox 9"/>
          <p:cNvSpPr txBox="1"/>
          <p:nvPr/>
        </p:nvSpPr>
        <p:spPr>
          <a:xfrm>
            <a:off x="6575090" y="5038998"/>
            <a:ext cx="2393577" cy="923330"/>
          </a:xfrm>
          <a:prstGeom prst="rect">
            <a:avLst/>
          </a:prstGeom>
          <a:noFill/>
        </p:spPr>
        <p:txBody>
          <a:bodyPr wrap="square" rtlCol="0">
            <a:spAutoFit/>
          </a:bodyPr>
          <a:lstStyle/>
          <a:p>
            <a:r>
              <a:rPr lang="en-GB" b="1" dirty="0" smtClean="0"/>
              <a:t>Pull back: </a:t>
            </a:r>
            <a:r>
              <a:rPr lang="en-GB" dirty="0" smtClean="0"/>
              <a:t>what is the writer trying to say about London? </a:t>
            </a:r>
            <a:endParaRPr lang="en-GB" dirty="0"/>
          </a:p>
        </p:txBody>
      </p:sp>
      <p:sp>
        <p:nvSpPr>
          <p:cNvPr id="11" name="TextBox 10"/>
          <p:cNvSpPr txBox="1"/>
          <p:nvPr/>
        </p:nvSpPr>
        <p:spPr>
          <a:xfrm>
            <a:off x="2195585" y="4621778"/>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WHAT</a:t>
            </a:r>
            <a:endParaRPr lang="en-GB" b="1" dirty="0">
              <a:solidFill>
                <a:srgbClr val="FF0000"/>
              </a:solidFill>
            </a:endParaRPr>
          </a:p>
        </p:txBody>
      </p:sp>
      <p:sp>
        <p:nvSpPr>
          <p:cNvPr id="12" name="TextBox 11"/>
          <p:cNvSpPr txBox="1"/>
          <p:nvPr/>
        </p:nvSpPr>
        <p:spPr>
          <a:xfrm>
            <a:off x="4350985" y="4438475"/>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HOW</a:t>
            </a:r>
            <a:endParaRPr lang="en-GB" b="1" dirty="0">
              <a:solidFill>
                <a:srgbClr val="FF0000"/>
              </a:solidFill>
            </a:endParaRPr>
          </a:p>
        </p:txBody>
      </p:sp>
      <p:sp>
        <p:nvSpPr>
          <p:cNvPr id="13" name="TextBox 12"/>
          <p:cNvSpPr txBox="1"/>
          <p:nvPr/>
        </p:nvSpPr>
        <p:spPr>
          <a:xfrm>
            <a:off x="6844682" y="4252446"/>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WHY</a:t>
            </a:r>
            <a:endParaRPr lang="en-GB" b="1" dirty="0">
              <a:solidFill>
                <a:srgbClr val="FF0000"/>
              </a:solidFill>
            </a:endParaRPr>
          </a:p>
        </p:txBody>
      </p:sp>
    </p:spTree>
    <p:extLst>
      <p:ext uri="{BB962C8B-B14F-4D97-AF65-F5344CB8AC3E}">
        <p14:creationId xmlns:p14="http://schemas.microsoft.com/office/powerpoint/2010/main" val="214609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57047" y="240898"/>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GB" sz="3600" dirty="0">
                <a:solidFill>
                  <a:prstClr val="black"/>
                </a:solidFill>
                <a:latin typeface="Berlin Sans FB" panose="020E0602020502020306" pitchFamily="34" charset="0"/>
              </a:rPr>
              <a:t>Paper 2</a:t>
            </a:r>
          </a:p>
          <a:p>
            <a:pPr>
              <a:defRPr/>
            </a:pPr>
            <a:r>
              <a:rPr lang="en-GB" sz="3600" dirty="0">
                <a:solidFill>
                  <a:prstClr val="black"/>
                </a:solidFill>
                <a:latin typeface="Berlin Sans FB" panose="020E0602020502020306" pitchFamily="34" charset="0"/>
              </a:rPr>
              <a:t>Question 4 </a:t>
            </a:r>
          </a:p>
          <a:p>
            <a:pPr marL="457200" indent="-457200">
              <a:buFontTx/>
              <a:buAutoNum type="arabicPeriod"/>
              <a:defRPr/>
            </a:pPr>
            <a:endParaRPr lang="en-GB" sz="1600" dirty="0">
              <a:solidFill>
                <a:prstClr val="black"/>
              </a:solidFill>
              <a:latin typeface="Open Sans"/>
            </a:endParaRPr>
          </a:p>
        </p:txBody>
      </p:sp>
      <p:sp>
        <p:nvSpPr>
          <p:cNvPr id="3" name="Title 1"/>
          <p:cNvSpPr txBox="1">
            <a:spLocks/>
          </p:cNvSpPr>
          <p:nvPr/>
        </p:nvSpPr>
        <p:spPr>
          <a:xfrm>
            <a:off x="1620820" y="2028468"/>
            <a:ext cx="6293341" cy="1419358"/>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latin typeface="Century Gothic" panose="020B0502020202020204" pitchFamily="34" charset="0"/>
              </a:rPr>
              <a:t>This question asks you to read both texts. </a:t>
            </a:r>
          </a:p>
          <a:p>
            <a:endParaRPr lang="en-GB" sz="1800" dirty="0">
              <a:latin typeface="Century Gothic" panose="020B0502020202020204" pitchFamily="34" charset="0"/>
            </a:endParaRPr>
          </a:p>
          <a:p>
            <a:r>
              <a:rPr lang="en-GB" sz="1800" dirty="0">
                <a:latin typeface="Century Gothic" panose="020B0502020202020204" pitchFamily="34" charset="0"/>
              </a:rPr>
              <a:t>The question always asks you to summarise the differences or similarities in the </a:t>
            </a:r>
            <a:r>
              <a:rPr lang="en-GB" sz="1800" b="1" dirty="0">
                <a:latin typeface="Century Gothic" panose="020B0502020202020204" pitchFamily="34" charset="0"/>
              </a:rPr>
              <a:t>viewpoints </a:t>
            </a:r>
            <a:r>
              <a:rPr lang="en-GB" sz="1800" dirty="0">
                <a:latin typeface="Century Gothic" panose="020B0502020202020204" pitchFamily="34" charset="0"/>
              </a:rPr>
              <a:t>of the writers.</a:t>
            </a:r>
          </a:p>
        </p:txBody>
      </p:sp>
      <p:sp>
        <p:nvSpPr>
          <p:cNvPr id="5" name="Rectangle 4"/>
          <p:cNvSpPr/>
          <p:nvPr/>
        </p:nvSpPr>
        <p:spPr>
          <a:xfrm>
            <a:off x="285932" y="4373362"/>
            <a:ext cx="8696703" cy="1569660"/>
          </a:xfrm>
          <a:prstGeom prst="rect">
            <a:avLst/>
          </a:prstGeom>
          <a:ln>
            <a:solidFill>
              <a:srgbClr val="C00000"/>
            </a:solidFill>
          </a:ln>
          <a:effectLst>
            <a:glow rad="139700">
              <a:srgbClr val="C00000">
                <a:alpha val="40000"/>
              </a:srgbClr>
            </a:glow>
          </a:effectLst>
        </p:spPr>
        <p:txBody>
          <a:bodyPr wrap="square">
            <a:spAutoFit/>
          </a:bodyPr>
          <a:lstStyle/>
          <a:p>
            <a:pPr algn="ctr"/>
            <a:endParaRPr lang="en-GB" sz="2000" b="1" i="1" dirty="0" smtClean="0">
              <a:solidFill>
                <a:srgbClr val="C00000"/>
              </a:solidFill>
            </a:endParaRPr>
          </a:p>
          <a:p>
            <a:pPr algn="ctr"/>
            <a:r>
              <a:rPr lang="en-GB" sz="2000" b="1" i="1" dirty="0" smtClean="0">
                <a:solidFill>
                  <a:srgbClr val="C00000"/>
                </a:solidFill>
              </a:rPr>
              <a:t>What are the writer’s thinking, feeling, imagining and experiencing? What do they do to present these thoughts, feelings and experiences? How do they write to ensure they get these ideas across to their reader? </a:t>
            </a:r>
            <a:endParaRPr lang="en-GB" sz="2000" b="1" i="1" dirty="0">
              <a:solidFill>
                <a:srgbClr val="C00000"/>
              </a:solidFill>
            </a:endParaRPr>
          </a:p>
          <a:p>
            <a:r>
              <a:rPr lang="en-GB" sz="800" b="1" dirty="0">
                <a:solidFill>
                  <a:srgbClr val="C00000"/>
                </a:solidFill>
              </a:rPr>
              <a:t> </a:t>
            </a:r>
            <a:endParaRPr lang="en-GB" sz="800" dirty="0">
              <a:solidFill>
                <a:srgbClr val="C00000"/>
              </a:solidFill>
            </a:endParaRPr>
          </a:p>
          <a:p>
            <a:r>
              <a:rPr lang="en-GB" sz="800" b="1" dirty="0">
                <a:solidFill>
                  <a:srgbClr val="C00000"/>
                </a:solidFill>
              </a:rPr>
              <a:t> </a:t>
            </a:r>
            <a:endParaRPr lang="en-GB" sz="800" dirty="0">
              <a:solidFill>
                <a:srgbClr val="C00000"/>
              </a:solidFill>
            </a:endParaRPr>
          </a:p>
        </p:txBody>
      </p:sp>
    </p:spTree>
    <p:extLst>
      <p:ext uri="{BB962C8B-B14F-4D97-AF65-F5344CB8AC3E}">
        <p14:creationId xmlns:p14="http://schemas.microsoft.com/office/powerpoint/2010/main" val="1379041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57047" y="240898"/>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GB" sz="3600" dirty="0">
                <a:solidFill>
                  <a:prstClr val="black"/>
                </a:solidFill>
                <a:latin typeface="Berlin Sans FB" panose="020E0602020502020306" pitchFamily="34" charset="0"/>
              </a:rPr>
              <a:t>Paper 2</a:t>
            </a:r>
          </a:p>
          <a:p>
            <a:pPr>
              <a:defRPr/>
            </a:pPr>
            <a:r>
              <a:rPr lang="en-GB" sz="3600" dirty="0">
                <a:solidFill>
                  <a:prstClr val="black"/>
                </a:solidFill>
                <a:latin typeface="Berlin Sans FB" panose="020E0602020502020306" pitchFamily="34" charset="0"/>
              </a:rPr>
              <a:t>Question 4 </a:t>
            </a:r>
          </a:p>
          <a:p>
            <a:pPr marL="457200" indent="-457200">
              <a:buFontTx/>
              <a:buAutoNum type="arabicPeriod"/>
              <a:defRPr/>
            </a:pPr>
            <a:endParaRPr lang="en-GB" sz="1600" dirty="0">
              <a:solidFill>
                <a:prstClr val="black"/>
              </a:solidFill>
              <a:latin typeface="Open Sans"/>
            </a:endParaRPr>
          </a:p>
        </p:txBody>
      </p:sp>
      <p:sp>
        <p:nvSpPr>
          <p:cNvPr id="3" name="Title 1"/>
          <p:cNvSpPr txBox="1">
            <a:spLocks/>
          </p:cNvSpPr>
          <p:nvPr/>
        </p:nvSpPr>
        <p:spPr>
          <a:xfrm>
            <a:off x="1620820" y="2028468"/>
            <a:ext cx="6293341" cy="1419358"/>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latin typeface="Century Gothic" panose="020B0502020202020204" pitchFamily="34" charset="0"/>
              </a:rPr>
              <a:t>This question asks you to read both texts. </a:t>
            </a:r>
          </a:p>
          <a:p>
            <a:endParaRPr lang="en-GB" sz="1800" dirty="0">
              <a:latin typeface="Century Gothic" panose="020B0502020202020204" pitchFamily="34" charset="0"/>
            </a:endParaRPr>
          </a:p>
          <a:p>
            <a:r>
              <a:rPr lang="en-GB" sz="1800" dirty="0">
                <a:latin typeface="Century Gothic" panose="020B0502020202020204" pitchFamily="34" charset="0"/>
              </a:rPr>
              <a:t>The question always asks you to summarise the differences or similarities in the </a:t>
            </a:r>
            <a:r>
              <a:rPr lang="en-GB" sz="1800" b="1" dirty="0">
                <a:latin typeface="Century Gothic" panose="020B0502020202020204" pitchFamily="34" charset="0"/>
              </a:rPr>
              <a:t>viewpoints </a:t>
            </a:r>
            <a:r>
              <a:rPr lang="en-GB" sz="1800" dirty="0">
                <a:latin typeface="Century Gothic" panose="020B0502020202020204" pitchFamily="34" charset="0"/>
              </a:rPr>
              <a:t>of the writers.</a:t>
            </a:r>
          </a:p>
        </p:txBody>
      </p:sp>
      <p:sp>
        <p:nvSpPr>
          <p:cNvPr id="4" name="Title 1"/>
          <p:cNvSpPr txBox="1">
            <a:spLocks/>
          </p:cNvSpPr>
          <p:nvPr/>
        </p:nvSpPr>
        <p:spPr>
          <a:xfrm>
            <a:off x="421341" y="3861994"/>
            <a:ext cx="8310282" cy="26248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a:latin typeface="Century Gothic" panose="020B0502020202020204" pitchFamily="34" charset="0"/>
              </a:rPr>
              <a:t> </a:t>
            </a:r>
            <a:r>
              <a:rPr lang="en-GB" sz="1800" b="1" dirty="0">
                <a:latin typeface="Century Gothic" panose="020B0502020202020204" pitchFamily="34" charset="0"/>
              </a:rPr>
              <a:t>DO: </a:t>
            </a:r>
          </a:p>
          <a:p>
            <a:pPr marL="285750" indent="-285750">
              <a:buFont typeface="Arial" panose="020B0604020202020204" pitchFamily="34" charset="0"/>
              <a:buChar char="•"/>
            </a:pPr>
            <a:r>
              <a:rPr lang="en-GB" sz="1800" dirty="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a:latin typeface="Century Gothic" panose="020B0502020202020204" pitchFamily="34" charset="0"/>
              </a:rPr>
              <a:t>Use WHAT, HOW, WHY to write up your answer, using quotation marks around your evidence</a:t>
            </a:r>
          </a:p>
          <a:p>
            <a:pPr marL="285750" indent="-285750">
              <a:buFont typeface="Arial" panose="020B0604020202020204" pitchFamily="34" charset="0"/>
              <a:buChar char="•"/>
            </a:pPr>
            <a:r>
              <a:rPr lang="en-GB" sz="1800" dirty="0">
                <a:latin typeface="Century Gothic" panose="020B0502020202020204" pitchFamily="34" charset="0"/>
              </a:rPr>
              <a:t>Make sure you include an idea about what the writer thinks or feels</a:t>
            </a:r>
          </a:p>
          <a:p>
            <a:pPr marL="285750" indent="-285750">
              <a:buFont typeface="Arial" panose="020B0604020202020204" pitchFamily="34" charset="0"/>
              <a:buChar char="•"/>
            </a:pPr>
            <a:r>
              <a:rPr lang="en-GB" sz="1800" dirty="0">
                <a:latin typeface="Century Gothic" panose="020B0502020202020204" pitchFamily="34" charset="0"/>
              </a:rPr>
              <a:t>Make sure you use synthesizing words such as ‘however’ or ‘similarly’ to compare the texts</a:t>
            </a:r>
          </a:p>
          <a:p>
            <a:pPr marL="285750" indent="-285750">
              <a:buFont typeface="Arial" panose="020B0604020202020204" pitchFamily="34" charset="0"/>
              <a:buChar char="•"/>
            </a:pPr>
            <a:endParaRPr lang="en-GB" sz="1800" dirty="0">
              <a:latin typeface="Century Gothic" panose="020B0502020202020204" pitchFamily="34" charset="0"/>
            </a:endParaRPr>
          </a:p>
        </p:txBody>
      </p:sp>
    </p:spTree>
    <p:extLst>
      <p:ext uri="{BB962C8B-B14F-4D97-AF65-F5344CB8AC3E}">
        <p14:creationId xmlns:p14="http://schemas.microsoft.com/office/powerpoint/2010/main" val="4000398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321433" y="256651"/>
            <a:ext cx="8563260" cy="24287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Q4</a:t>
            </a:r>
            <a:r>
              <a:rPr lang="en-GB" sz="2400" dirty="0">
                <a:effectLst/>
                <a:latin typeface="Arial" panose="020B0604020202020204" pitchFamily="34" charset="0"/>
                <a:ea typeface="Calibri" panose="020F0502020204030204" pitchFamily="34" charset="0"/>
                <a:cs typeface="Times New Roman" panose="02020603050405020304" pitchFamily="18" charset="0"/>
              </a:rPr>
              <a:t> For this question, you need to refer to the </a:t>
            </a:r>
            <a:r>
              <a:rPr lang="en-GB" sz="2400" b="1" dirty="0">
                <a:effectLst/>
                <a:latin typeface="Arial" panose="020B0604020202020204" pitchFamily="34" charset="0"/>
                <a:ea typeface="Calibri" panose="020F0502020204030204" pitchFamily="34" charset="0"/>
                <a:cs typeface="Times New Roman" panose="02020603050405020304" pitchFamily="18" charset="0"/>
              </a:rPr>
              <a:t>whole of Source A</a:t>
            </a:r>
            <a:r>
              <a:rPr lang="en-GB" sz="2400" dirty="0">
                <a:effectLst/>
                <a:latin typeface="Arial" panose="020B0604020202020204" pitchFamily="34" charset="0"/>
                <a:ea typeface="Calibri" panose="020F0502020204030204" pitchFamily="34" charset="0"/>
                <a:cs typeface="Times New Roman" panose="02020603050405020304" pitchFamily="18" charset="0"/>
              </a:rPr>
              <a:t>, together with </a:t>
            </a:r>
            <a:r>
              <a:rPr lang="en-GB" sz="2400" b="1" dirty="0">
                <a:effectLst/>
                <a:latin typeface="Arial" panose="020B0604020202020204" pitchFamily="34" charset="0"/>
                <a:ea typeface="Calibri" panose="020F0502020204030204" pitchFamily="34" charset="0"/>
                <a:cs typeface="Times New Roman" panose="02020603050405020304" pitchFamily="18" charset="0"/>
              </a:rPr>
              <a:t>Source B.</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Compare how the two writers convey their different views on rain.</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8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24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2400" b="1" dirty="0">
                <a:effectLst/>
                <a:latin typeface="Arial" panose="020B0604020202020204" pitchFamily="34" charset="0"/>
                <a:ea typeface="Calibri" panose="020F0502020204030204" pitchFamily="34" charset="0"/>
                <a:cs typeface="Times New Roman" panose="02020603050405020304" pitchFamily="18" charset="0"/>
              </a:rPr>
              <a:t>16 marks]</a:t>
            </a:r>
            <a:endParaRPr lang="en-GB" sz="2000" dirty="0">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rotWithShape="1">
          <a:blip r:embed="rId2"/>
          <a:srcRect l="15462" t="28297" r="14500" b="24501"/>
          <a:stretch/>
        </p:blipFill>
        <p:spPr>
          <a:xfrm>
            <a:off x="0" y="3226547"/>
            <a:ext cx="9193669" cy="3483598"/>
          </a:xfrm>
          <a:prstGeom prst="rect">
            <a:avLst/>
          </a:prstGeom>
        </p:spPr>
      </p:pic>
      <p:sp>
        <p:nvSpPr>
          <p:cNvPr id="13" name="TextBox 12"/>
          <p:cNvSpPr txBox="1"/>
          <p:nvPr/>
        </p:nvSpPr>
        <p:spPr>
          <a:xfrm>
            <a:off x="4075186" y="3069535"/>
            <a:ext cx="1600061" cy="646331"/>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14" name="TextBox 13"/>
          <p:cNvSpPr txBox="1"/>
          <p:nvPr/>
        </p:nvSpPr>
        <p:spPr>
          <a:xfrm>
            <a:off x="5800036" y="2515537"/>
            <a:ext cx="1600061" cy="1200329"/>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the rain? </a:t>
            </a:r>
            <a:endParaRPr lang="en-GB" dirty="0"/>
          </a:p>
        </p:txBody>
      </p:sp>
      <p:sp>
        <p:nvSpPr>
          <p:cNvPr id="15" name="TextBox 14"/>
          <p:cNvSpPr txBox="1"/>
          <p:nvPr/>
        </p:nvSpPr>
        <p:spPr>
          <a:xfrm>
            <a:off x="7444221" y="2607870"/>
            <a:ext cx="1696817" cy="923330"/>
          </a:xfrm>
          <a:prstGeom prst="rect">
            <a:avLst/>
          </a:prstGeom>
          <a:solidFill>
            <a:schemeClr val="bg1"/>
          </a:solidFill>
          <a:ln>
            <a:solidFill>
              <a:schemeClr val="tx1"/>
            </a:solidFill>
          </a:ln>
        </p:spPr>
        <p:txBody>
          <a:bodyPr wrap="square" rtlCol="0">
            <a:spAutoFit/>
          </a:bodyPr>
          <a:lstStyle/>
          <a:p>
            <a:r>
              <a:rPr lang="en-GB" dirty="0" smtClean="0"/>
              <a:t>What does (s)he think about the rain?</a:t>
            </a:r>
            <a:endParaRPr lang="en-GB" dirty="0"/>
          </a:p>
        </p:txBody>
      </p:sp>
      <p:sp>
        <p:nvSpPr>
          <p:cNvPr id="7" name="TextBox 6"/>
          <p:cNvSpPr txBox="1"/>
          <p:nvPr/>
        </p:nvSpPr>
        <p:spPr>
          <a:xfrm>
            <a:off x="4075186" y="2594043"/>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WHAT</a:t>
            </a:r>
            <a:endParaRPr lang="en-GB" b="1" dirty="0">
              <a:solidFill>
                <a:srgbClr val="FF0000"/>
              </a:solidFill>
            </a:endParaRPr>
          </a:p>
        </p:txBody>
      </p:sp>
      <p:sp>
        <p:nvSpPr>
          <p:cNvPr id="8" name="TextBox 7"/>
          <p:cNvSpPr txBox="1"/>
          <p:nvPr/>
        </p:nvSpPr>
        <p:spPr>
          <a:xfrm>
            <a:off x="5800036" y="2021533"/>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HOW</a:t>
            </a:r>
            <a:endParaRPr lang="en-GB" b="1" dirty="0">
              <a:solidFill>
                <a:srgbClr val="FF0000"/>
              </a:solidFill>
            </a:endParaRPr>
          </a:p>
        </p:txBody>
      </p:sp>
      <p:sp>
        <p:nvSpPr>
          <p:cNvPr id="9" name="TextBox 8"/>
          <p:cNvSpPr txBox="1"/>
          <p:nvPr/>
        </p:nvSpPr>
        <p:spPr>
          <a:xfrm>
            <a:off x="7557847" y="2145257"/>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WHY</a:t>
            </a:r>
            <a:endParaRPr lang="en-GB" b="1" dirty="0">
              <a:solidFill>
                <a:srgbClr val="FF0000"/>
              </a:solidFill>
            </a:endParaRPr>
          </a:p>
        </p:txBody>
      </p:sp>
    </p:spTree>
    <p:extLst>
      <p:ext uri="{BB962C8B-B14F-4D97-AF65-F5344CB8AC3E}">
        <p14:creationId xmlns:p14="http://schemas.microsoft.com/office/powerpoint/2010/main" val="15100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348504"/>
            <a:ext cx="7848534" cy="6052295"/>
          </a:xfrm>
          <a:prstGeom prst="rect">
            <a:avLst/>
          </a:prstGeom>
        </p:spPr>
      </p:pic>
    </p:spTree>
    <p:extLst>
      <p:ext uri="{BB962C8B-B14F-4D97-AF65-F5344CB8AC3E}">
        <p14:creationId xmlns:p14="http://schemas.microsoft.com/office/powerpoint/2010/main" val="3138241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609903"/>
            <a:ext cx="8106769" cy="5657242"/>
          </a:xfrm>
          <a:prstGeom prst="rect">
            <a:avLst/>
          </a:prstGeom>
        </p:spPr>
      </p:pic>
    </p:spTree>
    <p:extLst>
      <p:ext uri="{BB962C8B-B14F-4D97-AF65-F5344CB8AC3E}">
        <p14:creationId xmlns:p14="http://schemas.microsoft.com/office/powerpoint/2010/main" val="1620916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4223" y="752484"/>
            <a:ext cx="7772400" cy="701731"/>
          </a:xfrm>
          <a:prstGeom prst="rect">
            <a:avLst/>
          </a:prstGeom>
          <a:solidFill>
            <a:srgbClr val="CC66FF"/>
          </a:solidFill>
          <a:ln w="38100">
            <a:solidFill>
              <a:schemeClr val="tx1"/>
            </a:solidFill>
          </a:ln>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chemeClr val="accent4">
                    <a:lumMod val="60000"/>
                    <a:lumOff val="40000"/>
                  </a:schemeClr>
                </a:solidFill>
                <a:latin typeface="+mn-lt"/>
                <a:ea typeface="+mn-ea"/>
                <a:cs typeface="+mn-cs"/>
              </a:rPr>
              <a:t>You will be asked four questions</a:t>
            </a:r>
            <a:endParaRPr lang="en-GB" b="1" dirty="0">
              <a:solidFill>
                <a:schemeClr val="bg1"/>
              </a:solidFill>
              <a:latin typeface="+mn-lt"/>
              <a:ea typeface="+mn-ea"/>
              <a:cs typeface="+mn-cs"/>
            </a:endParaRPr>
          </a:p>
        </p:txBody>
      </p:sp>
      <p:sp>
        <p:nvSpPr>
          <p:cNvPr id="3" name="Subtitle 2"/>
          <p:cNvSpPr txBox="1">
            <a:spLocks/>
          </p:cNvSpPr>
          <p:nvPr/>
        </p:nvSpPr>
        <p:spPr>
          <a:xfrm>
            <a:off x="391951" y="2363803"/>
            <a:ext cx="8496944" cy="4047755"/>
          </a:xfrm>
          <a:prstGeom prst="rect">
            <a:avLst/>
          </a:prstGeom>
          <a:solidFill>
            <a:schemeClr val="bg1"/>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smtClean="0"/>
              <a:t>Each question will tell you to look at a part of the text and will give you line numbers</a:t>
            </a:r>
          </a:p>
          <a:p>
            <a:pPr algn="ctr"/>
            <a:r>
              <a:rPr lang="en-GB" sz="3200" dirty="0" smtClean="0"/>
              <a:t>You should answer using </a:t>
            </a:r>
            <a:r>
              <a:rPr lang="en-GB" sz="3200" b="1" dirty="0"/>
              <a:t>only</a:t>
            </a:r>
            <a:r>
              <a:rPr lang="en-GB" sz="3200" dirty="0" smtClean="0"/>
              <a:t> the part of the text from those lines</a:t>
            </a:r>
          </a:p>
          <a:p>
            <a:pPr algn="ctr"/>
            <a:r>
              <a:rPr lang="en-GB" sz="3200" dirty="0" smtClean="0"/>
              <a:t>The questions get more difficult as they go</a:t>
            </a:r>
          </a:p>
          <a:p>
            <a:pPr algn="ctr"/>
            <a:r>
              <a:rPr lang="en-GB" sz="3200" dirty="0" smtClean="0"/>
              <a:t>The later questions are worth more marks, so even if they’re difficult, you should always write </a:t>
            </a:r>
            <a:r>
              <a:rPr lang="en-GB" sz="3200" i="1" dirty="0" smtClean="0"/>
              <a:t>something</a:t>
            </a:r>
            <a:endParaRPr lang="en-GB" sz="3200" i="1" dirty="0"/>
          </a:p>
        </p:txBody>
      </p:sp>
      <p:sp>
        <p:nvSpPr>
          <p:cNvPr id="4" name="Date Placeholder 3"/>
          <p:cNvSpPr>
            <a:spLocks noGrp="1"/>
          </p:cNvSpPr>
          <p:nvPr>
            <p:ph type="dt" sz="half" idx="10"/>
          </p:nvPr>
        </p:nvSpPr>
        <p:spPr/>
        <p:txBody>
          <a:bodyPr/>
          <a:lstStyle/>
          <a:p>
            <a:fld id="{DFF8BB2D-8E4C-4DCB-BF0D-6D1EC170CD38}" type="datetime3">
              <a:rPr lang="en-GB" smtClean="0"/>
              <a:t>18 November, 2019</a:t>
            </a:fld>
            <a:endParaRPr lang="en-GB"/>
          </a:p>
        </p:txBody>
      </p:sp>
    </p:spTree>
    <p:extLst>
      <p:ext uri="{BB962C8B-B14F-4D97-AF65-F5344CB8AC3E}">
        <p14:creationId xmlns:p14="http://schemas.microsoft.com/office/powerpoint/2010/main" val="2664916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321433" y="256651"/>
            <a:ext cx="8563260" cy="24287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Q4</a:t>
            </a:r>
            <a:r>
              <a:rPr lang="en-GB" sz="2400" dirty="0">
                <a:effectLst/>
                <a:latin typeface="Arial" panose="020B0604020202020204" pitchFamily="34" charset="0"/>
                <a:ea typeface="Calibri" panose="020F0502020204030204" pitchFamily="34" charset="0"/>
                <a:cs typeface="Times New Roman" panose="02020603050405020304" pitchFamily="18" charset="0"/>
              </a:rPr>
              <a:t> For this question, you need to refer to the </a:t>
            </a:r>
            <a:r>
              <a:rPr lang="en-GB" sz="2400" b="1" dirty="0">
                <a:effectLst/>
                <a:latin typeface="Arial" panose="020B0604020202020204" pitchFamily="34" charset="0"/>
                <a:ea typeface="Calibri" panose="020F0502020204030204" pitchFamily="34" charset="0"/>
                <a:cs typeface="Times New Roman" panose="02020603050405020304" pitchFamily="18" charset="0"/>
              </a:rPr>
              <a:t>whole of Source A</a:t>
            </a:r>
            <a:r>
              <a:rPr lang="en-GB" sz="2400" dirty="0">
                <a:effectLst/>
                <a:latin typeface="Arial" panose="020B0604020202020204" pitchFamily="34" charset="0"/>
                <a:ea typeface="Calibri" panose="020F0502020204030204" pitchFamily="34" charset="0"/>
                <a:cs typeface="Times New Roman" panose="02020603050405020304" pitchFamily="18" charset="0"/>
              </a:rPr>
              <a:t>, together with </a:t>
            </a:r>
            <a:r>
              <a:rPr lang="en-GB" sz="2400" b="1" dirty="0">
                <a:effectLst/>
                <a:latin typeface="Arial" panose="020B0604020202020204" pitchFamily="34" charset="0"/>
                <a:ea typeface="Calibri" panose="020F0502020204030204" pitchFamily="34" charset="0"/>
                <a:cs typeface="Times New Roman" panose="02020603050405020304" pitchFamily="18" charset="0"/>
              </a:rPr>
              <a:t>Source B.</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Compare how the two writers convey their different views on rain.</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0"/>
              </a:spcAft>
            </a:pP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8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24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2400" b="1" dirty="0">
                <a:effectLst/>
                <a:latin typeface="Arial" panose="020B0604020202020204" pitchFamily="34" charset="0"/>
                <a:ea typeface="Calibri" panose="020F0502020204030204" pitchFamily="34" charset="0"/>
                <a:cs typeface="Times New Roman" panose="02020603050405020304" pitchFamily="18" charset="0"/>
              </a:rPr>
              <a:t>16 marks]</a:t>
            </a:r>
            <a:endParaRPr lang="en-GB" sz="2000" dirty="0">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rotWithShape="1">
          <a:blip r:embed="rId2"/>
          <a:srcRect l="15462" t="28297" r="14500" b="24501"/>
          <a:stretch/>
        </p:blipFill>
        <p:spPr>
          <a:xfrm>
            <a:off x="0" y="3226547"/>
            <a:ext cx="9193669" cy="3483598"/>
          </a:xfrm>
          <a:prstGeom prst="rect">
            <a:avLst/>
          </a:prstGeom>
        </p:spPr>
      </p:pic>
      <p:sp>
        <p:nvSpPr>
          <p:cNvPr id="13" name="TextBox 12"/>
          <p:cNvSpPr txBox="1"/>
          <p:nvPr/>
        </p:nvSpPr>
        <p:spPr>
          <a:xfrm>
            <a:off x="4075186" y="3069535"/>
            <a:ext cx="1600061" cy="646331"/>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14" name="TextBox 13"/>
          <p:cNvSpPr txBox="1"/>
          <p:nvPr/>
        </p:nvSpPr>
        <p:spPr>
          <a:xfrm>
            <a:off x="5800036" y="2515537"/>
            <a:ext cx="1600061" cy="1200329"/>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the rain? </a:t>
            </a:r>
            <a:endParaRPr lang="en-GB" dirty="0"/>
          </a:p>
        </p:txBody>
      </p:sp>
      <p:sp>
        <p:nvSpPr>
          <p:cNvPr id="15" name="TextBox 14"/>
          <p:cNvSpPr txBox="1"/>
          <p:nvPr/>
        </p:nvSpPr>
        <p:spPr>
          <a:xfrm>
            <a:off x="7444221" y="2607870"/>
            <a:ext cx="1696817" cy="923330"/>
          </a:xfrm>
          <a:prstGeom prst="rect">
            <a:avLst/>
          </a:prstGeom>
          <a:solidFill>
            <a:schemeClr val="bg1"/>
          </a:solidFill>
          <a:ln>
            <a:solidFill>
              <a:schemeClr val="tx1"/>
            </a:solidFill>
          </a:ln>
        </p:spPr>
        <p:txBody>
          <a:bodyPr wrap="square" rtlCol="0">
            <a:spAutoFit/>
          </a:bodyPr>
          <a:lstStyle/>
          <a:p>
            <a:r>
              <a:rPr lang="en-GB" dirty="0" smtClean="0"/>
              <a:t>What does (s)he think about the rain?</a:t>
            </a:r>
            <a:endParaRPr lang="en-GB" dirty="0"/>
          </a:p>
        </p:txBody>
      </p:sp>
      <p:sp>
        <p:nvSpPr>
          <p:cNvPr id="7" name="TextBox 6"/>
          <p:cNvSpPr txBox="1"/>
          <p:nvPr/>
        </p:nvSpPr>
        <p:spPr>
          <a:xfrm>
            <a:off x="4075186" y="2594043"/>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WHAT</a:t>
            </a:r>
            <a:endParaRPr lang="en-GB" b="1" dirty="0">
              <a:solidFill>
                <a:srgbClr val="FF0000"/>
              </a:solidFill>
            </a:endParaRPr>
          </a:p>
        </p:txBody>
      </p:sp>
      <p:sp>
        <p:nvSpPr>
          <p:cNvPr id="8" name="TextBox 7"/>
          <p:cNvSpPr txBox="1"/>
          <p:nvPr/>
        </p:nvSpPr>
        <p:spPr>
          <a:xfrm>
            <a:off x="5800036" y="2021533"/>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HOW</a:t>
            </a:r>
            <a:endParaRPr lang="en-GB" b="1" dirty="0">
              <a:solidFill>
                <a:srgbClr val="FF0000"/>
              </a:solidFill>
            </a:endParaRPr>
          </a:p>
        </p:txBody>
      </p:sp>
      <p:sp>
        <p:nvSpPr>
          <p:cNvPr id="9" name="TextBox 8"/>
          <p:cNvSpPr txBox="1"/>
          <p:nvPr/>
        </p:nvSpPr>
        <p:spPr>
          <a:xfrm>
            <a:off x="7557847" y="2145257"/>
            <a:ext cx="1469563" cy="369332"/>
          </a:xfrm>
          <a:prstGeom prst="rect">
            <a:avLst/>
          </a:prstGeom>
          <a:solidFill>
            <a:schemeClr val="bg1"/>
          </a:solidFill>
          <a:ln>
            <a:solidFill>
              <a:schemeClr val="tx1"/>
            </a:solidFill>
          </a:ln>
        </p:spPr>
        <p:txBody>
          <a:bodyPr wrap="square" rtlCol="0">
            <a:spAutoFit/>
          </a:bodyPr>
          <a:lstStyle/>
          <a:p>
            <a:pPr algn="ctr"/>
            <a:r>
              <a:rPr lang="en-GB" b="1" dirty="0" smtClean="0">
                <a:solidFill>
                  <a:srgbClr val="FF0000"/>
                </a:solidFill>
              </a:rPr>
              <a:t>WHY</a:t>
            </a:r>
            <a:endParaRPr lang="en-GB" b="1" dirty="0">
              <a:solidFill>
                <a:srgbClr val="FF0000"/>
              </a:solidFill>
            </a:endParaRPr>
          </a:p>
        </p:txBody>
      </p:sp>
    </p:spTree>
    <p:extLst>
      <p:ext uri="{BB962C8B-B14F-4D97-AF65-F5344CB8AC3E}">
        <p14:creationId xmlns:p14="http://schemas.microsoft.com/office/powerpoint/2010/main" val="928287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63" y="526667"/>
            <a:ext cx="8907332" cy="5632311"/>
          </a:xfrm>
          <a:prstGeom prst="rect">
            <a:avLst/>
          </a:prstGeom>
        </p:spPr>
        <p:txBody>
          <a:bodyPr wrap="square">
            <a:spAutoFit/>
          </a:bodyPr>
          <a:lstStyle/>
          <a:p>
            <a:r>
              <a:rPr lang="en-GB" sz="2400" b="1" i="1" dirty="0"/>
              <a:t>SOURCE A: Jottings about London </a:t>
            </a:r>
            <a:r>
              <a:rPr lang="en-GB" sz="2400" b="1" dirty="0"/>
              <a:t>by </a:t>
            </a:r>
            <a:r>
              <a:rPr lang="en-GB" sz="2400" b="1" dirty="0" err="1"/>
              <a:t>Edmondo</a:t>
            </a:r>
            <a:r>
              <a:rPr lang="en-GB" sz="2400" b="1" dirty="0"/>
              <a:t> de </a:t>
            </a:r>
            <a:r>
              <a:rPr lang="en-GB" sz="2400" b="1" dirty="0" err="1"/>
              <a:t>Amicis</a:t>
            </a:r>
            <a:r>
              <a:rPr lang="en-GB" sz="2400" b="1" dirty="0"/>
              <a:t> (1883)</a:t>
            </a:r>
          </a:p>
          <a:p>
            <a:r>
              <a:rPr lang="en-GB" sz="2400" b="1" dirty="0"/>
              <a:t> </a:t>
            </a:r>
          </a:p>
          <a:p>
            <a:r>
              <a:rPr lang="en-GB" sz="2400" dirty="0"/>
              <a:t>He who has not seen London in the rain, has not seen the real London; and I had this ‘pleasure’ the morning I went to see the Tunnel under the Thames. Then I understood how, in such weather, one can be seized with the temptation to give one's self a pistol shot. The houses drip as if sweating; the water seems not only to descend from the heavens, but also to ooze from the walls and ground; the sombre colours of the buildings turn yet gloomier and take on an oily look; the beginnings of the streets seem like entrances to grottos; everything seems foul, used up, mouldy, and sinister; the eye knows not where to look without meeting something disagreeable; one feels </a:t>
            </a:r>
            <a:r>
              <a:rPr lang="en-GB" sz="2400" dirty="0" err="1"/>
              <a:t>shudderings</a:t>
            </a:r>
            <a:r>
              <a:rPr lang="en-GB" sz="2400" dirty="0"/>
              <a:t>, which have the effect of a sudden attack of misfortune; one feels an irksome sense of weariness, a disgust with everything: an inexpressible wish to go out like a lamp from this weary world. </a:t>
            </a:r>
          </a:p>
        </p:txBody>
      </p:sp>
    </p:spTree>
    <p:extLst>
      <p:ext uri="{BB962C8B-B14F-4D97-AF65-F5344CB8AC3E}">
        <p14:creationId xmlns:p14="http://schemas.microsoft.com/office/powerpoint/2010/main" val="4055169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3003" y="148896"/>
            <a:ext cx="8871734" cy="64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en-GB" b="1" i="1" dirty="0"/>
              <a:t>SOURCE B: Rain </a:t>
            </a:r>
            <a:r>
              <a:rPr lang="en-GB" b="1" dirty="0"/>
              <a:t>by Melissa Harrison (2016)</a:t>
            </a:r>
          </a:p>
          <a:p>
            <a:r>
              <a:rPr lang="en-GB" b="1" dirty="0"/>
              <a:t> </a:t>
            </a:r>
            <a:endParaRPr lang="en-GB" dirty="0"/>
          </a:p>
          <a:p>
            <a:r>
              <a:rPr lang="en-GB" dirty="0"/>
              <a:t>What does rain mean to you? We love to grumble about it, yet we invent dozens of terms to describe it and swap them gleefully; it trickles through our literature from Geoffrey Chaucer to Alice Oswald, and there are websites and apps that mimic its sound, soothing us while we work or sleep Rain is what makes the English countryside so green and pleasant; it’s also what swells rivers, ﬂoods farms and villages and drives people out of their homes.</a:t>
            </a:r>
          </a:p>
          <a:p>
            <a:r>
              <a:rPr lang="en-GB" dirty="0"/>
              <a:t/>
            </a:r>
            <a:br>
              <a:rPr lang="en-GB" dirty="0"/>
            </a:br>
            <a:r>
              <a:rPr lang="en-GB" dirty="0"/>
              <a:t>Because it's something that sends most of us scurrying indoors, few people witness what actually happens out in the landscape on a wet afternoon. Clouds gather and rain falls, changing how the English countryside looks, smells and sounds, and the way the living things in it behave. And the falling rain alters the landscape itself, dissolving ancient rocks, deepening river channels and moving soil from place to place. Rain is co-author of our living countryside; it is also a part of our deep internal landscape. which is why we become fretful and uneasy when it‘s too long withheld. Fear it as we might, complain about it as we may, rain is as essential to our sense of identity as it is to our soil.</a:t>
            </a:r>
            <a:br>
              <a:rPr lang="en-GB" dirty="0"/>
            </a:br>
            <a:r>
              <a:rPr lang="en-GB" dirty="0"/>
              <a:t/>
            </a:r>
            <a:br>
              <a:rPr lang="en-GB" dirty="0"/>
            </a:br>
            <a:r>
              <a:rPr lang="en-GB" dirty="0"/>
              <a:t>And there’s something else that rain gives us; something deeper and more mysterious, to do with memory, and nostalgia, and a pleasurable kind of melancholy. Perhaps there have simply been too many novels with storm-drenched emotional climaxes and too many ﬁlms in which sad protagonists look out through rain- streaked windows, but it seems to me that rain is a mirror of one of our key emotional states: not a negative one at all, but deeply necessary — just as necessary as joy.</a:t>
            </a:r>
          </a:p>
        </p:txBody>
      </p:sp>
    </p:spTree>
    <p:extLst>
      <p:ext uri="{BB962C8B-B14F-4D97-AF65-F5344CB8AC3E}">
        <p14:creationId xmlns:p14="http://schemas.microsoft.com/office/powerpoint/2010/main" val="3914711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2</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is the </a:t>
            </a:r>
            <a:r>
              <a:rPr lang="en-GB" sz="1800" b="1" dirty="0" smtClean="0">
                <a:latin typeface="Century Gothic" panose="020B0502020202020204" pitchFamily="34" charset="0"/>
              </a:rPr>
              <a:t>easiest</a:t>
            </a:r>
            <a:r>
              <a:rPr lang="en-GB" sz="1800" dirty="0" smtClean="0">
                <a:latin typeface="Century Gothic" panose="020B0502020202020204" pitchFamily="34" charset="0"/>
              </a:rPr>
              <a:t>. It will ask you to pick out FOUR things from the text.</a:t>
            </a:r>
          </a:p>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You need to shade in the circle of the statements you think are TRUE.</a:t>
            </a:r>
            <a:endParaRPr lang="en-GB" sz="1800" dirty="0" smtClean="0">
              <a:latin typeface="Century Gothic" panose="020B0502020202020204" pitchFamily="34" charset="0"/>
            </a:endParaRPr>
          </a:p>
          <a:p>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each relevant detail from the extract as you find it</a:t>
            </a:r>
          </a:p>
          <a:p>
            <a:pPr marL="285750" indent="-285750">
              <a:buFont typeface="Arial" panose="020B0604020202020204" pitchFamily="34" charset="0"/>
              <a:buChar char="•"/>
            </a:pPr>
            <a:r>
              <a:rPr lang="en-GB" sz="1800" dirty="0" smtClean="0">
                <a:latin typeface="Century Gothic" panose="020B0502020202020204" pitchFamily="34" charset="0"/>
              </a:rPr>
              <a:t>Shade in the circle of the statements you think are TRUE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768B1197-FC84-43C5-AD9A-0D9DED2BA6E9}" type="datetime3">
              <a:rPr lang="en-GB" smtClean="0"/>
              <a:t>18 November, 2019</a:t>
            </a:fld>
            <a:endParaRPr lang="en-GB"/>
          </a:p>
        </p:txBody>
      </p:sp>
    </p:spTree>
    <p:extLst>
      <p:ext uri="{BB962C8B-B14F-4D97-AF65-F5344CB8AC3E}">
        <p14:creationId xmlns:p14="http://schemas.microsoft.com/office/powerpoint/2010/main" val="155308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97" y="814061"/>
            <a:ext cx="6577712" cy="5299727"/>
          </a:xfrm>
          <a:prstGeom prst="rect">
            <a:avLst/>
          </a:prstGeom>
        </p:spPr>
      </p:pic>
      <p:sp>
        <p:nvSpPr>
          <p:cNvPr id="6" name="Oval 5"/>
          <p:cNvSpPr/>
          <p:nvPr/>
        </p:nvSpPr>
        <p:spPr>
          <a:xfrm>
            <a:off x="7094667" y="2113840"/>
            <a:ext cx="371139" cy="806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094666" y="3125657"/>
            <a:ext cx="371139" cy="806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91976" y="4343333"/>
            <a:ext cx="371139" cy="806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091975" y="4802596"/>
            <a:ext cx="371139" cy="806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28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2</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419358"/>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to read both texts. </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always asks you to summarise the differences or similarities between the two texts.</a:t>
            </a:r>
            <a:endParaRPr lang="en-GB" sz="1800" dirty="0">
              <a:latin typeface="Century Gothic" panose="020B0502020202020204" pitchFamily="34" charset="0"/>
            </a:endParaRPr>
          </a:p>
        </p:txBody>
      </p:sp>
      <p:sp>
        <p:nvSpPr>
          <p:cNvPr id="9" name="Title 1"/>
          <p:cNvSpPr txBox="1">
            <a:spLocks/>
          </p:cNvSpPr>
          <p:nvPr/>
        </p:nvSpPr>
        <p:spPr>
          <a:xfrm>
            <a:off x="484094" y="4047321"/>
            <a:ext cx="8310282" cy="20522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Underline relevant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WHAT and HOW to write up your answer, using quotation marks around your evidence</a:t>
            </a:r>
          </a:p>
          <a:p>
            <a:pPr marL="285750" indent="-285750">
              <a:buFont typeface="Arial" panose="020B0604020202020204" pitchFamily="34" charset="0"/>
              <a:buChar char="•"/>
            </a:pPr>
            <a:r>
              <a:rPr lang="en-GB" sz="1800" dirty="0" smtClean="0">
                <a:latin typeface="Century Gothic" panose="020B0502020202020204" pitchFamily="34" charset="0"/>
              </a:rPr>
              <a:t>Make sure you use synthesizing words such as ‘however’ or ‘similarly’ to compare the texts</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0854CFB9-695D-480C-9986-53F9A8B77B81}" type="datetime3">
              <a:rPr lang="en-GB" smtClean="0"/>
              <a:t>18 November, 2019</a:t>
            </a:fld>
            <a:endParaRPr lang="en-GB"/>
          </a:p>
        </p:txBody>
      </p:sp>
    </p:spTree>
    <p:extLst>
      <p:ext uri="{BB962C8B-B14F-4D97-AF65-F5344CB8AC3E}">
        <p14:creationId xmlns:p14="http://schemas.microsoft.com/office/powerpoint/2010/main" val="312257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611" y="2584089"/>
            <a:ext cx="7648687" cy="1261884"/>
          </a:xfrm>
          <a:prstGeom prst="rect">
            <a:avLst/>
          </a:prstGeom>
        </p:spPr>
        <p:txBody>
          <a:bodyPr wrap="square">
            <a:spAutoFit/>
          </a:bodyPr>
          <a:lstStyle/>
          <a:p>
            <a:r>
              <a:rPr lang="en-GB" sz="2800" b="1" dirty="0" smtClean="0">
                <a:latin typeface="Calibri" panose="020F0502020204030204" pitchFamily="34" charset="0"/>
                <a:ea typeface="Calibri" panose="020F0502020204030204" pitchFamily="34" charset="0"/>
                <a:cs typeface="Times New Roman" panose="02020603050405020304" pitchFamily="18" charset="0"/>
              </a:rPr>
              <a:t>Q2: </a:t>
            </a:r>
            <a:r>
              <a:rPr lang="en-GB" sz="2800" b="1" dirty="0"/>
              <a:t>Write a summary of the differences in the way that the two writers describe rain.</a:t>
            </a:r>
            <a:endParaRPr lang="en-GB" sz="2800" dirty="0"/>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3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4" name="TextBox 13"/>
          <p:cNvSpPr txBox="1"/>
          <p:nvPr/>
        </p:nvSpPr>
        <p:spPr>
          <a:xfrm>
            <a:off x="4115712" y="659638"/>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says… …which suggests…</a:t>
            </a:r>
            <a:endParaRPr lang="en-GB" sz="3200" dirty="0"/>
          </a:p>
        </p:txBody>
      </p:sp>
      <p:sp>
        <p:nvSpPr>
          <p:cNvPr id="15" name="TextBox 14"/>
          <p:cNvSpPr txBox="1"/>
          <p:nvPr/>
        </p:nvSpPr>
        <p:spPr>
          <a:xfrm>
            <a:off x="4115712" y="2550541"/>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describes…</a:t>
            </a:r>
          </a:p>
          <a:p>
            <a:r>
              <a:rPr lang="en-GB" sz="3200" dirty="0" smtClean="0"/>
              <a:t>This suggests…</a:t>
            </a:r>
            <a:endParaRPr lang="en-GB" sz="3200" dirty="0"/>
          </a:p>
        </p:txBody>
      </p:sp>
      <p:sp>
        <p:nvSpPr>
          <p:cNvPr id="16" name="TextBox 15"/>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7" name="Right Arrow 16"/>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983384" y="752655"/>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WHAT</a:t>
            </a:r>
            <a:endParaRPr lang="en-GB" sz="2400" b="1" dirty="0">
              <a:solidFill>
                <a:srgbClr val="FF0000"/>
              </a:solidFill>
            </a:endParaRPr>
          </a:p>
        </p:txBody>
      </p:sp>
      <p:sp>
        <p:nvSpPr>
          <p:cNvPr id="19" name="TextBox 18"/>
          <p:cNvSpPr txBox="1"/>
          <p:nvPr/>
        </p:nvSpPr>
        <p:spPr>
          <a:xfrm>
            <a:off x="2983383" y="2612896"/>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WHAT</a:t>
            </a:r>
            <a:endParaRPr lang="en-GB" sz="2400" b="1" dirty="0">
              <a:solidFill>
                <a:srgbClr val="FF0000"/>
              </a:solidFill>
            </a:endParaRPr>
          </a:p>
        </p:txBody>
      </p:sp>
      <p:sp>
        <p:nvSpPr>
          <p:cNvPr id="20" name="TextBox 19"/>
          <p:cNvSpPr txBox="1"/>
          <p:nvPr/>
        </p:nvSpPr>
        <p:spPr>
          <a:xfrm>
            <a:off x="2978605" y="1430240"/>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HOW</a:t>
            </a:r>
            <a:endParaRPr lang="en-GB" sz="2400" b="1" dirty="0">
              <a:solidFill>
                <a:srgbClr val="FF0000"/>
              </a:solidFill>
            </a:endParaRPr>
          </a:p>
        </p:txBody>
      </p:sp>
      <p:sp>
        <p:nvSpPr>
          <p:cNvPr id="21" name="TextBox 20"/>
          <p:cNvSpPr txBox="1"/>
          <p:nvPr/>
        </p:nvSpPr>
        <p:spPr>
          <a:xfrm>
            <a:off x="2978605" y="3282868"/>
            <a:ext cx="1065007" cy="461665"/>
          </a:xfrm>
          <a:prstGeom prst="rect">
            <a:avLst/>
          </a:prstGeom>
          <a:solidFill>
            <a:schemeClr val="bg1"/>
          </a:solidFill>
          <a:ln>
            <a:solidFill>
              <a:schemeClr val="tx1"/>
            </a:solidFill>
          </a:ln>
        </p:spPr>
        <p:txBody>
          <a:bodyPr wrap="square" rtlCol="0">
            <a:spAutoFit/>
          </a:bodyPr>
          <a:lstStyle/>
          <a:p>
            <a:pPr algn="ctr"/>
            <a:r>
              <a:rPr lang="en-GB" sz="2400" b="1" dirty="0" smtClean="0">
                <a:solidFill>
                  <a:srgbClr val="FF0000"/>
                </a:solidFill>
              </a:rPr>
              <a:t>HOW</a:t>
            </a:r>
            <a:endParaRPr lang="en-GB" sz="2400" b="1" dirty="0">
              <a:solidFill>
                <a:srgbClr val="FF0000"/>
              </a:solidFill>
            </a:endParaRPr>
          </a:p>
        </p:txBody>
      </p:sp>
    </p:spTree>
    <p:extLst>
      <p:ext uri="{BB962C8B-B14F-4D97-AF65-F5344CB8AC3E}">
        <p14:creationId xmlns:p14="http://schemas.microsoft.com/office/powerpoint/2010/main" val="2082418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896</Words>
  <Application>Microsoft Office PowerPoint</Application>
  <PresentationFormat>On-screen Show (4:3)</PresentationFormat>
  <Paragraphs>123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Berlin Sans FB</vt:lpstr>
      <vt:lpstr>Calibri</vt:lpstr>
      <vt:lpstr>Calibri Light</vt:lpstr>
      <vt:lpstr>Century Gothic</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User</cp:lastModifiedBy>
  <cp:revision>29</cp:revision>
  <dcterms:created xsi:type="dcterms:W3CDTF">2019-01-04T20:12:13Z</dcterms:created>
  <dcterms:modified xsi:type="dcterms:W3CDTF">2019-11-18T16:18:51Z</dcterms:modified>
</cp:coreProperties>
</file>