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258" r:id="rId3"/>
    <p:sldId id="263" r:id="rId4"/>
    <p:sldId id="260" r:id="rId5"/>
    <p:sldId id="265" r:id="rId6"/>
    <p:sldId id="344" r:id="rId7"/>
    <p:sldId id="343" r:id="rId8"/>
    <p:sldId id="266" r:id="rId9"/>
    <p:sldId id="269" r:id="rId10"/>
    <p:sldId id="270" r:id="rId11"/>
    <p:sldId id="267" r:id="rId12"/>
    <p:sldId id="268" r:id="rId13"/>
    <p:sldId id="275" r:id="rId14"/>
    <p:sldId id="273" r:id="rId15"/>
    <p:sldId id="379" r:id="rId16"/>
    <p:sldId id="272" r:id="rId17"/>
    <p:sldId id="380" r:id="rId18"/>
    <p:sldId id="381" r:id="rId19"/>
    <p:sldId id="382" r:id="rId20"/>
    <p:sldId id="276" r:id="rId21"/>
    <p:sldId id="376" r:id="rId22"/>
    <p:sldId id="377" r:id="rId23"/>
    <p:sldId id="280" r:id="rId24"/>
    <p:sldId id="283" r:id="rId25"/>
    <p:sldId id="281" r:id="rId26"/>
    <p:sldId id="383" r:id="rId27"/>
    <p:sldId id="384" r:id="rId28"/>
    <p:sldId id="385" r:id="rId29"/>
    <p:sldId id="386" r:id="rId30"/>
    <p:sldId id="387" r:id="rId31"/>
    <p:sldId id="392" r:id="rId32"/>
    <p:sldId id="388" r:id="rId33"/>
    <p:sldId id="389" r:id="rId34"/>
    <p:sldId id="391" r:id="rId35"/>
    <p:sldId id="390" r:id="rId36"/>
    <p:sldId id="277" r:id="rId37"/>
    <p:sldId id="393" r:id="rId38"/>
    <p:sldId id="284" r:id="rId39"/>
    <p:sldId id="286" r:id="rId40"/>
    <p:sldId id="285" r:id="rId41"/>
    <p:sldId id="378" r:id="rId42"/>
    <p:sldId id="394" r:id="rId43"/>
    <p:sldId id="395" r:id="rId44"/>
    <p:sldId id="288" r:id="rId45"/>
    <p:sldId id="292" r:id="rId46"/>
    <p:sldId id="291" r:id="rId47"/>
    <p:sldId id="293" r:id="rId48"/>
    <p:sldId id="295" r:id="rId49"/>
    <p:sldId id="296" r:id="rId50"/>
    <p:sldId id="294" r:id="rId51"/>
    <p:sldId id="297" r:id="rId52"/>
    <p:sldId id="298" r:id="rId53"/>
    <p:sldId id="299" r:id="rId54"/>
    <p:sldId id="300" r:id="rId55"/>
    <p:sldId id="302" r:id="rId56"/>
    <p:sldId id="306" r:id="rId57"/>
    <p:sldId id="307" r:id="rId58"/>
    <p:sldId id="305" r:id="rId59"/>
    <p:sldId id="30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1473"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DC13D-0C0F-4DC9-8BD5-1479AD39CFDD}" type="datetimeFigureOut">
              <a:rPr lang="en-GB" smtClean="0"/>
              <a:t>22/02/2020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3D573-63E0-43E5-8A9D-953A57264155}" type="slidenum">
              <a:rPr lang="en-GB" smtClean="0"/>
              <a:t>‹#›</a:t>
            </a:fld>
            <a:endParaRPr lang="en-GB"/>
          </a:p>
        </p:txBody>
      </p:sp>
    </p:spTree>
    <p:extLst>
      <p:ext uri="{BB962C8B-B14F-4D97-AF65-F5344CB8AC3E}">
        <p14:creationId xmlns:p14="http://schemas.microsoft.com/office/powerpoint/2010/main" val="402141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16BFFB-EFA0-4298-8D09-F38C6986A552}" type="slidenum">
              <a:rPr lang="en-GB" smtClean="0"/>
              <a:t>14</a:t>
            </a:fld>
            <a:endParaRPr lang="en-GB"/>
          </a:p>
        </p:txBody>
      </p:sp>
    </p:spTree>
    <p:extLst>
      <p:ext uri="{BB962C8B-B14F-4D97-AF65-F5344CB8AC3E}">
        <p14:creationId xmlns:p14="http://schemas.microsoft.com/office/powerpoint/2010/main" val="54647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61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886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AA1560-FAD0-4F8B-8530-45B9E2F05E41}" type="slidenum">
              <a:rPr lang="en-GB" altLang="en-US" smtClean="0">
                <a:solidFill>
                  <a:srgbClr val="000000"/>
                </a:solidFill>
              </a:rPr>
              <a:pPr/>
              <a:t>56</a:t>
            </a:fld>
            <a:endParaRPr lang="en-GB" altLang="en-US" smtClean="0">
              <a:solidFill>
                <a:srgbClr val="000000"/>
              </a:solidFill>
            </a:endParaRPr>
          </a:p>
        </p:txBody>
      </p:sp>
    </p:spTree>
    <p:extLst>
      <p:ext uri="{BB962C8B-B14F-4D97-AF65-F5344CB8AC3E}">
        <p14:creationId xmlns:p14="http://schemas.microsoft.com/office/powerpoint/2010/main" val="220642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A5F378-4256-497A-B912-F537A9E60508}"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36582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5F378-4256-497A-B912-F537A9E60508}"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81357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5F378-4256-497A-B912-F537A9E60508}"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8200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2240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5F378-4256-497A-B912-F537A9E60508}"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339789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5F378-4256-497A-B912-F537A9E60508}"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55944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A5F378-4256-497A-B912-F537A9E60508}" type="datetimeFigureOut">
              <a:rPr lang="en-GB" smtClean="0"/>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2223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A5F378-4256-497A-B912-F537A9E60508}" type="datetimeFigureOut">
              <a:rPr lang="en-GB" smtClean="0"/>
              <a:t>22/02/2020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08488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A5F378-4256-497A-B912-F537A9E60508}" type="datetimeFigureOut">
              <a:rPr lang="en-GB" smtClean="0"/>
              <a:t>22/02/2020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44987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5F378-4256-497A-B912-F537A9E60508}" type="datetimeFigureOut">
              <a:rPr lang="en-GB" smtClean="0"/>
              <a:t>22/02/2020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65358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5F378-4256-497A-B912-F537A9E60508}" type="datetimeFigureOut">
              <a:rPr lang="en-GB" smtClean="0"/>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40958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5F378-4256-497A-B912-F537A9E60508}" type="datetimeFigureOut">
              <a:rPr lang="en-GB" smtClean="0"/>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126C36-5EDD-418D-B64C-C3270AFE10AD}" type="slidenum">
              <a:rPr lang="en-GB" smtClean="0"/>
              <a:t>‹#›</a:t>
            </a:fld>
            <a:endParaRPr lang="en-GB"/>
          </a:p>
        </p:txBody>
      </p:sp>
    </p:spTree>
    <p:extLst>
      <p:ext uri="{BB962C8B-B14F-4D97-AF65-F5344CB8AC3E}">
        <p14:creationId xmlns:p14="http://schemas.microsoft.com/office/powerpoint/2010/main" val="190170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5F378-4256-497A-B912-F537A9E60508}" type="datetimeFigureOut">
              <a:rPr lang="en-GB" smtClean="0"/>
              <a:t>22/02/2020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26C36-5EDD-418D-B64C-C3270AFE10AD}" type="slidenum">
              <a:rPr lang="en-GB" smtClean="0"/>
              <a:t>‹#›</a:t>
            </a:fld>
            <a:endParaRPr lang="en-GB"/>
          </a:p>
        </p:txBody>
      </p:sp>
    </p:spTree>
    <p:extLst>
      <p:ext uri="{BB962C8B-B14F-4D97-AF65-F5344CB8AC3E}">
        <p14:creationId xmlns:p14="http://schemas.microsoft.com/office/powerpoint/2010/main" val="3887571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2" name="Content Placeholder 6"/>
          <p:cNvPicPr>
            <a:picLocks noGrp="1" noChangeAspect="1"/>
          </p:cNvPicPr>
          <p:nvPr/>
        </p:nvPicPr>
        <p:blipFill rotWithShape="1">
          <a:blip r:embed="rId3">
            <a:extLst>
              <a:ext uri="{28A0092B-C50C-407E-A947-70E740481C1C}">
                <a14:useLocalDpi xmlns:a14="http://schemas.microsoft.com/office/drawing/2010/main" val="0"/>
              </a:ext>
            </a:extLst>
          </a:blip>
          <a:srcRect l="13773" t="31801" r="4174" b="7998"/>
          <a:stretch/>
        </p:blipFill>
        <p:spPr>
          <a:xfrm>
            <a:off x="0" y="1065474"/>
            <a:ext cx="9191707" cy="4552122"/>
          </a:xfrm>
          <a:prstGeom prst="rect">
            <a:avLst/>
          </a:prstGeom>
        </p:spPr>
      </p:pic>
      <p:sp>
        <p:nvSpPr>
          <p:cNvPr id="4" name="Down Arrow 3"/>
          <p:cNvSpPr/>
          <p:nvPr/>
        </p:nvSpPr>
        <p:spPr>
          <a:xfrm rot="1362900">
            <a:off x="906449" y="556591"/>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8925524">
            <a:off x="719415" y="5262039"/>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37969" y="265495"/>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1</a:t>
            </a:r>
            <a:endParaRPr lang="en-GB" sz="2400" b="1" dirty="0">
              <a:latin typeface="Arial" panose="020B0604020202020204" pitchFamily="34" charset="0"/>
              <a:cs typeface="Arial" panose="020B0604020202020204" pitchFamily="34" charset="0"/>
            </a:endParaRPr>
          </a:p>
        </p:txBody>
      </p:sp>
      <p:sp>
        <p:nvSpPr>
          <p:cNvPr id="7" name="TextBox 6"/>
          <p:cNvSpPr txBox="1"/>
          <p:nvPr/>
        </p:nvSpPr>
        <p:spPr>
          <a:xfrm>
            <a:off x="1540096" y="5798124"/>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2</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50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4"/>
          <p:cNvSpPr txBox="1">
            <a:spLocks/>
          </p:cNvSpPr>
          <p:nvPr/>
        </p:nvSpPr>
        <p:spPr>
          <a:xfrm>
            <a:off x="572100" y="427225"/>
            <a:ext cx="8520600" cy="572700"/>
          </a:xfrm>
          <a:prstGeom prst="rect">
            <a:avLst/>
          </a:prstGeom>
        </p:spPr>
        <p:txBody>
          <a:bodyPr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b="1" dirty="0" smtClean="0">
                <a:latin typeface="Gill Sans"/>
                <a:ea typeface="Gill Sans"/>
                <a:cs typeface="Gill Sans"/>
                <a:sym typeface="Gill Sans"/>
              </a:rPr>
              <a:t>Give yourself a mark for each:</a:t>
            </a:r>
            <a:endParaRPr lang="en-GB" b="1" dirty="0">
              <a:latin typeface="Gill Sans"/>
              <a:ea typeface="Gill Sans"/>
              <a:cs typeface="Gill Sans"/>
              <a:sym typeface="Gill Sans"/>
            </a:endParaRPr>
          </a:p>
        </p:txBody>
      </p:sp>
      <p:sp>
        <p:nvSpPr>
          <p:cNvPr id="3" name="Shape 65"/>
          <p:cNvSpPr txBox="1">
            <a:spLocks/>
          </p:cNvSpPr>
          <p:nvPr/>
        </p:nvSpPr>
        <p:spPr>
          <a:xfrm>
            <a:off x="285078" y="1296295"/>
            <a:ext cx="8557708" cy="5421855"/>
          </a:xfrm>
          <a:prstGeom prst="rect">
            <a:avLst/>
          </a:prstGeom>
          <a:solidFill>
            <a:schemeClr val="bg1"/>
          </a:solidFill>
          <a:ln w="19050" cap="flat" cmpd="sng">
            <a:solidFill>
              <a:schemeClr val="accent1">
                <a:lumMod val="40000"/>
                <a:lumOff val="60000"/>
              </a:schemeClr>
            </a:solidFill>
            <a:prstDash val="solid"/>
            <a:round/>
            <a:headEnd type="none" w="med" len="med"/>
            <a:tailEnd type="none" w="med" len="med"/>
          </a:ln>
        </p:spPr>
        <p:txBody>
          <a:bodyPr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1500"/>
              </a:spcBef>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People believed he had been a music teacher at a boys’ grammar school.</a:t>
            </a:r>
          </a:p>
          <a:p>
            <a:pPr marL="457200" indent="-342900">
              <a:spcBef>
                <a:spcPts val="0"/>
              </a:spcBef>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Bill was the head of a girls’ school in Scotland, or down south, or in Hull, somewhere, anywhere.</a:t>
            </a:r>
          </a:p>
          <a:p>
            <a:pPr marL="457200" indent="-342900">
              <a:spcBef>
                <a:spcPts val="0"/>
              </a:spcBef>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They thought but that the drink had sent him mad was universally accepted.</a:t>
            </a:r>
          </a:p>
          <a:p>
            <a:pPr marL="457200" indent="-342900">
              <a:spcBef>
                <a:spcPts val="0"/>
              </a:spcBef>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They thought he was eccentric or had  eccentricities.</a:t>
            </a:r>
          </a:p>
          <a:p>
            <a:pPr marL="457200" indent="-342900">
              <a:spcBef>
                <a:spcPts val="0"/>
              </a:spcBef>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People believed he lived in a cave. </a:t>
            </a:r>
          </a:p>
          <a:p>
            <a:pPr marL="457200" indent="-342900">
              <a:spcBef>
                <a:spcPts val="0"/>
              </a:spcBef>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People believed he had killed someone in Whitehaven with a hammer. </a:t>
            </a:r>
          </a:p>
          <a:p>
            <a:pPr marL="457200" indent="-342900">
              <a:spcBef>
                <a:spcPts val="0"/>
              </a:spcBef>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People believed he had a daughter somewhere.</a:t>
            </a:r>
          </a:p>
          <a:p>
            <a:pPr marL="457200" indent="-342900">
              <a:spcBef>
                <a:spcPts val="0"/>
              </a:spcBef>
              <a:spcAft>
                <a:spcPts val="1500"/>
              </a:spcAft>
              <a:buClr>
                <a:srgbClr val="000000"/>
              </a:buClr>
              <a:buFont typeface="Gill Sans"/>
              <a:buChar char="•"/>
            </a:pPr>
            <a:r>
              <a:rPr lang="en-GB" sz="2600" dirty="0" smtClean="0">
                <a:solidFill>
                  <a:srgbClr val="000000"/>
                </a:solidFill>
                <a:latin typeface="Arial" panose="020B0604020202020204" pitchFamily="34" charset="0"/>
                <a:ea typeface="Gill Sans"/>
                <a:cs typeface="Arial" panose="020B0604020202020204" pitchFamily="34" charset="0"/>
                <a:sym typeface="Gill Sans"/>
              </a:rPr>
              <a:t>People believed he thought that collecting certain combinations of stones and shells made him invisible.</a:t>
            </a:r>
          </a:p>
          <a:p>
            <a:pPr>
              <a:spcBef>
                <a:spcPts val="0"/>
              </a:spcBef>
              <a:buFont typeface="Arial" panose="020B0604020202020204" pitchFamily="34" charset="0"/>
              <a:buNone/>
            </a:pPr>
            <a:endParaRPr lang="en-GB" sz="2600" dirty="0">
              <a:latin typeface="Arial" panose="020B0604020202020204" pitchFamily="34" charset="0"/>
              <a:cs typeface="Arial" panose="020B0604020202020204" pitchFamily="34" charset="0"/>
            </a:endParaRPr>
          </a:p>
        </p:txBody>
      </p:sp>
      <p:pic>
        <p:nvPicPr>
          <p:cNvPr id="4" name="Shape 66"/>
          <p:cNvPicPr preferRelativeResize="0"/>
          <p:nvPr/>
        </p:nvPicPr>
        <p:blipFill>
          <a:blip r:embed="rId2">
            <a:alphaModFix/>
          </a:blip>
          <a:stretch>
            <a:fillRect/>
          </a:stretch>
        </p:blipFill>
        <p:spPr>
          <a:xfrm>
            <a:off x="7648212" y="3136556"/>
            <a:ext cx="1372075" cy="1372075"/>
          </a:xfrm>
          <a:prstGeom prst="rect">
            <a:avLst/>
          </a:prstGeom>
          <a:noFill/>
          <a:ln>
            <a:noFill/>
          </a:ln>
        </p:spPr>
      </p:pic>
    </p:spTree>
    <p:extLst>
      <p:ext uri="{BB962C8B-B14F-4D97-AF65-F5344CB8AC3E}">
        <p14:creationId xmlns:p14="http://schemas.microsoft.com/office/powerpoint/2010/main" val="2578553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5428" y="3806012"/>
            <a:ext cx="8682671" cy="259478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900" dirty="0">
                <a:latin typeface="Century Gothic" panose="020B0502020202020204" pitchFamily="34" charset="0"/>
              </a:rPr>
              <a:t>In this question, you need to comment on </a:t>
            </a:r>
            <a:r>
              <a:rPr lang="en-GB" sz="1900" b="1" dirty="0">
                <a:latin typeface="Century Gothic" panose="020B0502020202020204" pitchFamily="34" charset="0"/>
              </a:rPr>
              <a:t>language devices </a:t>
            </a:r>
            <a:r>
              <a:rPr lang="en-GB" sz="1900" dirty="0">
                <a:latin typeface="Century Gothic" panose="020B0502020202020204" pitchFamily="34" charset="0"/>
              </a:rPr>
              <a:t>and their effect. You need to consider WHY the writer has used these devices. If you are struggling to find devices, you must comment on single words. You must remember to use the correct subject terminology</a:t>
            </a:r>
            <a:r>
              <a:rPr lang="en-GB" sz="1900" dirty="0" smtClean="0">
                <a:latin typeface="Century Gothic" panose="020B0502020202020204" pitchFamily="34" charset="0"/>
              </a:rPr>
              <a:t>.</a:t>
            </a:r>
          </a:p>
          <a:p>
            <a:endParaRPr lang="en-GB" sz="1900" dirty="0">
              <a:latin typeface="Century Gothic" panose="020B0502020202020204" pitchFamily="34" charset="0"/>
            </a:endParaRPr>
          </a:p>
          <a:p>
            <a:r>
              <a:rPr lang="en-GB" sz="1900" dirty="0" smtClean="0">
                <a:latin typeface="Century Gothic" panose="020B0502020202020204" pitchFamily="34" charset="0"/>
              </a:rPr>
              <a:t>The question will always ask you how the writer has used language to achieve something. The question will ask you to look at a specific area of the text.</a:t>
            </a:r>
            <a:endParaRPr lang="en-GB" sz="1900" dirty="0">
              <a:latin typeface="Century Gothic" panose="020B0502020202020204" pitchFamily="34" charset="0"/>
            </a:endParaRPr>
          </a:p>
        </p:txBody>
      </p:sp>
      <p:sp>
        <p:nvSpPr>
          <p:cNvPr id="4" name="Oval Callout 3"/>
          <p:cNvSpPr/>
          <p:nvPr/>
        </p:nvSpPr>
        <p:spPr>
          <a:xfrm rot="299845">
            <a:off x="4827874" y="21986"/>
            <a:ext cx="4694829" cy="2634018"/>
          </a:xfrm>
          <a:prstGeom prst="wedgeEllipseCallout">
            <a:avLst/>
          </a:prstGeom>
          <a:ln w="28575">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smtClean="0">
                <a:solidFill>
                  <a:schemeClr val="tx1"/>
                </a:solidFill>
                <a:latin typeface="Century Gothic" panose="020B0502020202020204" pitchFamily="34" charset="0"/>
              </a:rPr>
              <a:t>‘Students </a:t>
            </a:r>
            <a:r>
              <a:rPr lang="en-GB" sz="1400" i="1" dirty="0">
                <a:solidFill>
                  <a:schemeClr val="tx1"/>
                </a:solidFill>
                <a:latin typeface="Century Gothic" panose="020B0502020202020204" pitchFamily="34" charset="0"/>
              </a:rPr>
              <a:t>who performed less well on this question often identified and labelled language features but failed to comment on the effect on the reader or explain a reason behind the writer’s choices</a:t>
            </a:r>
            <a:r>
              <a:rPr lang="en-GB" sz="1400" i="1" dirty="0" smtClean="0">
                <a:solidFill>
                  <a:schemeClr val="tx1"/>
                </a:solidFill>
                <a:latin typeface="Century Gothic" panose="020B0502020202020204" pitchFamily="34" charset="0"/>
              </a:rPr>
              <a:t>.’</a:t>
            </a:r>
            <a:endParaRPr lang="en-GB" sz="1400" i="1" dirty="0">
              <a:solidFill>
                <a:schemeClr val="tx1"/>
              </a:solidFill>
              <a:latin typeface="Century Gothic" panose="020B0502020202020204" pitchFamily="34" charset="0"/>
            </a:endParaRPr>
          </a:p>
        </p:txBody>
      </p:sp>
      <p:sp>
        <p:nvSpPr>
          <p:cNvPr id="5" name="Rectangle 4"/>
          <p:cNvSpPr/>
          <p:nvPr/>
        </p:nvSpPr>
        <p:spPr>
          <a:xfrm>
            <a:off x="74022" y="2035418"/>
            <a:ext cx="5004378" cy="1640129"/>
          </a:xfrm>
          <a:prstGeom prst="rect">
            <a:avLst/>
          </a:prstGeom>
        </p:spPr>
        <p:txBody>
          <a:bodyPr wrap="square">
            <a:spAutoFit/>
          </a:bodyPr>
          <a:lstStyle/>
          <a:p>
            <a:pPr algn="ctr">
              <a:lnSpc>
                <a:spcPct val="107000"/>
              </a:lnSpc>
              <a:tabLst>
                <a:tab pos="2919730" algn="l"/>
              </a:tabLst>
            </a:pPr>
            <a:r>
              <a:rPr lang="en-GB" sz="2000" dirty="0" smtClean="0">
                <a:latin typeface="Century Gothic" panose="020B0502020202020204" pitchFamily="34" charset="0"/>
                <a:ea typeface="Calibri" panose="020F0502020204030204" pitchFamily="34" charset="0"/>
                <a:cs typeface="Times New Roman" panose="02020603050405020304" pitchFamily="18" charset="0"/>
              </a:rPr>
              <a:t>Look at lines 9-15.  How </a:t>
            </a:r>
            <a:r>
              <a:rPr lang="en-GB" sz="2000" dirty="0">
                <a:latin typeface="Century Gothic" panose="020B0502020202020204" pitchFamily="34" charset="0"/>
                <a:ea typeface="Calibri" panose="020F0502020204030204" pitchFamily="34" charset="0"/>
                <a:cs typeface="Times New Roman" panose="02020603050405020304" pitchFamily="18" charset="0"/>
              </a:rPr>
              <a:t>does the writer use language </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to </a:t>
            </a:r>
            <a:r>
              <a:rPr lang="en-GB" sz="2000" dirty="0">
                <a:latin typeface="Century Gothic" panose="020B0502020202020204" pitchFamily="34" charset="0"/>
                <a:ea typeface="Calibri" panose="020F0502020204030204" pitchFamily="34" charset="0"/>
                <a:cs typeface="Times New Roman" panose="02020603050405020304" pitchFamily="18" charset="0"/>
              </a:rPr>
              <a:t>describe </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Billy Tapper?</a:t>
            </a:r>
            <a:r>
              <a:rPr lang="en-GB" sz="1400" b="1" dirty="0" smtClean="0">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tabLst>
                <a:tab pos="2919730" algn="l"/>
              </a:tabLst>
            </a:pPr>
            <a:r>
              <a:rPr lang="en-GB" sz="2000" b="1" dirty="0" smtClean="0">
                <a:latin typeface="Century Gothic" panose="020B0502020202020204" pitchFamily="34" charset="0"/>
                <a:ea typeface="Calibri" panose="020F0502020204030204" pitchFamily="34" charset="0"/>
                <a:cs typeface="Times New Roman" panose="02020603050405020304" pitchFamily="18" charset="0"/>
              </a:rPr>
              <a:t>[</a:t>
            </a:r>
            <a:r>
              <a:rPr lang="en-GB" sz="2000" b="1" dirty="0">
                <a:latin typeface="Century Gothic" panose="020B0502020202020204" pitchFamily="34" charset="0"/>
                <a:ea typeface="Calibri" panose="020F0502020204030204" pitchFamily="34" charset="0"/>
                <a:cs typeface="Times New Roman" panose="02020603050405020304" pitchFamily="18" charset="0"/>
              </a:rPr>
              <a:t>8 marks]</a:t>
            </a:r>
            <a:endParaRPr lang="en-GB" sz="20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919730" algn="l"/>
              </a:tabLst>
            </a:pPr>
            <a:endParaRPr lang="en-GB" sz="14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000" dirty="0">
                <a:latin typeface="Century Gothic" panose="020B0502020202020204" pitchFamily="34" charset="0"/>
                <a:ea typeface="Calibri" panose="020F0502020204030204" pitchFamily="34" charset="0"/>
                <a:cs typeface="Times New Roman" panose="02020603050405020304" pitchFamily="18" charset="0"/>
              </a:rPr>
              <a:t> </a:t>
            </a:r>
            <a:endParaRPr lang="en-GB" sz="14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rot="310236">
            <a:off x="7331253" y="314528"/>
            <a:ext cx="1052009" cy="461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latin typeface="Century Gothic" panose="020B0502020202020204" pitchFamily="34" charset="0"/>
              </a:rPr>
              <a:t>said…</a:t>
            </a:r>
            <a:endParaRPr lang="en-GB" b="1" dirty="0">
              <a:latin typeface="Century Gothic" panose="020B0502020202020204" pitchFamily="34" charset="0"/>
            </a:endParaRPr>
          </a:p>
        </p:txBody>
      </p:sp>
      <p:pic>
        <p:nvPicPr>
          <p:cNvPr id="7" name="Picture 2" descr="Image result for AQA logo"/>
          <p:cNvPicPr>
            <a:picLocks noChangeAspect="1" noChangeArrowheads="1"/>
          </p:cNvPicPr>
          <p:nvPr/>
        </p:nvPicPr>
        <p:blipFill rotWithShape="1">
          <a:blip r:embed="rId2">
            <a:extLst>
              <a:ext uri="{28A0092B-C50C-407E-A947-70E740481C1C}">
                <a14:useLocalDpi xmlns:a14="http://schemas.microsoft.com/office/drawing/2010/main" val="0"/>
              </a:ext>
            </a:extLst>
          </a:blip>
          <a:srcRect t="30419" b="29622"/>
          <a:stretch/>
        </p:blipFill>
        <p:spPr bwMode="auto">
          <a:xfrm rot="343372">
            <a:off x="6219869" y="65444"/>
            <a:ext cx="1339335" cy="5351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4022" y="157596"/>
            <a:ext cx="4513358"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2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3133321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explain, comment on and analyse how writers use language…</a:t>
            </a:r>
            <a:endParaRPr lang="en-GB" dirty="0"/>
          </a:p>
        </p:txBody>
      </p:sp>
      <p:graphicFrame>
        <p:nvGraphicFramePr>
          <p:cNvPr id="3" name="Table 2"/>
          <p:cNvGraphicFramePr>
            <a:graphicFrameLocks noGrp="1"/>
          </p:cNvGraphicFramePr>
          <p:nvPr>
            <p:extLst/>
          </p:nvPr>
        </p:nvGraphicFramePr>
        <p:xfrm>
          <a:off x="276111" y="639249"/>
          <a:ext cx="8743578" cy="5078328"/>
        </p:xfrm>
        <a:graphic>
          <a:graphicData uri="http://schemas.openxmlformats.org/drawingml/2006/table">
            <a:tbl>
              <a:tblPr firstRow="1" bandRow="1">
                <a:tableStyleId>{5C22544A-7EE6-4342-B048-85BDC9FD1C3A}</a:tableStyleId>
              </a:tblPr>
              <a:tblGrid>
                <a:gridCol w="1584396">
                  <a:extLst>
                    <a:ext uri="{9D8B030D-6E8A-4147-A177-3AD203B41FA5}">
                      <a16:colId xmlns:a16="http://schemas.microsoft.com/office/drawing/2014/main" xmlns="" val="20000"/>
                    </a:ext>
                  </a:extLst>
                </a:gridCol>
                <a:gridCol w="7159182">
                  <a:extLst>
                    <a:ext uri="{9D8B030D-6E8A-4147-A177-3AD203B41FA5}">
                      <a16:colId xmlns:a16="http://schemas.microsoft.com/office/drawing/2014/main" xmlns="" val="20001"/>
                    </a:ext>
                  </a:extLst>
                </a:gridCol>
              </a:tblGrid>
              <a:tr h="1512168">
                <a:tc>
                  <a:txBody>
                    <a:bodyPr/>
                    <a:lstStyle/>
                    <a:p>
                      <a:r>
                        <a:rPr lang="en-GB" b="1" dirty="0" smtClean="0">
                          <a:solidFill>
                            <a:schemeClr val="tx1"/>
                          </a:solidFill>
                        </a:rPr>
                        <a:t>Level 4</a:t>
                      </a:r>
                    </a:p>
                    <a:p>
                      <a:r>
                        <a:rPr lang="en-GB" b="1" dirty="0" smtClean="0">
                          <a:solidFill>
                            <a:schemeClr val="tx1"/>
                          </a:solidFill>
                        </a:rPr>
                        <a:t>Perceptive, Detailed</a:t>
                      </a:r>
                    </a:p>
                    <a:p>
                      <a:r>
                        <a:rPr lang="en-GB" b="1" baseline="0" dirty="0" smtClean="0">
                          <a:solidFill>
                            <a:schemeClr val="tx1"/>
                          </a:solidFill>
                        </a:rPr>
                        <a:t>7-8 marks</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detailed</a:t>
                      </a:r>
                      <a:r>
                        <a:rPr lang="en-GB" sz="1800" b="0" i="0" u="none" strike="noStrike" kern="1200" baseline="0" dirty="0" smtClean="0">
                          <a:solidFill>
                            <a:schemeClr val="tx1"/>
                          </a:solidFill>
                          <a:latin typeface="+mn-lt"/>
                          <a:ea typeface="+mn-ea"/>
                          <a:cs typeface="+mn-cs"/>
                        </a:rPr>
                        <a:t> and </a:t>
                      </a:r>
                      <a:r>
                        <a:rPr lang="en-GB" sz="1800" b="1" i="0" u="none" strike="noStrike" kern="1200" baseline="0" dirty="0" smtClean="0">
                          <a:solidFill>
                            <a:schemeClr val="tx1"/>
                          </a:solidFill>
                          <a:latin typeface="+mn-lt"/>
                          <a:ea typeface="+mn-ea"/>
                          <a:cs typeface="+mn-cs"/>
                        </a:rPr>
                        <a:t>perceptive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Analyses</a:t>
                      </a:r>
                      <a:r>
                        <a:rPr lang="en-GB" sz="1800" b="0" i="0" u="none" strike="noStrike" kern="1200" baseline="0" dirty="0" smtClean="0">
                          <a:solidFill>
                            <a:schemeClr val="tx1"/>
                          </a:solidFill>
                          <a:latin typeface="+mn-lt"/>
                          <a:ea typeface="+mn-ea"/>
                          <a:cs typeface="+mn-cs"/>
                        </a:rPr>
                        <a:t> the effects of the writer’s choices of language</a:t>
                      </a:r>
                    </a:p>
                    <a:p>
                      <a:r>
                        <a:rPr lang="en-GB" sz="1800" b="0" i="0" u="none" strike="noStrike" kern="1200" baseline="0" dirty="0" smtClean="0">
                          <a:solidFill>
                            <a:schemeClr val="tx1"/>
                          </a:solidFill>
                          <a:latin typeface="+mn-lt"/>
                          <a:ea typeface="+mn-ea"/>
                          <a:cs typeface="+mn-cs"/>
                        </a:rPr>
                        <a:t>• Selects a </a:t>
                      </a:r>
                      <a:r>
                        <a:rPr lang="en-GB" sz="1800" b="1" i="0" u="none" strike="noStrike" kern="1200" baseline="0" dirty="0" smtClean="0">
                          <a:solidFill>
                            <a:schemeClr val="tx1"/>
                          </a:solidFill>
                          <a:latin typeface="+mn-lt"/>
                          <a:ea typeface="+mn-ea"/>
                          <a:cs typeface="+mn-cs"/>
                        </a:rPr>
                        <a:t>judicious</a:t>
                      </a:r>
                      <a:r>
                        <a:rPr lang="en-GB" sz="1800" b="0" i="0" u="none" strike="noStrike" kern="1200" baseline="0" dirty="0" smtClean="0">
                          <a:solidFill>
                            <a:schemeClr val="tx1"/>
                          </a:solidFill>
                          <a:latin typeface="+mn-lt"/>
                          <a:ea typeface="+mn-ea"/>
                          <a:cs typeface="+mn-cs"/>
                        </a:rPr>
                        <a:t> range of quotations</a:t>
                      </a:r>
                    </a:p>
                    <a:p>
                      <a:r>
                        <a:rPr lang="en-GB" sz="1800" b="0" i="0" u="none" strike="noStrike" kern="1200" baseline="0" dirty="0" smtClean="0">
                          <a:solidFill>
                            <a:schemeClr val="tx1"/>
                          </a:solidFill>
                          <a:latin typeface="+mn-lt"/>
                          <a:ea typeface="+mn-ea"/>
                          <a:cs typeface="+mn-cs"/>
                        </a:rPr>
                        <a:t>• Uses a </a:t>
                      </a:r>
                      <a:r>
                        <a:rPr lang="en-GB" sz="1800" b="1" i="0" u="none" strike="noStrike" kern="1200" baseline="0" dirty="0" smtClean="0">
                          <a:solidFill>
                            <a:schemeClr val="tx1"/>
                          </a:solidFill>
                          <a:latin typeface="+mn-lt"/>
                          <a:ea typeface="+mn-ea"/>
                          <a:cs typeface="+mn-cs"/>
                        </a:rPr>
                        <a:t>range</a:t>
                      </a:r>
                      <a:r>
                        <a:rPr lang="en-GB" sz="1800" b="0" i="0" u="none" strike="noStrike" kern="1200" baseline="0" dirty="0" smtClean="0">
                          <a:solidFill>
                            <a:schemeClr val="tx1"/>
                          </a:solidFill>
                          <a:latin typeface="+mn-lt"/>
                          <a:ea typeface="+mn-ea"/>
                          <a:cs typeface="+mn-cs"/>
                        </a:rPr>
                        <a:t> of subject terminology </a:t>
                      </a:r>
                      <a:r>
                        <a:rPr lang="en-GB" sz="1800" b="1" i="0" u="none" strike="noStrike" kern="1200" baseline="0" dirty="0" smtClean="0">
                          <a:solidFill>
                            <a:schemeClr val="tx1"/>
                          </a:solidFill>
                          <a:latin typeface="+mn-lt"/>
                          <a:ea typeface="+mn-ea"/>
                          <a:cs typeface="+mn-cs"/>
                        </a:rPr>
                        <a:t>appropriately</a:t>
                      </a:r>
                    </a:p>
                  </a:txBody>
                  <a:tcPr>
                    <a:solidFill>
                      <a:schemeClr val="bg1">
                        <a:lumMod val="85000"/>
                      </a:schemeClr>
                    </a:solidFill>
                  </a:tcPr>
                </a:tc>
                <a:extLst>
                  <a:ext uri="{0D108BD9-81ED-4DB2-BD59-A6C34878D82A}">
                    <a16:rowId xmlns:a16="http://schemas.microsoft.com/office/drawing/2014/main" xmlns="" val="10000"/>
                  </a:ext>
                </a:extLst>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5-6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clear</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Clearly</a:t>
                      </a:r>
                      <a:r>
                        <a:rPr lang="en-GB" sz="1800" b="0" i="0" u="none" strike="noStrike" kern="1200" baseline="0" dirty="0" smtClean="0">
                          <a:solidFill>
                            <a:schemeClr val="tx1"/>
                          </a:solidFill>
                          <a:latin typeface="+mn-lt"/>
                          <a:ea typeface="+mn-ea"/>
                          <a:cs typeface="+mn-cs"/>
                        </a:rPr>
                        <a:t> explains the effects of the writer’s choices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relevant </a:t>
                      </a:r>
                      <a:r>
                        <a:rPr lang="en-GB" sz="1800" b="0" i="0" u="none" strike="noStrike" kern="1200" baseline="0" dirty="0" smtClean="0">
                          <a:solidFill>
                            <a:schemeClr val="tx1"/>
                          </a:solidFill>
                          <a:latin typeface="+mn-lt"/>
                          <a:ea typeface="+mn-ea"/>
                          <a:cs typeface="+mn-cs"/>
                        </a:rPr>
                        <a:t>quotations</a:t>
                      </a:r>
                    </a:p>
                    <a:p>
                      <a:r>
                        <a:rPr lang="en-GB" sz="1800" b="0" i="0" u="none" strike="noStrike" kern="1200" baseline="0" dirty="0" smtClean="0">
                          <a:solidFill>
                            <a:schemeClr val="tx1"/>
                          </a:solidFill>
                          <a:latin typeface="+mn-lt"/>
                          <a:ea typeface="+mn-ea"/>
                          <a:cs typeface="+mn-cs"/>
                        </a:rPr>
                        <a:t>• Uses a subject terminology </a:t>
                      </a:r>
                      <a:r>
                        <a:rPr lang="en-GB" sz="1800" b="1" i="0" u="none" strike="noStrike" kern="1200" baseline="0" dirty="0" smtClean="0">
                          <a:solidFill>
                            <a:schemeClr val="tx1"/>
                          </a:solidFill>
                          <a:latin typeface="+mn-lt"/>
                          <a:ea typeface="+mn-ea"/>
                          <a:cs typeface="+mn-cs"/>
                        </a:rPr>
                        <a:t>accurately</a:t>
                      </a:r>
                    </a:p>
                  </a:txBody>
                  <a:tcPr>
                    <a:solidFill>
                      <a:schemeClr val="bg1">
                        <a:lumMod val="85000"/>
                      </a:schemeClr>
                    </a:solidFill>
                  </a:tcPr>
                </a:tc>
                <a:extLst>
                  <a:ext uri="{0D108BD9-81ED-4DB2-BD59-A6C34878D82A}">
                    <a16:rowId xmlns:a16="http://schemas.microsoft.com/office/drawing/2014/main" xmlns="" val="10001"/>
                  </a:ext>
                </a:extLst>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3-4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Attempts</a:t>
                      </a:r>
                      <a:r>
                        <a:rPr lang="en-GB" sz="1800" b="0" i="0" u="none" strike="noStrike" kern="1200" baseline="0" dirty="0" smtClean="0">
                          <a:solidFill>
                            <a:schemeClr val="tx1"/>
                          </a:solidFill>
                          <a:latin typeface="+mn-lt"/>
                          <a:ea typeface="+mn-ea"/>
                          <a:cs typeface="+mn-cs"/>
                        </a:rPr>
                        <a:t> to </a:t>
                      </a:r>
                      <a:r>
                        <a:rPr lang="en-GB" sz="1800" b="1" i="0" u="none" strike="noStrike" kern="1200" baseline="0" dirty="0" smtClean="0">
                          <a:solidFill>
                            <a:schemeClr val="tx1"/>
                          </a:solidFill>
                          <a:latin typeface="+mn-lt"/>
                          <a:ea typeface="+mn-ea"/>
                          <a:cs typeface="+mn-cs"/>
                        </a:rPr>
                        <a:t>comment</a:t>
                      </a:r>
                      <a:r>
                        <a:rPr lang="en-GB" sz="1800" b="0" i="0" u="none" strike="noStrike" kern="1200" baseline="0" dirty="0" smtClean="0">
                          <a:solidFill>
                            <a:schemeClr val="tx1"/>
                          </a:solidFill>
                          <a:latin typeface="+mn-lt"/>
                          <a:ea typeface="+mn-ea"/>
                          <a:cs typeface="+mn-cs"/>
                        </a:rPr>
                        <a:t> on the effect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relevant quotations</a:t>
                      </a:r>
                    </a:p>
                    <a:p>
                      <a:r>
                        <a:rPr lang="en-GB" sz="1800" b="0" i="0" u="none" strike="noStrike" kern="1200" baseline="0" dirty="0" smtClean="0">
                          <a:solidFill>
                            <a:schemeClr val="tx1"/>
                          </a:solidFill>
                          <a:latin typeface="+mn-lt"/>
                          <a:ea typeface="+mn-ea"/>
                          <a:cs typeface="+mn-cs"/>
                        </a:rPr>
                        <a:t>• Uses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subject terminology, </a:t>
                      </a:r>
                      <a:r>
                        <a:rPr lang="en-GB" sz="1800" b="1" i="0" u="none" strike="noStrike" kern="1200" baseline="0" dirty="0" smtClean="0">
                          <a:solidFill>
                            <a:schemeClr val="tx1"/>
                          </a:solidFill>
                          <a:latin typeface="+mn-lt"/>
                          <a:ea typeface="+mn-ea"/>
                          <a:cs typeface="+mn-cs"/>
                        </a:rPr>
                        <a:t>not always appropriately</a:t>
                      </a:r>
                    </a:p>
                  </a:txBody>
                  <a:tcPr>
                    <a:solidFill>
                      <a:schemeClr val="bg1">
                        <a:lumMod val="85000"/>
                      </a:schemeClr>
                    </a:solidFill>
                  </a:tcPr>
                </a:tc>
                <a:extLst>
                  <a:ext uri="{0D108BD9-81ED-4DB2-BD59-A6C34878D82A}">
                    <a16:rowId xmlns:a16="http://schemas.microsoft.com/office/drawing/2014/main" xmlns="" val="10002"/>
                  </a:ext>
                </a:extLst>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1-2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awareness</a:t>
                      </a:r>
                      <a:r>
                        <a:rPr lang="en-GB" sz="1800" b="0" i="0" u="none" strike="noStrike" kern="1200" baseline="0" dirty="0" smtClean="0">
                          <a:solidFill>
                            <a:schemeClr val="tx1"/>
                          </a:solidFill>
                          <a:latin typeface="+mn-lt"/>
                          <a:ea typeface="+mn-ea"/>
                          <a:cs typeface="+mn-cs"/>
                        </a:rPr>
                        <a:t> of language:</a:t>
                      </a:r>
                    </a:p>
                    <a:p>
                      <a:r>
                        <a:rPr lang="en-GB" sz="1800" b="0" i="0" u="none" strike="noStrike" kern="1200" baseline="0" dirty="0" smtClean="0">
                          <a:solidFill>
                            <a:schemeClr val="tx1"/>
                          </a:solidFill>
                          <a:latin typeface="+mn-lt"/>
                          <a:ea typeface="+mn-ea"/>
                          <a:cs typeface="+mn-cs"/>
                        </a:rPr>
                        <a:t>• Offers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comment on the effects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references or </a:t>
                      </a:r>
                      <a:r>
                        <a:rPr lang="en-GB" sz="1800" b="1" i="0" u="none" strike="noStrike" kern="1200" baseline="0" dirty="0" smtClean="0">
                          <a:solidFill>
                            <a:schemeClr val="tx1"/>
                          </a:solidFill>
                          <a:latin typeface="+mn-lt"/>
                          <a:ea typeface="+mn-ea"/>
                          <a:cs typeface="+mn-cs"/>
                        </a:rPr>
                        <a:t>textual details</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 mention </a:t>
                      </a:r>
                      <a:r>
                        <a:rPr lang="en-GB" sz="1800" b="0" i="0" u="none" strike="noStrike" kern="1200" baseline="0" dirty="0" smtClean="0">
                          <a:solidFill>
                            <a:schemeClr val="tx1"/>
                          </a:solidFill>
                          <a:latin typeface="+mn-lt"/>
                          <a:ea typeface="+mn-ea"/>
                          <a:cs typeface="+mn-cs"/>
                        </a:rPr>
                        <a:t>of subject terminology</a:t>
                      </a:r>
                      <a:endParaRPr lang="en-GB" sz="1800" b="1" i="0" u="none" strike="noStrike" kern="1200" baseline="0" dirty="0" smtClean="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4" name="Right Arrow 3"/>
          <p:cNvSpPr/>
          <p:nvPr/>
        </p:nvSpPr>
        <p:spPr>
          <a:xfrm rot="10800000">
            <a:off x="6412488" y="2832783"/>
            <a:ext cx="974839"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21366" y="3044891"/>
            <a:ext cx="3014504" cy="584775"/>
          </a:xfrm>
          <a:prstGeom prst="rect">
            <a:avLst/>
          </a:prstGeom>
          <a:noFill/>
        </p:spPr>
        <p:txBody>
          <a:bodyPr wrap="square" rtlCol="0">
            <a:spAutoFit/>
          </a:bodyPr>
          <a:lstStyle/>
          <a:p>
            <a:pPr algn="ctr"/>
            <a:r>
              <a:rPr lang="en-GB" sz="3200" b="1" dirty="0" smtClean="0">
                <a:solidFill>
                  <a:srgbClr val="FF0000"/>
                </a:solidFill>
              </a:rPr>
              <a:t>Grade 4</a:t>
            </a:r>
            <a:endParaRPr lang="en-GB" sz="3200" b="1" dirty="0">
              <a:solidFill>
                <a:srgbClr val="FF0000"/>
              </a:solidFill>
            </a:endParaRPr>
          </a:p>
        </p:txBody>
      </p:sp>
    </p:spTree>
    <p:extLst>
      <p:ext uri="{BB962C8B-B14F-4D97-AF65-F5344CB8AC3E}">
        <p14:creationId xmlns:p14="http://schemas.microsoft.com/office/powerpoint/2010/main" val="4168819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2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interesting words and phrases from the extract as you find them</a:t>
            </a:r>
          </a:p>
          <a:p>
            <a:pPr marL="285750" indent="-285750">
              <a:buFont typeface="Arial" panose="020B0604020202020204" pitchFamily="34" charset="0"/>
              <a:buChar char="•"/>
            </a:pPr>
            <a:r>
              <a:rPr lang="en-GB" sz="1800" dirty="0" smtClean="0">
                <a:latin typeface="Century Gothic" panose="020B0502020202020204" pitchFamily="34" charset="0"/>
              </a:rPr>
              <a:t>Use WHAT, HOW, WHY to write up your answer, using quotation marks around your evidence</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0854CFB9-695D-480C-9986-53F9A8B77B81}" type="datetime3">
              <a:rPr lang="en-GB" smtClean="0"/>
              <a:t>22 February, 2020</a:t>
            </a:fld>
            <a:endParaRPr lang="en-GB"/>
          </a:p>
        </p:txBody>
      </p:sp>
      <p:sp>
        <p:nvSpPr>
          <p:cNvPr id="6" name="Rectangle 5"/>
          <p:cNvSpPr/>
          <p:nvPr/>
        </p:nvSpPr>
        <p:spPr>
          <a:xfrm>
            <a:off x="2209718" y="2281044"/>
            <a:ext cx="5004378" cy="1640129"/>
          </a:xfrm>
          <a:prstGeom prst="rect">
            <a:avLst/>
          </a:prstGeom>
        </p:spPr>
        <p:txBody>
          <a:bodyPr wrap="square">
            <a:spAutoFit/>
          </a:bodyPr>
          <a:lstStyle/>
          <a:p>
            <a:pPr algn="ctr">
              <a:lnSpc>
                <a:spcPct val="107000"/>
              </a:lnSpc>
              <a:tabLst>
                <a:tab pos="2919730" algn="l"/>
              </a:tabLst>
            </a:pPr>
            <a:r>
              <a:rPr lang="en-GB" sz="2000" dirty="0" smtClean="0">
                <a:latin typeface="Century Gothic" panose="020B0502020202020204" pitchFamily="34" charset="0"/>
                <a:ea typeface="Calibri" panose="020F0502020204030204" pitchFamily="34" charset="0"/>
                <a:cs typeface="Times New Roman" panose="02020603050405020304" pitchFamily="18" charset="0"/>
              </a:rPr>
              <a:t>Look at lines 9-15.  How </a:t>
            </a:r>
            <a:r>
              <a:rPr lang="en-GB" sz="2000" dirty="0">
                <a:latin typeface="Century Gothic" panose="020B0502020202020204" pitchFamily="34" charset="0"/>
                <a:ea typeface="Calibri" panose="020F0502020204030204" pitchFamily="34" charset="0"/>
                <a:cs typeface="Times New Roman" panose="02020603050405020304" pitchFamily="18" charset="0"/>
              </a:rPr>
              <a:t>does the writer use language </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to </a:t>
            </a:r>
            <a:r>
              <a:rPr lang="en-GB" sz="2000" dirty="0">
                <a:latin typeface="Century Gothic" panose="020B0502020202020204" pitchFamily="34" charset="0"/>
                <a:ea typeface="Calibri" panose="020F0502020204030204" pitchFamily="34" charset="0"/>
                <a:cs typeface="Times New Roman" panose="02020603050405020304" pitchFamily="18" charset="0"/>
              </a:rPr>
              <a:t>describe </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Billy Tapper?</a:t>
            </a:r>
            <a:r>
              <a:rPr lang="en-GB" sz="1400" b="1" dirty="0" smtClean="0">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tabLst>
                <a:tab pos="2919730" algn="l"/>
              </a:tabLst>
            </a:pPr>
            <a:r>
              <a:rPr lang="en-GB" sz="2000" b="1" dirty="0" smtClean="0">
                <a:latin typeface="Century Gothic" panose="020B0502020202020204" pitchFamily="34" charset="0"/>
                <a:ea typeface="Calibri" panose="020F0502020204030204" pitchFamily="34" charset="0"/>
                <a:cs typeface="Times New Roman" panose="02020603050405020304" pitchFamily="18" charset="0"/>
              </a:rPr>
              <a:t>[</a:t>
            </a:r>
            <a:r>
              <a:rPr lang="en-GB" sz="2000" b="1" dirty="0">
                <a:latin typeface="Century Gothic" panose="020B0502020202020204" pitchFamily="34" charset="0"/>
                <a:ea typeface="Calibri" panose="020F0502020204030204" pitchFamily="34" charset="0"/>
                <a:cs typeface="Times New Roman" panose="02020603050405020304" pitchFamily="18" charset="0"/>
              </a:rPr>
              <a:t>8 marks]</a:t>
            </a:r>
            <a:endParaRPr lang="en-GB" sz="20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919730" algn="l"/>
              </a:tabLst>
            </a:pPr>
            <a:endParaRPr lang="en-GB" sz="14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000" dirty="0">
                <a:latin typeface="Century Gothic" panose="020B0502020202020204" pitchFamily="34" charset="0"/>
                <a:ea typeface="Calibri" panose="020F0502020204030204" pitchFamily="34" charset="0"/>
                <a:cs typeface="Times New Roman" panose="02020603050405020304" pitchFamily="18" charset="0"/>
              </a:rPr>
              <a:t> </a:t>
            </a:r>
            <a:endParaRPr lang="en-GB" sz="1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834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210692" y="1381187"/>
            <a:ext cx="4764322" cy="4016312"/>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600" dirty="0">
                <a:latin typeface="Century Gothic" panose="020B0502020202020204" pitchFamily="34" charset="0"/>
              </a:rPr>
              <a:t>I wasn’t sure how much of it was true, but it didn’t matter. Once you’d seen Billy Tapper, anything they said about him seemed possible. I’d never seen a man be so unkind to his own body. His fingers and his palms were </a:t>
            </a:r>
            <a:r>
              <a:rPr lang="en-GB" sz="1600" b="1" dirty="0">
                <a:solidFill>
                  <a:srgbClr val="0070C0"/>
                </a:solidFill>
                <a:latin typeface="Century Gothic" panose="020B0502020202020204" pitchFamily="34" charset="0"/>
              </a:rPr>
              <a:t>shattered with filth</a:t>
            </a:r>
            <a:r>
              <a:rPr lang="en-GB" sz="1600" dirty="0">
                <a:latin typeface="Century Gothic" panose="020B0502020202020204" pitchFamily="34" charset="0"/>
              </a:rPr>
              <a:t>. Every crease and line was brown. Either side of his broken nose </a:t>
            </a:r>
            <a:r>
              <a:rPr lang="en-GB" sz="1600" b="1" dirty="0">
                <a:solidFill>
                  <a:srgbClr val="FF0000"/>
                </a:solidFill>
                <a:latin typeface="Century Gothic" panose="020B0502020202020204" pitchFamily="34" charset="0"/>
              </a:rPr>
              <a:t>his eyes were twisted deep down into his skull</a:t>
            </a:r>
            <a:r>
              <a:rPr lang="en-GB" sz="1600" dirty="0">
                <a:latin typeface="Century Gothic" panose="020B0502020202020204" pitchFamily="34" charset="0"/>
              </a:rPr>
              <a:t>. </a:t>
            </a:r>
            <a:r>
              <a:rPr lang="en-GB" sz="1600" b="1" dirty="0">
                <a:solidFill>
                  <a:srgbClr val="00B050"/>
                </a:solidFill>
                <a:latin typeface="Century Gothic" panose="020B0502020202020204" pitchFamily="34" charset="0"/>
              </a:rPr>
              <a:t>His hair crawled past his ears</a:t>
            </a:r>
            <a:r>
              <a:rPr lang="en-GB" sz="1600" dirty="0">
                <a:solidFill>
                  <a:srgbClr val="00B050"/>
                </a:solidFill>
                <a:latin typeface="Century Gothic" panose="020B0502020202020204" pitchFamily="34" charset="0"/>
              </a:rPr>
              <a:t> </a:t>
            </a:r>
            <a:r>
              <a:rPr lang="en-GB" sz="1600" dirty="0">
                <a:latin typeface="Century Gothic" panose="020B0502020202020204" pitchFamily="34" charset="0"/>
              </a:rPr>
              <a:t>and down his neck which had turned </a:t>
            </a:r>
            <a:r>
              <a:rPr lang="en-GB" sz="1600" b="1" dirty="0">
                <a:solidFill>
                  <a:srgbClr val="7030A0"/>
                </a:solidFill>
                <a:latin typeface="Century Gothic" panose="020B0502020202020204" pitchFamily="34" charset="0"/>
              </a:rPr>
              <a:t>sea-coloured with dozens of tattoos</a:t>
            </a:r>
            <a:r>
              <a:rPr lang="en-GB" sz="1600" dirty="0">
                <a:latin typeface="Century Gothic" panose="020B0502020202020204" pitchFamily="34" charset="0"/>
              </a:rPr>
              <a:t>. There was </a:t>
            </a:r>
            <a:r>
              <a:rPr lang="en-GB" sz="1600" b="1" dirty="0">
                <a:solidFill>
                  <a:srgbClr val="FFC000"/>
                </a:solidFill>
                <a:latin typeface="Century Gothic" panose="020B0502020202020204" pitchFamily="34" charset="0"/>
              </a:rPr>
              <a:t>something faintly heroic about his refusal to wash</a:t>
            </a:r>
            <a:r>
              <a:rPr lang="en-GB" sz="1600" dirty="0">
                <a:latin typeface="Century Gothic" panose="020B0502020202020204" pitchFamily="34" charset="0"/>
              </a:rPr>
              <a:t>, I thought, when my brother and I were so regularly scrubbed and towelled by Mummer. He </a:t>
            </a:r>
            <a:r>
              <a:rPr lang="en-GB" sz="1600" b="1" dirty="0">
                <a:solidFill>
                  <a:srgbClr val="C00000"/>
                </a:solidFill>
                <a:latin typeface="Century Gothic" panose="020B0502020202020204" pitchFamily="34" charset="0"/>
              </a:rPr>
              <a:t>slumped</a:t>
            </a:r>
            <a:r>
              <a:rPr lang="en-GB" sz="1600" dirty="0">
                <a:latin typeface="Century Gothic" panose="020B0502020202020204" pitchFamily="34" charset="0"/>
              </a:rPr>
              <a:t> on the bench, with an empty bottle of something evil lying on its side on the floor. </a:t>
            </a:r>
          </a:p>
          <a:p>
            <a:pPr algn="l"/>
            <a:endParaRPr lang="en-GB" sz="1650" dirty="0">
              <a:latin typeface="Century Gothic" panose="020B0502020202020204" pitchFamily="34" charset="0"/>
            </a:endParaRPr>
          </a:p>
        </p:txBody>
      </p:sp>
      <p:sp>
        <p:nvSpPr>
          <p:cNvPr id="2" name="Rounded Rectangle 1"/>
          <p:cNvSpPr/>
          <p:nvPr/>
        </p:nvSpPr>
        <p:spPr>
          <a:xfrm>
            <a:off x="342945" y="201592"/>
            <a:ext cx="3817961" cy="1030030"/>
          </a:xfrm>
          <a:prstGeom prst="round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1. What does the </a:t>
            </a:r>
            <a:r>
              <a:rPr lang="en-GB" dirty="0" smtClean="0">
                <a:latin typeface="Century Gothic" panose="020B0502020202020204" pitchFamily="34" charset="0"/>
              </a:rPr>
              <a:t>verb ‘shattered’ suggest?</a:t>
            </a:r>
            <a:endParaRPr lang="en-GB" dirty="0">
              <a:latin typeface="Century Gothic" panose="020B0502020202020204" pitchFamily="34" charset="0"/>
            </a:endParaRPr>
          </a:p>
        </p:txBody>
      </p:sp>
      <p:sp>
        <p:nvSpPr>
          <p:cNvPr id="8" name="Rounded Rectangle 7"/>
          <p:cNvSpPr/>
          <p:nvPr/>
        </p:nvSpPr>
        <p:spPr>
          <a:xfrm>
            <a:off x="5024324" y="201591"/>
            <a:ext cx="3817961" cy="1030031"/>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2. </a:t>
            </a:r>
            <a:r>
              <a:rPr lang="en-GB" dirty="0" smtClean="0">
                <a:latin typeface="Century Gothic" panose="020B0502020202020204" pitchFamily="34" charset="0"/>
              </a:rPr>
              <a:t>What does the image ‘twisted deep down into his skull’ convey?</a:t>
            </a:r>
            <a:endParaRPr lang="en-GB" dirty="0">
              <a:latin typeface="Century Gothic" panose="020B0502020202020204" pitchFamily="34" charset="0"/>
            </a:endParaRPr>
          </a:p>
        </p:txBody>
      </p:sp>
      <p:sp>
        <p:nvSpPr>
          <p:cNvPr id="9" name="Rounded Rectangle 8"/>
          <p:cNvSpPr/>
          <p:nvPr/>
        </p:nvSpPr>
        <p:spPr>
          <a:xfrm>
            <a:off x="177768" y="1954470"/>
            <a:ext cx="1847221" cy="3112830"/>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3. </a:t>
            </a:r>
            <a:r>
              <a:rPr lang="en-GB" sz="2000" dirty="0" smtClean="0">
                <a:latin typeface="Century Gothic" panose="020B0502020202020204" pitchFamily="34" charset="0"/>
              </a:rPr>
              <a:t>What method is ‘crawled’? What does it signify about Billy’s hair? </a:t>
            </a:r>
            <a:endParaRPr lang="en-GB" sz="2000" dirty="0">
              <a:latin typeface="Century Gothic" panose="020B0502020202020204" pitchFamily="34" charset="0"/>
            </a:endParaRPr>
          </a:p>
        </p:txBody>
      </p:sp>
      <p:sp>
        <p:nvSpPr>
          <p:cNvPr id="10" name="Rounded Rectangle 9"/>
          <p:cNvSpPr/>
          <p:nvPr/>
        </p:nvSpPr>
        <p:spPr>
          <a:xfrm>
            <a:off x="202421" y="5607725"/>
            <a:ext cx="4572032" cy="1119838"/>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5. What </a:t>
            </a:r>
            <a:r>
              <a:rPr lang="en-GB" dirty="0" smtClean="0">
                <a:latin typeface="Century Gothic" panose="020B0502020202020204" pitchFamily="34" charset="0"/>
              </a:rPr>
              <a:t>effect does ‘faintly heroic’ have on the reader’s impression of Billy? </a:t>
            </a:r>
            <a:endParaRPr lang="en-GB" dirty="0">
              <a:latin typeface="Century Gothic" panose="020B0502020202020204" pitchFamily="34" charset="0"/>
            </a:endParaRPr>
          </a:p>
        </p:txBody>
      </p:sp>
      <p:sp>
        <p:nvSpPr>
          <p:cNvPr id="11" name="Rounded Rectangle 10"/>
          <p:cNvSpPr/>
          <p:nvPr/>
        </p:nvSpPr>
        <p:spPr>
          <a:xfrm>
            <a:off x="7119009" y="1954470"/>
            <a:ext cx="1908981" cy="3112830"/>
          </a:xfrm>
          <a:prstGeom prst="round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4. </a:t>
            </a:r>
            <a:r>
              <a:rPr lang="en-GB" sz="2000" dirty="0" smtClean="0">
                <a:latin typeface="Century Gothic" panose="020B0502020202020204" pitchFamily="34" charset="0"/>
              </a:rPr>
              <a:t>How does the phrase ‘sea-coloured’ position the reader to respond to Billy’s tattoos? </a:t>
            </a:r>
            <a:endParaRPr lang="en-GB" sz="2000" dirty="0">
              <a:latin typeface="Century Gothic" panose="020B0502020202020204" pitchFamily="34" charset="0"/>
            </a:endParaRPr>
          </a:p>
        </p:txBody>
      </p:sp>
      <p:sp>
        <p:nvSpPr>
          <p:cNvPr id="12" name="Rounded Rectangle 11"/>
          <p:cNvSpPr/>
          <p:nvPr/>
        </p:nvSpPr>
        <p:spPr>
          <a:xfrm>
            <a:off x="4915427" y="5607724"/>
            <a:ext cx="3926858" cy="1056637"/>
          </a:xfrm>
          <a:prstGeom prst="round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6. What does the </a:t>
            </a:r>
            <a:r>
              <a:rPr lang="en-GB" dirty="0" smtClean="0">
                <a:latin typeface="Century Gothic" panose="020B0502020202020204" pitchFamily="34" charset="0"/>
              </a:rPr>
              <a:t>verb ‘slumped’ imply?</a:t>
            </a:r>
            <a:endParaRPr lang="en-GB" dirty="0">
              <a:latin typeface="Century Gothic" panose="020B0502020202020204" pitchFamily="34" charset="0"/>
            </a:endParaRPr>
          </a:p>
        </p:txBody>
      </p:sp>
    </p:spTree>
    <p:extLst>
      <p:ext uri="{BB962C8B-B14F-4D97-AF65-F5344CB8AC3E}">
        <p14:creationId xmlns:p14="http://schemas.microsoft.com/office/powerpoint/2010/main" val="6173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774"/>
            <a:ext cx="9088118" cy="4925112"/>
          </a:xfrm>
          <a:prstGeom prst="rect">
            <a:avLst/>
          </a:prstGeom>
        </p:spPr>
      </p:pic>
      <p:cxnSp>
        <p:nvCxnSpPr>
          <p:cNvPr id="4" name="Straight Arrow Connector 3"/>
          <p:cNvCxnSpPr/>
          <p:nvPr/>
        </p:nvCxnSpPr>
        <p:spPr>
          <a:xfrm flipH="1" flipV="1">
            <a:off x="682580" y="4842456"/>
            <a:ext cx="528034" cy="6568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6366" y="5589431"/>
            <a:ext cx="3475113" cy="369332"/>
          </a:xfrm>
          <a:prstGeom prst="rect">
            <a:avLst/>
          </a:prstGeom>
          <a:noFill/>
        </p:spPr>
        <p:txBody>
          <a:bodyPr wrap="square" rtlCol="0">
            <a:spAutoFit/>
          </a:bodyPr>
          <a:lstStyle/>
          <a:p>
            <a:r>
              <a:rPr lang="en-GB" dirty="0" smtClean="0"/>
              <a:t>Rainbow word analysis</a:t>
            </a:r>
            <a:endParaRPr lang="en-GB" dirty="0"/>
          </a:p>
        </p:txBody>
      </p:sp>
      <p:sp>
        <p:nvSpPr>
          <p:cNvPr id="6" name="TextBox 5"/>
          <p:cNvSpPr txBox="1"/>
          <p:nvPr/>
        </p:nvSpPr>
        <p:spPr>
          <a:xfrm>
            <a:off x="5432738" y="5499279"/>
            <a:ext cx="3475113" cy="1200329"/>
          </a:xfrm>
          <a:prstGeom prst="rect">
            <a:avLst/>
          </a:prstGeom>
          <a:noFill/>
        </p:spPr>
        <p:txBody>
          <a:bodyPr wrap="square" rtlCol="0">
            <a:spAutoFit/>
          </a:bodyPr>
          <a:lstStyle/>
          <a:p>
            <a:r>
              <a:rPr lang="en-GB" b="1" dirty="0" smtClean="0"/>
              <a:t>Terminology:</a:t>
            </a:r>
          </a:p>
          <a:p>
            <a:r>
              <a:rPr lang="en-GB" dirty="0" smtClean="0"/>
              <a:t>describes		imagery</a:t>
            </a:r>
          </a:p>
          <a:p>
            <a:r>
              <a:rPr lang="en-GB" dirty="0" smtClean="0"/>
              <a:t>suggesting 	connotations</a:t>
            </a:r>
          </a:p>
          <a:p>
            <a:r>
              <a:rPr lang="en-GB" dirty="0"/>
              <a:t>i</a:t>
            </a:r>
            <a:r>
              <a:rPr lang="en-GB" dirty="0" smtClean="0"/>
              <a:t>mplying 		reader</a:t>
            </a:r>
          </a:p>
        </p:txBody>
      </p:sp>
    </p:spTree>
    <p:extLst>
      <p:ext uri="{BB962C8B-B14F-4D97-AF65-F5344CB8AC3E}">
        <p14:creationId xmlns:p14="http://schemas.microsoft.com/office/powerpoint/2010/main" val="2799545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4596145" y="3160864"/>
            <a:ext cx="4547855" cy="4287160"/>
          </a:xfrm>
          <a:prstGeom prst="rect">
            <a:avLst/>
          </a:prstGeom>
        </p:spPr>
      </p:pic>
      <p:sp>
        <p:nvSpPr>
          <p:cNvPr id="3" name="TextBox 2"/>
          <p:cNvSpPr txBox="1"/>
          <p:nvPr/>
        </p:nvSpPr>
        <p:spPr>
          <a:xfrm>
            <a:off x="203323" y="139088"/>
            <a:ext cx="1659172" cy="461665"/>
          </a:xfrm>
          <a:prstGeom prst="rect">
            <a:avLst/>
          </a:prstGeom>
          <a:noFill/>
        </p:spPr>
        <p:txBody>
          <a:bodyPr wrap="none" rtlCol="0">
            <a:spAutoFit/>
          </a:bodyPr>
          <a:lstStyle/>
          <a:p>
            <a:r>
              <a:rPr lang="en-GB" sz="2400" b="1" dirty="0">
                <a:solidFill>
                  <a:srgbClr val="7030A0"/>
                </a:solidFill>
              </a:rPr>
              <a:t>Question 2:</a:t>
            </a:r>
          </a:p>
        </p:txBody>
      </p:sp>
      <p:sp>
        <p:nvSpPr>
          <p:cNvPr id="4" name="Rectangle 2"/>
          <p:cNvSpPr>
            <a:spLocks noChangeArrowheads="1"/>
          </p:cNvSpPr>
          <p:nvPr/>
        </p:nvSpPr>
        <p:spPr bwMode="auto">
          <a:xfrm>
            <a:off x="540784" y="675047"/>
            <a:ext cx="7573590"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GB" altLang="en-US" b="1" dirty="0">
                <a:latin typeface="+mn-lt"/>
                <a:ea typeface="Calibri" panose="020F0502020204030204" pitchFamily="34" charset="0"/>
                <a:cs typeface="Times New Roman" panose="02020603050405020304" pitchFamily="18" charset="0"/>
              </a:rPr>
              <a:t>Question 2</a:t>
            </a:r>
            <a:r>
              <a:rPr lang="en-GB" altLang="en-US" dirty="0">
                <a:latin typeface="+mn-lt"/>
                <a:ea typeface="Calibri" panose="020F0502020204030204" pitchFamily="34" charset="0"/>
                <a:cs typeface="Times New Roman" panose="02020603050405020304" pitchFamily="18" charset="0"/>
              </a:rPr>
              <a:t>: Look in detail from lines 8 to 17</a:t>
            </a:r>
          </a:p>
          <a:p>
            <a:pPr defTabSz="685800"/>
            <a:endParaRPr lang="en-GB" altLang="en-US" dirty="0">
              <a:latin typeface="+mn-lt"/>
              <a:ea typeface="Calibri" panose="020F0502020204030204" pitchFamily="34" charset="0"/>
              <a:cs typeface="Times New Roman" panose="02020603050405020304" pitchFamily="18" charset="0"/>
            </a:endParaRPr>
          </a:p>
          <a:p>
            <a:pPr lvl="0"/>
            <a:r>
              <a:rPr lang="en-GB" altLang="en-US" b="1" dirty="0">
                <a:latin typeface="+mn-lt"/>
                <a:ea typeface="Calibri" panose="020F0502020204030204" pitchFamily="34" charset="0"/>
                <a:cs typeface="Times New Roman" panose="02020603050405020304" pitchFamily="18" charset="0"/>
              </a:rPr>
              <a:t>How does the writer use language to describe Billy Tapper?</a:t>
            </a:r>
          </a:p>
          <a:p>
            <a:pPr lvl="0"/>
            <a:r>
              <a:rPr lang="en-GB" altLang="en-US" dirty="0">
                <a:solidFill>
                  <a:srgbClr val="000000"/>
                </a:solidFill>
                <a:latin typeface="+mn-lt"/>
                <a:ea typeface="Calibri" panose="020F0502020204030204" pitchFamily="34" charset="0"/>
                <a:cs typeface="Arial" panose="020B0604020202020204" pitchFamily="34" charset="0"/>
              </a:rPr>
              <a:t>You could include the writer’s choice of: </a:t>
            </a:r>
            <a:endParaRPr lang="en-GB" altLang="en-US" dirty="0">
              <a:latin typeface="+mn-lt"/>
            </a:endParaRPr>
          </a:p>
          <a:p>
            <a:pPr defTabSz="685800">
              <a:buFontTx/>
              <a:buChar char="•"/>
            </a:pPr>
            <a:r>
              <a:rPr lang="en-GB" altLang="en-US" dirty="0">
                <a:solidFill>
                  <a:srgbClr val="000000"/>
                </a:solidFill>
                <a:latin typeface="+mn-lt"/>
                <a:ea typeface="Calibri" panose="020F0502020204030204" pitchFamily="34" charset="0"/>
                <a:cs typeface="Arial" panose="020B0604020202020204" pitchFamily="34" charset="0"/>
              </a:rPr>
              <a:t> Words and phrases </a:t>
            </a:r>
            <a:endParaRPr lang="en-GB" altLang="en-US" dirty="0">
              <a:latin typeface="+mn-lt"/>
            </a:endParaRPr>
          </a:p>
          <a:p>
            <a:pPr defTabSz="685800">
              <a:buFontTx/>
              <a:buChar char="•"/>
            </a:pPr>
            <a:r>
              <a:rPr lang="en-GB" altLang="en-US" dirty="0">
                <a:solidFill>
                  <a:srgbClr val="000000"/>
                </a:solidFill>
                <a:latin typeface="+mn-lt"/>
                <a:ea typeface="Calibri" panose="020F0502020204030204" pitchFamily="34" charset="0"/>
                <a:cs typeface="Arial" panose="020B0604020202020204" pitchFamily="34" charset="0"/>
              </a:rPr>
              <a:t> Language features and techniques </a:t>
            </a:r>
          </a:p>
          <a:p>
            <a:pPr defTabSz="685800">
              <a:buFontTx/>
              <a:buChar char="•"/>
            </a:pPr>
            <a:r>
              <a:rPr lang="en-GB" altLang="en-US" dirty="0">
                <a:solidFill>
                  <a:srgbClr val="000000"/>
                </a:solidFill>
                <a:latin typeface="+mn-lt"/>
                <a:cs typeface="Arial" panose="020B0604020202020204" pitchFamily="34" charset="0"/>
              </a:rPr>
              <a:t> Sentence forms</a:t>
            </a:r>
            <a:endParaRPr lang="en-GB" altLang="en-US" dirty="0">
              <a:latin typeface="+mn-lt"/>
            </a:endParaRPr>
          </a:p>
          <a:p>
            <a:pPr defTabSz="685800"/>
            <a:r>
              <a:rPr lang="en-GB" altLang="en-US" b="1" dirty="0" smtClean="0">
                <a:latin typeface="+mn-lt"/>
              </a:rPr>
              <a:t>								[</a:t>
            </a:r>
            <a:r>
              <a:rPr lang="en-GB" altLang="en-US" b="1" dirty="0">
                <a:latin typeface="+mn-lt"/>
              </a:rPr>
              <a:t>8 marks]</a:t>
            </a:r>
          </a:p>
        </p:txBody>
      </p:sp>
      <p:sp>
        <p:nvSpPr>
          <p:cNvPr id="17" name="Text Box 2"/>
          <p:cNvSpPr txBox="1">
            <a:spLocks noChangeArrowheads="1"/>
          </p:cNvSpPr>
          <p:nvPr/>
        </p:nvSpPr>
        <p:spPr bwMode="auto">
          <a:xfrm>
            <a:off x="616450" y="3049368"/>
            <a:ext cx="8167954" cy="2726617"/>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r>
              <a:rPr lang="en-GB" dirty="0"/>
              <a:t>I wasn’t sure how much of it was true, but it didn’t matter. Once you’d seen Billy Tapper, anything they said about him seemed possible. I’d never seen a man be so unkind to his own body. His fingers and his palms were shattered with filth. Every crease and line was brown. Either side of his broken nose his eyes were twisted deep down into his skull. His hair crawled past his ears and down his neck which had turned sea-coloured with dozens of tattoos. There was something faintly heroic about his refusal to wash, I thought, when my brother and I were so regularly scrubbed and towelled by Mummer. He slumped on the bench, with an empty bottle of something evil lying on its side on the floor. </a:t>
            </a:r>
          </a:p>
          <a:p>
            <a:endParaRPr lang="en-GB" sz="1000" dirty="0"/>
          </a:p>
        </p:txBody>
      </p:sp>
      <p:pic>
        <p:nvPicPr>
          <p:cNvPr id="2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36258" y="5743104"/>
            <a:ext cx="183356" cy="183356"/>
          </a:xfrm>
          <a:prstGeom prst="rect">
            <a:avLst/>
          </a:prstGeom>
        </p:spPr>
      </p:pic>
      <p:sp>
        <p:nvSpPr>
          <p:cNvPr id="29" name="Oval 28"/>
          <p:cNvSpPr/>
          <p:nvPr/>
        </p:nvSpPr>
        <p:spPr>
          <a:xfrm>
            <a:off x="819612" y="5750940"/>
            <a:ext cx="937268" cy="93726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30" name="Oval 29"/>
          <p:cNvSpPr/>
          <p:nvPr/>
        </p:nvSpPr>
        <p:spPr>
          <a:xfrm>
            <a:off x="819613" y="5750940"/>
            <a:ext cx="937270" cy="920174"/>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rgbClr val="002060"/>
              </a:solidFill>
            </a:endParaRPr>
          </a:p>
        </p:txBody>
      </p:sp>
      <p:sp>
        <p:nvSpPr>
          <p:cNvPr id="31" name="TextBox 30"/>
          <p:cNvSpPr txBox="1"/>
          <p:nvPr/>
        </p:nvSpPr>
        <p:spPr>
          <a:xfrm>
            <a:off x="1804501" y="5868436"/>
            <a:ext cx="945195" cy="646331"/>
          </a:xfrm>
          <a:prstGeom prst="rect">
            <a:avLst/>
          </a:prstGeom>
          <a:noFill/>
        </p:spPr>
        <p:txBody>
          <a:bodyPr wrap="none" rtlCol="0">
            <a:spAutoFit/>
          </a:bodyPr>
          <a:lstStyle/>
          <a:p>
            <a:pPr algn="ctr"/>
            <a:r>
              <a:rPr lang="en-GB" dirty="0"/>
              <a:t>10 </a:t>
            </a:r>
          </a:p>
          <a:p>
            <a:pPr algn="ctr"/>
            <a:r>
              <a:rPr lang="en-GB" dirty="0"/>
              <a:t>minutes</a:t>
            </a:r>
          </a:p>
        </p:txBody>
      </p:sp>
      <p:pic>
        <p:nvPicPr>
          <p:cNvPr id="23" name="Picture 22"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6074" b="46021"/>
          <a:stretch/>
        </p:blipFill>
        <p:spPr>
          <a:xfrm>
            <a:off x="5717689" y="5824346"/>
            <a:ext cx="3066715" cy="863862"/>
          </a:xfrm>
          <a:prstGeom prst="rect">
            <a:avLst/>
          </a:prstGeom>
        </p:spPr>
      </p:pic>
    </p:spTree>
    <p:extLst>
      <p:ext uri="{BB962C8B-B14F-4D97-AF65-F5344CB8AC3E}">
        <p14:creationId xmlns:p14="http://schemas.microsoft.com/office/powerpoint/2010/main" val="3636598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600000"/>
                                        <p:tgtEl>
                                          <p:spTgt spid="30"/>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28"/>
                                        </p:tgtEl>
                                      </p:cBhvr>
                                    </p:cmd>
                                  </p:childTnLst>
                                </p:cTn>
                              </p:par>
                            </p:childTnLst>
                          </p:cTn>
                        </p:par>
                      </p:childTnLst>
                    </p:cTn>
                  </p:par>
                </p:childTnLst>
              </p:cTn>
              <p:nextCondLst>
                <p:cond evt="onClick" delay="0">
                  <p:tgtEl>
                    <p:spTgt spid="2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571501" y="751114"/>
            <a:ext cx="7968342" cy="5290457"/>
          </a:xfrm>
          <a:prstGeom prst="rect">
            <a:avLst/>
          </a:prstGeom>
        </p:spPr>
      </p:pic>
    </p:spTree>
    <p:extLst>
      <p:ext uri="{BB962C8B-B14F-4D97-AF65-F5344CB8AC3E}">
        <p14:creationId xmlns:p14="http://schemas.microsoft.com/office/powerpoint/2010/main" val="4235971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73530" y="571500"/>
            <a:ext cx="8213270" cy="5943599"/>
          </a:xfrm>
          <a:prstGeom prst="rect">
            <a:avLst/>
          </a:prstGeom>
        </p:spPr>
      </p:pic>
    </p:spTree>
    <p:extLst>
      <p:ext uri="{BB962C8B-B14F-4D97-AF65-F5344CB8AC3E}">
        <p14:creationId xmlns:p14="http://schemas.microsoft.com/office/powerpoint/2010/main" val="4243462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342900" y="375556"/>
            <a:ext cx="8523514" cy="6188529"/>
          </a:xfrm>
          <a:prstGeom prst="rect">
            <a:avLst/>
          </a:prstGeom>
        </p:spPr>
      </p:pic>
    </p:spTree>
    <p:extLst>
      <p:ext uri="{BB962C8B-B14F-4D97-AF65-F5344CB8AC3E}">
        <p14:creationId xmlns:p14="http://schemas.microsoft.com/office/powerpoint/2010/main" val="159133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6726" b="9253"/>
          <a:stretch/>
        </p:blipFill>
        <p:spPr>
          <a:xfrm>
            <a:off x="1238250" y="2794000"/>
            <a:ext cx="6667500" cy="3898900"/>
          </a:xfrm>
          <a:prstGeom prst="rect">
            <a:avLst/>
          </a:prstGeom>
        </p:spPr>
      </p:pic>
      <p:sp>
        <p:nvSpPr>
          <p:cNvPr id="2" name="TextBox 1"/>
          <p:cNvSpPr txBox="1"/>
          <p:nvPr/>
        </p:nvSpPr>
        <p:spPr>
          <a:xfrm>
            <a:off x="882595" y="620202"/>
            <a:ext cx="7378810" cy="1754326"/>
          </a:xfrm>
          <a:prstGeom prst="rect">
            <a:avLst/>
          </a:prstGeom>
          <a:noFill/>
        </p:spPr>
        <p:txBody>
          <a:bodyPr wrap="square" rtlCol="0">
            <a:spAutoFit/>
          </a:bodyPr>
          <a:lstStyle/>
          <a:p>
            <a:r>
              <a:rPr lang="en-GB" sz="3600" b="1" u="sng" dirty="0" smtClean="0">
                <a:latin typeface="Arial" panose="020B0604020202020204" pitchFamily="34" charset="0"/>
                <a:cs typeface="Arial" panose="020B0604020202020204" pitchFamily="34" charset="0"/>
              </a:rPr>
              <a:t>English Language Paper 1</a:t>
            </a:r>
          </a:p>
          <a:p>
            <a:r>
              <a:rPr lang="en-GB" sz="3600" u="sng" dirty="0" smtClean="0">
                <a:latin typeface="Arial" panose="020B0604020202020204" pitchFamily="34" charset="0"/>
                <a:cs typeface="Arial" panose="020B0604020202020204" pitchFamily="34" charset="0"/>
              </a:rPr>
              <a:t>Explorations in creative reading and writing</a:t>
            </a:r>
            <a:endParaRPr lang="en-GB" sz="3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748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7539" y="1030642"/>
            <a:ext cx="2543028" cy="1493831"/>
          </a:xfrm>
          <a:prstGeom prst="rect">
            <a:avLst/>
          </a:prstGeom>
          <a:ln w="28575">
            <a:solidFill>
              <a:schemeClr val="tx1"/>
            </a:solidFill>
          </a:ln>
        </p:spPr>
      </p:pic>
      <p:pic>
        <p:nvPicPr>
          <p:cNvPr id="6" name="Picture 4" descr="Image result for brick 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4349" y="2480729"/>
            <a:ext cx="2537751" cy="19033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74022" y="157596"/>
            <a:ext cx="4513358"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3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3" name="Rectangle 2"/>
          <p:cNvSpPr/>
          <p:nvPr/>
        </p:nvSpPr>
        <p:spPr>
          <a:xfrm>
            <a:off x="281010" y="2066787"/>
            <a:ext cx="7239992" cy="4534018"/>
          </a:xfrm>
          <a:prstGeom prst="rect">
            <a:avLst/>
          </a:prstGeom>
          <a:ln w="38100">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In your GCSE exam, you will be answering the following question:</a:t>
            </a:r>
          </a:p>
          <a:p>
            <a:pPr algn="ctr"/>
            <a:endParaRPr lang="en-GB" sz="2000" dirty="0">
              <a:latin typeface="Century Gothic" panose="020B0502020202020204" pitchFamily="34" charset="0"/>
            </a:endParaRPr>
          </a:p>
          <a:p>
            <a:pPr algn="ctr"/>
            <a:r>
              <a:rPr lang="en-GB" sz="2000" b="1" dirty="0">
                <a:latin typeface="Century Gothic" panose="020B0502020202020204" pitchFamily="34" charset="0"/>
              </a:rPr>
              <a:t>How has the writer structured the text to interest you as a reader?</a:t>
            </a:r>
          </a:p>
          <a:p>
            <a:pPr algn="ctr"/>
            <a:endParaRPr lang="en-GB" sz="1600" dirty="0">
              <a:latin typeface="Century Gothic" panose="020B0502020202020204" pitchFamily="34" charset="0"/>
            </a:endParaRPr>
          </a:p>
          <a:p>
            <a:pPr algn="ctr"/>
            <a:endParaRPr lang="en-GB"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endParaRPr>
          </a:p>
          <a:p>
            <a:pPr algn="ctr"/>
            <a:r>
              <a:rPr lang="en-GB"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rPr>
              <a:t>STRUCTURE</a:t>
            </a:r>
            <a:endParaRPr lang="en-GB"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endParaRPr>
          </a:p>
          <a:p>
            <a:pPr algn="ctr"/>
            <a:endParaRPr lang="en-GB"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endParaRPr>
          </a:p>
          <a:p>
            <a:pPr algn="ctr"/>
            <a:r>
              <a:rPr lang="en-GB" sz="2000" b="1" dirty="0">
                <a:latin typeface="Century Gothic" panose="020B0502020202020204" pitchFamily="34" charset="0"/>
              </a:rPr>
              <a:t>Text structure</a:t>
            </a:r>
            <a:r>
              <a:rPr lang="en-GB" sz="2000" dirty="0">
                <a:latin typeface="Century Gothic" panose="020B0502020202020204" pitchFamily="34" charset="0"/>
              </a:rPr>
              <a:t> refers to how the information within a written </a:t>
            </a:r>
            <a:r>
              <a:rPr lang="en-GB" sz="2000" b="1" dirty="0">
                <a:latin typeface="Century Gothic" panose="020B0502020202020204" pitchFamily="34" charset="0"/>
              </a:rPr>
              <a:t>text</a:t>
            </a:r>
            <a:r>
              <a:rPr lang="en-GB" sz="2000" dirty="0">
                <a:latin typeface="Century Gothic" panose="020B0502020202020204" pitchFamily="34" charset="0"/>
              </a:rPr>
              <a:t> is organized.</a:t>
            </a:r>
            <a:r>
              <a:rPr lang="en-GB" sz="3600" dirty="0">
                <a:latin typeface="Century Gothic" panose="020B0502020202020204" pitchFamily="34" charset="0"/>
              </a:rPr>
              <a:t> </a:t>
            </a:r>
            <a:endParaRPr lang="en-GB"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pic>
        <p:nvPicPr>
          <p:cNvPr id="5" name="Picture 2" descr="Image result for br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002" y="157596"/>
            <a:ext cx="1513673" cy="151367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Image result for narrative ar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567" y="-134550"/>
            <a:ext cx="3309886" cy="220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34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pPr algn="ctr"/>
            <a:r>
              <a:rPr lang="en-GB" b="1" dirty="0" smtClean="0"/>
              <a:t>What is structure?</a:t>
            </a:r>
            <a:endParaRPr lang="en-GB" b="1" dirty="0"/>
          </a:p>
        </p:txBody>
      </p:sp>
      <p:sp>
        <p:nvSpPr>
          <p:cNvPr id="4" name="Rectangle 3"/>
          <p:cNvSpPr/>
          <p:nvPr/>
        </p:nvSpPr>
        <p:spPr>
          <a:xfrm>
            <a:off x="2843808" y="2780928"/>
            <a:ext cx="33843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solidFill>
                  <a:schemeClr val="bg1"/>
                </a:solidFill>
              </a:rPr>
              <a:t>Structure</a:t>
            </a:r>
            <a:endParaRPr lang="en-GB" sz="6000" dirty="0">
              <a:solidFill>
                <a:schemeClr val="bg1"/>
              </a:solidFill>
            </a:endParaRPr>
          </a:p>
        </p:txBody>
      </p:sp>
      <p:sp>
        <p:nvSpPr>
          <p:cNvPr id="3" name="Date Placeholder 2"/>
          <p:cNvSpPr>
            <a:spLocks noGrp="1"/>
          </p:cNvSpPr>
          <p:nvPr>
            <p:ph type="dt" sz="half" idx="10"/>
          </p:nvPr>
        </p:nvSpPr>
        <p:spPr/>
        <p:txBody>
          <a:bodyPr/>
          <a:lstStyle/>
          <a:p>
            <a:fld id="{32FE4080-711C-44AC-B5F1-F5992610DA0D}" type="datetime3">
              <a:rPr lang="en-GB" smtClean="0"/>
              <a:t>22 February, 2020</a:t>
            </a:fld>
            <a:endParaRPr lang="en-GB"/>
          </a:p>
        </p:txBody>
      </p:sp>
    </p:spTree>
    <p:extLst>
      <p:ext uri="{BB962C8B-B14F-4D97-AF65-F5344CB8AC3E}">
        <p14:creationId xmlns:p14="http://schemas.microsoft.com/office/powerpoint/2010/main" val="1561118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97" y="677733"/>
            <a:ext cx="8163001" cy="54290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1279" y="5228217"/>
            <a:ext cx="3195022" cy="923330"/>
          </a:xfrm>
          <a:prstGeom prst="rect">
            <a:avLst/>
          </a:prstGeom>
          <a:solidFill>
            <a:schemeClr val="accent4">
              <a:lumMod val="60000"/>
              <a:lumOff val="40000"/>
            </a:schemeClr>
          </a:solidFill>
          <a:ln>
            <a:solidFill>
              <a:srgbClr val="CC66FF"/>
            </a:solidFill>
          </a:ln>
        </p:spPr>
        <p:txBody>
          <a:bodyPr wrap="square" rtlCol="0">
            <a:spAutoFit/>
          </a:bodyPr>
          <a:lstStyle/>
          <a:p>
            <a:pPr marL="285750" indent="-285750">
              <a:buFont typeface="Arial" panose="020B0604020202020204" pitchFamily="34" charset="0"/>
              <a:buChar char="•"/>
            </a:pPr>
            <a:r>
              <a:rPr lang="en-GB" b="1" dirty="0" smtClean="0"/>
              <a:t>Introduction: </a:t>
            </a:r>
            <a:r>
              <a:rPr lang="en-GB" dirty="0"/>
              <a:t>setting; characters; events before the main plot; back stories etc.</a:t>
            </a:r>
          </a:p>
        </p:txBody>
      </p:sp>
      <p:cxnSp>
        <p:nvCxnSpPr>
          <p:cNvPr id="4" name="Straight Arrow Connector 3"/>
          <p:cNvCxnSpPr>
            <a:endCxn id="3" idx="1"/>
          </p:cNvCxnSpPr>
          <p:nvPr/>
        </p:nvCxnSpPr>
        <p:spPr>
          <a:xfrm>
            <a:off x="1755289" y="5524053"/>
            <a:ext cx="865990" cy="165829"/>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7982" y="1647714"/>
            <a:ext cx="2257313" cy="2031325"/>
          </a:xfrm>
          <a:prstGeom prst="rect">
            <a:avLst/>
          </a:prstGeom>
          <a:solidFill>
            <a:schemeClr val="accent4">
              <a:lumMod val="60000"/>
              <a:lumOff val="40000"/>
            </a:schemeClr>
          </a:solidFill>
          <a:ln>
            <a:solidFill>
              <a:srgbClr val="CC66FF"/>
            </a:solidFill>
          </a:ln>
        </p:spPr>
        <p:txBody>
          <a:bodyPr wrap="square" rtlCol="0">
            <a:spAutoFit/>
          </a:bodyPr>
          <a:lstStyle/>
          <a:p>
            <a:pPr marL="285750" indent="-285750">
              <a:buFont typeface="Arial" panose="020B0604020202020204" pitchFamily="34" charset="0"/>
              <a:buChar char="•"/>
            </a:pPr>
            <a:r>
              <a:rPr lang="en-GB" dirty="0" smtClean="0"/>
              <a:t>The events of the plot that </a:t>
            </a:r>
            <a:r>
              <a:rPr lang="en-GB" b="1" dirty="0" smtClean="0"/>
              <a:t>build tension</a:t>
            </a:r>
            <a:r>
              <a:rPr lang="en-GB" dirty="0" smtClean="0"/>
              <a:t>, all leading to the climax. </a:t>
            </a:r>
          </a:p>
          <a:p>
            <a:pPr marL="285750" indent="-285750">
              <a:buFont typeface="Arial" panose="020B0604020202020204" pitchFamily="34" charset="0"/>
              <a:buChar char="•"/>
            </a:pPr>
            <a:r>
              <a:rPr lang="en-GB" b="1" dirty="0" smtClean="0"/>
              <a:t>Shifts in focus</a:t>
            </a:r>
            <a:r>
              <a:rPr lang="en-GB" dirty="0"/>
              <a:t> </a:t>
            </a:r>
            <a:r>
              <a:rPr lang="en-GB" dirty="0" smtClean="0"/>
              <a:t>keep the momentum going.</a:t>
            </a:r>
            <a:endParaRPr lang="en-GB" b="1" dirty="0"/>
          </a:p>
        </p:txBody>
      </p:sp>
      <p:cxnSp>
        <p:nvCxnSpPr>
          <p:cNvPr id="6" name="Straight Arrow Connector 5"/>
          <p:cNvCxnSpPr>
            <a:endCxn id="5" idx="3"/>
          </p:cNvCxnSpPr>
          <p:nvPr/>
        </p:nvCxnSpPr>
        <p:spPr>
          <a:xfrm flipH="1" flipV="1">
            <a:off x="2465295" y="2663377"/>
            <a:ext cx="523538" cy="50747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27062" y="125498"/>
            <a:ext cx="4157831" cy="923330"/>
          </a:xfrm>
          <a:prstGeom prst="rect">
            <a:avLst/>
          </a:prstGeom>
          <a:solidFill>
            <a:schemeClr val="accent4">
              <a:lumMod val="60000"/>
              <a:lumOff val="40000"/>
            </a:schemeClr>
          </a:solidFill>
          <a:ln>
            <a:solidFill>
              <a:srgbClr val="CC66FF"/>
            </a:solidFill>
          </a:ln>
        </p:spPr>
        <p:txBody>
          <a:bodyPr wrap="square" rtlCol="0">
            <a:spAutoFit/>
          </a:bodyPr>
          <a:lstStyle/>
          <a:p>
            <a:pPr marL="285750" indent="-285750">
              <a:buFont typeface="Arial" panose="020B0604020202020204" pitchFamily="34" charset="0"/>
              <a:buChar char="•"/>
            </a:pPr>
            <a:r>
              <a:rPr lang="en-GB" dirty="0"/>
              <a:t>The </a:t>
            </a:r>
            <a:r>
              <a:rPr lang="en-GB" b="1" dirty="0"/>
              <a:t>turning </a:t>
            </a:r>
            <a:r>
              <a:rPr lang="en-GB" b="1" dirty="0" smtClean="0"/>
              <a:t>point </a:t>
            </a:r>
            <a:r>
              <a:rPr lang="en-GB" dirty="0" smtClean="0"/>
              <a:t>and most exciting part of the story. Creates </a:t>
            </a:r>
            <a:r>
              <a:rPr lang="en-GB" b="1" dirty="0" smtClean="0"/>
              <a:t>strong emotions</a:t>
            </a:r>
            <a:r>
              <a:rPr lang="en-GB" dirty="0" smtClean="0"/>
              <a:t>, e.g. fear.</a:t>
            </a:r>
            <a:endParaRPr lang="en-GB" dirty="0"/>
          </a:p>
        </p:txBody>
      </p:sp>
      <p:cxnSp>
        <p:nvCxnSpPr>
          <p:cNvPr id="8" name="Straight Arrow Connector 7"/>
          <p:cNvCxnSpPr/>
          <p:nvPr/>
        </p:nvCxnSpPr>
        <p:spPr>
          <a:xfrm flipV="1">
            <a:off x="4540080" y="1048828"/>
            <a:ext cx="5026" cy="191863"/>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9985" y="1647715"/>
            <a:ext cx="2257313" cy="646331"/>
          </a:xfrm>
          <a:prstGeom prst="rect">
            <a:avLst/>
          </a:prstGeom>
          <a:solidFill>
            <a:schemeClr val="accent4">
              <a:lumMod val="60000"/>
              <a:lumOff val="40000"/>
            </a:schemeClr>
          </a:solidFill>
          <a:ln>
            <a:solidFill>
              <a:srgbClr val="CC66FF"/>
            </a:solidFill>
          </a:ln>
        </p:spPr>
        <p:txBody>
          <a:bodyPr wrap="square" rtlCol="0">
            <a:spAutoFit/>
          </a:bodyPr>
          <a:lstStyle/>
          <a:p>
            <a:pPr marL="285750" indent="-285750">
              <a:buFont typeface="Arial" panose="020B0604020202020204" pitchFamily="34" charset="0"/>
              <a:buChar char="•"/>
            </a:pPr>
            <a:r>
              <a:rPr lang="en-GB" dirty="0"/>
              <a:t>Unravelling of the </a:t>
            </a:r>
            <a:r>
              <a:rPr lang="en-GB" dirty="0" smtClean="0"/>
              <a:t>conflict.</a:t>
            </a:r>
            <a:endParaRPr lang="en-GB" dirty="0"/>
          </a:p>
        </p:txBody>
      </p:sp>
      <p:cxnSp>
        <p:nvCxnSpPr>
          <p:cNvPr id="10" name="Straight Arrow Connector 9"/>
          <p:cNvCxnSpPr>
            <a:endCxn id="9" idx="1"/>
          </p:cNvCxnSpPr>
          <p:nvPr/>
        </p:nvCxnSpPr>
        <p:spPr>
          <a:xfrm flipV="1">
            <a:off x="5816302" y="1970881"/>
            <a:ext cx="463683" cy="451841"/>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40080" y="3264027"/>
            <a:ext cx="1975132" cy="1477328"/>
          </a:xfrm>
          <a:prstGeom prst="rect">
            <a:avLst/>
          </a:prstGeom>
          <a:solidFill>
            <a:schemeClr val="accent4">
              <a:lumMod val="60000"/>
              <a:lumOff val="40000"/>
            </a:schemeClr>
          </a:solidFill>
          <a:ln>
            <a:solidFill>
              <a:srgbClr val="CC66FF"/>
            </a:solidFill>
          </a:ln>
        </p:spPr>
        <p:txBody>
          <a:bodyPr wrap="square" rtlCol="0">
            <a:spAutoFit/>
          </a:bodyPr>
          <a:lstStyle/>
          <a:p>
            <a:pPr marL="285750" indent="-285750">
              <a:buFont typeface="Arial" panose="020B0604020202020204" pitchFamily="34" charset="0"/>
              <a:buChar char="•"/>
            </a:pPr>
            <a:r>
              <a:rPr lang="en-GB" dirty="0"/>
              <a:t>A </a:t>
            </a:r>
            <a:r>
              <a:rPr lang="en-GB" b="1" dirty="0" smtClean="0"/>
              <a:t>resolution</a:t>
            </a:r>
            <a:r>
              <a:rPr lang="en-GB" dirty="0" smtClean="0"/>
              <a:t>.</a:t>
            </a:r>
            <a:endParaRPr lang="en-GB" dirty="0"/>
          </a:p>
          <a:p>
            <a:pPr marL="285750" indent="-285750">
              <a:buFont typeface="Arial" panose="020B0604020202020204" pitchFamily="34" charset="0"/>
              <a:buChar char="•"/>
            </a:pPr>
            <a:r>
              <a:rPr lang="en-GB" dirty="0"/>
              <a:t>A catharsis (release of tension and anxiety</a:t>
            </a:r>
            <a:r>
              <a:rPr lang="en-GB" dirty="0" smtClean="0"/>
              <a:t>).</a:t>
            </a:r>
            <a:endParaRPr lang="en-GB" dirty="0"/>
          </a:p>
        </p:txBody>
      </p:sp>
      <p:cxnSp>
        <p:nvCxnSpPr>
          <p:cNvPr id="12" name="Straight Arrow Connector 11"/>
          <p:cNvCxnSpPr/>
          <p:nvPr/>
        </p:nvCxnSpPr>
        <p:spPr>
          <a:xfrm flipH="1" flipV="1">
            <a:off x="8193742" y="4741355"/>
            <a:ext cx="257789" cy="299384"/>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fld id="{1ECA1306-19D5-4D7F-BB65-1D2A28FD0593}" type="datetime3">
              <a:rPr lang="en-GB" smtClean="0"/>
              <a:t>22 February, 2020</a:t>
            </a:fld>
            <a:endParaRPr lang="en-GB"/>
          </a:p>
        </p:txBody>
      </p:sp>
    </p:spTree>
    <p:extLst>
      <p:ext uri="{BB962C8B-B14F-4D97-AF65-F5344CB8AC3E}">
        <p14:creationId xmlns:p14="http://schemas.microsoft.com/office/powerpoint/2010/main" val="21705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79" y="-76664"/>
            <a:ext cx="8163001" cy="5429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661" y="4746659"/>
            <a:ext cx="3764668"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8307"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3972" y="138148"/>
            <a:ext cx="2497951" cy="32531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Rectangle 5"/>
          <p:cNvSpPr/>
          <p:nvPr/>
        </p:nvSpPr>
        <p:spPr>
          <a:xfrm>
            <a:off x="5093746" y="138148"/>
            <a:ext cx="3996466" cy="1776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38152" y="2550086"/>
            <a:ext cx="2497952" cy="1500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05923" y="4791120"/>
            <a:ext cx="3615239" cy="1815882"/>
          </a:xfrm>
          <a:prstGeom prst="rect">
            <a:avLst/>
          </a:prstGeom>
        </p:spPr>
        <p:txBody>
          <a:bodyPr wrap="square">
            <a:spAutoFit/>
          </a:bodyPr>
          <a:lstStyle/>
          <a:p>
            <a:pPr marL="457200" lvl="0" indent="-342900">
              <a:spcBef>
                <a:spcPts val="0"/>
              </a:spcBef>
              <a:spcAft>
                <a:spcPts val="0"/>
              </a:spcAft>
              <a:buClr>
                <a:srgbClr val="000000"/>
              </a:buClr>
              <a:buFont typeface="Gill Sans"/>
              <a:buAutoNum type="arabicPeriod"/>
            </a:pPr>
            <a:r>
              <a:rPr lang="en-GB" sz="1600" dirty="0" smtClean="0">
                <a:solidFill>
                  <a:srgbClr val="000000"/>
                </a:solidFill>
                <a:latin typeface="Gill Sans"/>
                <a:ea typeface="Gill Sans"/>
                <a:cs typeface="Gill Sans"/>
                <a:sym typeface="Gill Sans"/>
              </a:rPr>
              <a:t>Why has the writer </a:t>
            </a:r>
            <a:r>
              <a:rPr lang="en-GB" sz="1600" b="1" dirty="0" smtClean="0">
                <a:solidFill>
                  <a:srgbClr val="000000"/>
                </a:solidFill>
                <a:latin typeface="Gill Sans"/>
                <a:ea typeface="Gill Sans"/>
                <a:cs typeface="Gill Sans"/>
                <a:sym typeface="Gill Sans"/>
              </a:rPr>
              <a:t>started with </a:t>
            </a:r>
            <a:r>
              <a:rPr lang="en-GB" sz="1600" dirty="0" smtClean="0">
                <a:solidFill>
                  <a:srgbClr val="000000"/>
                </a:solidFill>
                <a:latin typeface="Gill Sans"/>
                <a:ea typeface="Gill Sans"/>
                <a:cs typeface="Gill Sans"/>
                <a:sym typeface="Gill Sans"/>
              </a:rPr>
              <a:t>a detailed list of things that people believe on Billy Tapper?</a:t>
            </a:r>
          </a:p>
          <a:p>
            <a:pPr marL="457200" lvl="0" indent="-342900">
              <a:spcBef>
                <a:spcPts val="0"/>
              </a:spcBef>
              <a:spcAft>
                <a:spcPts val="0"/>
              </a:spcAft>
              <a:buClr>
                <a:srgbClr val="000000"/>
              </a:buClr>
              <a:buFont typeface="Gill Sans"/>
              <a:buAutoNum type="arabicPeriod"/>
            </a:pPr>
            <a:r>
              <a:rPr lang="en-GB" sz="1600" dirty="0" smtClean="0">
                <a:solidFill>
                  <a:srgbClr val="000000"/>
                </a:solidFill>
                <a:latin typeface="Gill Sans"/>
                <a:ea typeface="Gill Sans"/>
                <a:cs typeface="Gill Sans"/>
                <a:sym typeface="Gill Sans"/>
              </a:rPr>
              <a:t>What does this make us think about his character?</a:t>
            </a:r>
          </a:p>
          <a:p>
            <a:pPr marL="457200" lvl="0" indent="-342900">
              <a:spcBef>
                <a:spcPts val="0"/>
              </a:spcBef>
              <a:buClr>
                <a:srgbClr val="000000"/>
              </a:buClr>
              <a:buFont typeface="Gill Sans"/>
              <a:buAutoNum type="arabicPeriod"/>
            </a:pPr>
            <a:r>
              <a:rPr lang="en-GB" sz="1600" dirty="0" smtClean="0">
                <a:solidFill>
                  <a:srgbClr val="000000"/>
                </a:solidFill>
                <a:latin typeface="Gill Sans"/>
                <a:ea typeface="Gill Sans"/>
                <a:cs typeface="Gill Sans"/>
                <a:sym typeface="Gill Sans"/>
              </a:rPr>
              <a:t>What atmosphere does it create?</a:t>
            </a:r>
            <a:endParaRPr lang="en-GB" sz="1600" dirty="0">
              <a:solidFill>
                <a:srgbClr val="000000"/>
              </a:solidFill>
              <a:latin typeface="Gill Sans"/>
              <a:ea typeface="Gill Sans"/>
              <a:cs typeface="Gill Sans"/>
              <a:sym typeface="Gill Sans"/>
            </a:endParaRPr>
          </a:p>
        </p:txBody>
      </p:sp>
      <p:sp>
        <p:nvSpPr>
          <p:cNvPr id="11" name="Rectangle 10"/>
          <p:cNvSpPr/>
          <p:nvPr/>
        </p:nvSpPr>
        <p:spPr>
          <a:xfrm>
            <a:off x="157107" y="184891"/>
            <a:ext cx="2365562" cy="2800767"/>
          </a:xfrm>
          <a:prstGeom prst="rect">
            <a:avLst/>
          </a:prstGeom>
        </p:spPr>
        <p:txBody>
          <a:bodyPr wrap="square">
            <a:spAutoFit/>
          </a:bodyPr>
          <a:lstStyle/>
          <a:p>
            <a:pPr marL="457200" lvl="0" indent="-342900">
              <a:buClr>
                <a:srgbClr val="000000"/>
              </a:buClr>
              <a:buFont typeface="Gill Sans"/>
              <a:buAutoNum type="arabicPeriod"/>
            </a:pPr>
            <a:r>
              <a:rPr lang="en-GB" sz="1600" dirty="0" smtClean="0">
                <a:solidFill>
                  <a:srgbClr val="000000"/>
                </a:solidFill>
                <a:latin typeface="Gill Sans"/>
                <a:ea typeface="Gill Sans"/>
                <a:cs typeface="Gill Sans"/>
                <a:sym typeface="Gill Sans"/>
              </a:rPr>
              <a:t>Why does the writer </a:t>
            </a:r>
            <a:r>
              <a:rPr lang="en-GB" sz="1600" b="1" dirty="0" smtClean="0">
                <a:solidFill>
                  <a:srgbClr val="000000"/>
                </a:solidFill>
                <a:latin typeface="Gill Sans"/>
                <a:ea typeface="Gill Sans"/>
                <a:cs typeface="Gill Sans"/>
                <a:sym typeface="Gill Sans"/>
              </a:rPr>
              <a:t>zoom in </a:t>
            </a:r>
            <a:r>
              <a:rPr lang="en-GB" sz="1600" dirty="0" smtClean="0">
                <a:solidFill>
                  <a:srgbClr val="000000"/>
                </a:solidFill>
                <a:latin typeface="Gill Sans"/>
                <a:ea typeface="Gill Sans"/>
                <a:cs typeface="Gill Sans"/>
                <a:sym typeface="Gill Sans"/>
              </a:rPr>
              <a:t>to describe him in detail. What does this reveal about him?</a:t>
            </a:r>
          </a:p>
          <a:p>
            <a:pPr marL="457200" lvl="0" indent="-342900">
              <a:buClr>
                <a:srgbClr val="000000"/>
              </a:buClr>
              <a:buFont typeface="Gill Sans"/>
              <a:buAutoNum type="arabicPeriod"/>
            </a:pPr>
            <a:r>
              <a:rPr lang="en-GB" sz="1600" dirty="0" smtClean="0">
                <a:solidFill>
                  <a:srgbClr val="000000"/>
                </a:solidFill>
                <a:latin typeface="Gill Sans"/>
                <a:ea typeface="Gill Sans"/>
                <a:cs typeface="Gill Sans"/>
                <a:sym typeface="Gill Sans"/>
              </a:rPr>
              <a:t>Why does he </a:t>
            </a:r>
            <a:r>
              <a:rPr lang="en-GB" sz="1600" b="1" dirty="0" smtClean="0">
                <a:solidFill>
                  <a:srgbClr val="000000"/>
                </a:solidFill>
                <a:latin typeface="Gill Sans"/>
                <a:ea typeface="Gill Sans"/>
                <a:cs typeface="Gill Sans"/>
                <a:sym typeface="Gill Sans"/>
              </a:rPr>
              <a:t>shift to</a:t>
            </a:r>
            <a:r>
              <a:rPr lang="en-GB" sz="1600" dirty="0" smtClean="0">
                <a:solidFill>
                  <a:srgbClr val="000000"/>
                </a:solidFill>
                <a:latin typeface="Gill Sans"/>
                <a:ea typeface="Gill Sans"/>
                <a:cs typeface="Gill Sans"/>
                <a:sym typeface="Gill Sans"/>
              </a:rPr>
              <a:t> dialogue? Does this change/develop our opinion?</a:t>
            </a:r>
            <a:endParaRPr lang="en-GB" sz="1600" dirty="0">
              <a:solidFill>
                <a:srgbClr val="000000"/>
              </a:solidFill>
              <a:latin typeface="Gill Sans"/>
              <a:ea typeface="Gill Sans"/>
              <a:cs typeface="Gill Sans"/>
              <a:sym typeface="Gill Sans"/>
            </a:endParaRPr>
          </a:p>
        </p:txBody>
      </p:sp>
      <p:sp>
        <p:nvSpPr>
          <p:cNvPr id="12" name="Rectangle 11"/>
          <p:cNvSpPr/>
          <p:nvPr/>
        </p:nvSpPr>
        <p:spPr>
          <a:xfrm>
            <a:off x="5168240" y="103911"/>
            <a:ext cx="3971434" cy="2062103"/>
          </a:xfrm>
          <a:prstGeom prst="rect">
            <a:avLst/>
          </a:prstGeom>
        </p:spPr>
        <p:txBody>
          <a:bodyPr wrap="square">
            <a:spAutoFit/>
          </a:bodyPr>
          <a:lstStyle/>
          <a:p>
            <a:pPr marL="457200" lvl="0" indent="-342900">
              <a:buClr>
                <a:srgbClr val="000000"/>
              </a:buClr>
              <a:buFont typeface="Gill Sans"/>
              <a:buAutoNum type="arabicPeriod"/>
            </a:pPr>
            <a:r>
              <a:rPr lang="en-GB" sz="1600" dirty="0" smtClean="0">
                <a:solidFill>
                  <a:srgbClr val="000000"/>
                </a:solidFill>
                <a:latin typeface="Gill Sans"/>
                <a:ea typeface="Gill Sans"/>
                <a:cs typeface="Gill Sans"/>
                <a:sym typeface="Gill Sans"/>
              </a:rPr>
              <a:t>Who else’s impression of Billy does the writer </a:t>
            </a:r>
            <a:r>
              <a:rPr lang="en-GB" sz="1600" b="1" dirty="0" smtClean="0">
                <a:solidFill>
                  <a:srgbClr val="000000"/>
                </a:solidFill>
                <a:latin typeface="Gill Sans"/>
                <a:ea typeface="Gill Sans"/>
                <a:cs typeface="Gill Sans"/>
                <a:sym typeface="Gill Sans"/>
              </a:rPr>
              <a:t>shift to</a:t>
            </a:r>
            <a:r>
              <a:rPr lang="en-GB" sz="1600" dirty="0" smtClean="0">
                <a:solidFill>
                  <a:srgbClr val="000000"/>
                </a:solidFill>
                <a:latin typeface="Gill Sans"/>
                <a:ea typeface="Gill Sans"/>
                <a:cs typeface="Gill Sans"/>
                <a:sym typeface="Gill Sans"/>
              </a:rPr>
              <a:t>?</a:t>
            </a:r>
          </a:p>
          <a:p>
            <a:pPr marL="457200" lvl="0" indent="-330200">
              <a:buClr>
                <a:srgbClr val="000000"/>
              </a:buClr>
              <a:buSzPct val="100000"/>
              <a:buFont typeface="Gill Sans"/>
              <a:buAutoNum type="arabicPeriod"/>
            </a:pPr>
            <a:r>
              <a:rPr lang="en-GB" sz="1600" dirty="0" smtClean="0">
                <a:solidFill>
                  <a:srgbClr val="000000"/>
                </a:solidFill>
                <a:latin typeface="Gill Sans"/>
                <a:ea typeface="Gill Sans"/>
                <a:cs typeface="Gill Sans"/>
                <a:sym typeface="Gill Sans"/>
              </a:rPr>
              <a:t>Why does this come where it does in the text? </a:t>
            </a:r>
            <a:r>
              <a:rPr lang="en-GB" sz="1600" dirty="0" smtClean="0">
                <a:solidFill>
                  <a:schemeClr val="dk1"/>
                </a:solidFill>
                <a:latin typeface="Gill Sans"/>
                <a:ea typeface="Gill Sans"/>
                <a:cs typeface="Gill Sans"/>
                <a:sym typeface="Gill Sans"/>
              </a:rPr>
              <a:t>Does this change/develop our opinion?</a:t>
            </a:r>
          </a:p>
          <a:p>
            <a:pPr marL="457200" lvl="0" indent="-342900">
              <a:buClr>
                <a:srgbClr val="000000"/>
              </a:buClr>
              <a:buFont typeface="Gill Sans"/>
              <a:buAutoNum type="arabicPeriod"/>
            </a:pPr>
            <a:r>
              <a:rPr lang="en-GB" sz="1600" dirty="0" smtClean="0">
                <a:solidFill>
                  <a:srgbClr val="000000"/>
                </a:solidFill>
                <a:latin typeface="Gill Sans"/>
                <a:ea typeface="Gill Sans"/>
                <a:cs typeface="Gill Sans"/>
                <a:sym typeface="Gill Sans"/>
              </a:rPr>
              <a:t>Why does it </a:t>
            </a:r>
            <a:r>
              <a:rPr lang="en-GB" sz="1600" b="1" dirty="0" smtClean="0">
                <a:solidFill>
                  <a:srgbClr val="000000"/>
                </a:solidFill>
                <a:latin typeface="Gill Sans"/>
                <a:ea typeface="Gill Sans"/>
                <a:cs typeface="Gill Sans"/>
                <a:sym typeface="Gill Sans"/>
              </a:rPr>
              <a:t>end with </a:t>
            </a:r>
            <a:r>
              <a:rPr lang="en-GB" sz="1600" dirty="0" smtClean="0">
                <a:solidFill>
                  <a:srgbClr val="000000"/>
                </a:solidFill>
                <a:latin typeface="Gill Sans"/>
                <a:ea typeface="Gill Sans"/>
                <a:cs typeface="Gill Sans"/>
                <a:sym typeface="Gill Sans"/>
              </a:rPr>
              <a:t>his inner thoughts? What are we left thinking?</a:t>
            </a:r>
          </a:p>
          <a:p>
            <a:pPr lvl="0">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6654886" y="2838468"/>
            <a:ext cx="2264484" cy="923330"/>
          </a:xfrm>
          <a:prstGeom prst="rect">
            <a:avLst/>
          </a:prstGeom>
          <a:noFill/>
        </p:spPr>
        <p:txBody>
          <a:bodyPr wrap="square" rtlCol="0">
            <a:spAutoFit/>
          </a:bodyPr>
          <a:lstStyle/>
          <a:p>
            <a:r>
              <a:rPr lang="en-GB" dirty="0" smtClean="0">
                <a:solidFill>
                  <a:srgbClr val="FF0000"/>
                </a:solidFill>
              </a:rPr>
              <a:t>It is unlikely you will get any falling action in your exam text.</a:t>
            </a:r>
            <a:endParaRPr lang="en-GB" dirty="0">
              <a:solidFill>
                <a:srgbClr val="FF0000"/>
              </a:solidFill>
            </a:endParaRPr>
          </a:p>
        </p:txBody>
      </p:sp>
      <p:sp>
        <p:nvSpPr>
          <p:cNvPr id="15" name="TextBox 14"/>
          <p:cNvSpPr txBox="1"/>
          <p:nvPr/>
        </p:nvSpPr>
        <p:spPr>
          <a:xfrm>
            <a:off x="6353156" y="5257102"/>
            <a:ext cx="2264484" cy="923330"/>
          </a:xfrm>
          <a:prstGeom prst="rect">
            <a:avLst/>
          </a:prstGeom>
          <a:noFill/>
        </p:spPr>
        <p:txBody>
          <a:bodyPr wrap="square" rtlCol="0">
            <a:spAutoFit/>
          </a:bodyPr>
          <a:lstStyle/>
          <a:p>
            <a:r>
              <a:rPr lang="en-GB" dirty="0" smtClean="0">
                <a:solidFill>
                  <a:srgbClr val="FF0000"/>
                </a:solidFill>
              </a:rPr>
              <a:t>It is unlikely you will get any denouement in your exam text.</a:t>
            </a:r>
            <a:endParaRPr lang="en-GB" dirty="0">
              <a:solidFill>
                <a:srgbClr val="FF0000"/>
              </a:solidFill>
            </a:endParaRPr>
          </a:p>
        </p:txBody>
      </p:sp>
    </p:spTree>
    <p:extLst>
      <p:ext uri="{BB962C8B-B14F-4D97-AF65-F5344CB8AC3E}">
        <p14:creationId xmlns:p14="http://schemas.microsoft.com/office/powerpoint/2010/main" val="11123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60109" y="278356"/>
            <a:ext cx="8520600" cy="572700"/>
          </a:xfrm>
          <a:prstGeom prst="rect">
            <a:avLst/>
          </a:prstGeom>
        </p:spPr>
        <p:txBody>
          <a:bodyPr vert="horz" wrap="square" lIns="91425" tIns="91425" rIns="91425" bIns="91425" rtlCol="0" anchor="t" anchorCtr="0">
            <a:noAutofit/>
          </a:bodyPr>
          <a:lstStyle/>
          <a:p>
            <a:r>
              <a:rPr lang="en-GB" sz="4000" b="1" dirty="0">
                <a:latin typeface="Gill Sans"/>
                <a:ea typeface="Gill Sans"/>
                <a:cs typeface="Gill Sans"/>
                <a:sym typeface="Gill Sans"/>
              </a:rPr>
              <a:t>Look through the example answer you have on your sheet.</a:t>
            </a:r>
          </a:p>
        </p:txBody>
      </p:sp>
      <p:sp>
        <p:nvSpPr>
          <p:cNvPr id="96" name="Shape 96"/>
          <p:cNvSpPr txBox="1">
            <a:spLocks noGrp="1"/>
          </p:cNvSpPr>
          <p:nvPr>
            <p:ph type="body" idx="1"/>
          </p:nvPr>
        </p:nvSpPr>
        <p:spPr>
          <a:xfrm>
            <a:off x="317078" y="2335947"/>
            <a:ext cx="8520600" cy="3327954"/>
          </a:xfrm>
          <a:prstGeom prst="rect">
            <a:avLst/>
          </a:prstGeom>
          <a:solidFill>
            <a:schemeClr val="bg1">
              <a:lumMod val="95000"/>
            </a:schemeClr>
          </a:solidFill>
          <a:ln w="38100" cap="flat" cmpd="sng">
            <a:solidFill>
              <a:schemeClr val="tx1"/>
            </a:solidFill>
            <a:prstDash val="solid"/>
            <a:round/>
            <a:headEnd type="none" w="med" len="med"/>
            <a:tailEnd type="none" w="med" len="med"/>
          </a:ln>
        </p:spPr>
        <p:txBody>
          <a:bodyPr vert="horz" wrap="square" lIns="91425" tIns="91425" rIns="91425" bIns="91425" rtlCol="0" anchor="t" anchorCtr="0">
            <a:noAutofit/>
          </a:bodyPr>
          <a:lstStyle/>
          <a:p>
            <a:pPr>
              <a:buNone/>
            </a:pPr>
            <a:r>
              <a:rPr lang="en-GB" b="1" dirty="0" smtClean="0">
                <a:solidFill>
                  <a:srgbClr val="000000"/>
                </a:solidFill>
                <a:latin typeface="Gill Sans"/>
                <a:ea typeface="Gill Sans"/>
                <a:cs typeface="Gill Sans"/>
                <a:sym typeface="Gill Sans"/>
              </a:rPr>
              <a:t>Label where the structural features are identified</a:t>
            </a:r>
          </a:p>
          <a:p>
            <a:pPr>
              <a:buNone/>
            </a:pPr>
            <a:endParaRPr lang="en-GB" dirty="0" smtClean="0">
              <a:solidFill>
                <a:srgbClr val="000000"/>
              </a:solidFill>
              <a:latin typeface="Gill Sans"/>
              <a:ea typeface="Gill Sans"/>
              <a:cs typeface="Gill Sans"/>
              <a:sym typeface="Gill Sans"/>
            </a:endParaRPr>
          </a:p>
          <a:p>
            <a:pPr marL="533400" indent="-457200">
              <a:buClr>
                <a:srgbClr val="000000"/>
              </a:buClr>
              <a:buSzPct val="100000"/>
            </a:pPr>
            <a:r>
              <a:rPr lang="en-GB" dirty="0" smtClean="0">
                <a:solidFill>
                  <a:srgbClr val="000000"/>
                </a:solidFill>
                <a:latin typeface="Gill Sans"/>
                <a:ea typeface="Gill Sans"/>
                <a:cs typeface="Gill Sans"/>
                <a:sym typeface="Gill Sans"/>
              </a:rPr>
              <a:t>Any short quotations used to anchor the answer</a:t>
            </a:r>
          </a:p>
          <a:p>
            <a:pPr marL="533400" indent="-457200">
              <a:buClr>
                <a:srgbClr val="000000"/>
              </a:buClr>
              <a:buSzPct val="100000"/>
            </a:pPr>
            <a:r>
              <a:rPr lang="en-GB" dirty="0" smtClean="0">
                <a:solidFill>
                  <a:srgbClr val="000000"/>
                </a:solidFill>
                <a:latin typeface="Gill Sans"/>
                <a:ea typeface="Gill Sans"/>
                <a:cs typeface="Gill Sans"/>
                <a:sym typeface="Gill Sans"/>
              </a:rPr>
              <a:t>Structural terminology, e.g. </a:t>
            </a:r>
            <a:r>
              <a:rPr lang="en-GB" i="1" dirty="0" smtClean="0">
                <a:solidFill>
                  <a:srgbClr val="000000"/>
                </a:solidFill>
                <a:latin typeface="Gill Sans"/>
                <a:ea typeface="Gill Sans"/>
                <a:cs typeface="Gill Sans"/>
                <a:sym typeface="Gill Sans"/>
              </a:rPr>
              <a:t>shift, zoom in, rising action</a:t>
            </a:r>
          </a:p>
          <a:p>
            <a:pPr marL="533400" indent="-457200">
              <a:buClr>
                <a:srgbClr val="000000"/>
              </a:buClr>
              <a:buSzPct val="100000"/>
            </a:pPr>
            <a:r>
              <a:rPr lang="en-GB" b="1" dirty="0" smtClean="0">
                <a:solidFill>
                  <a:srgbClr val="000000"/>
                </a:solidFill>
                <a:latin typeface="Gill Sans"/>
                <a:ea typeface="Gill Sans"/>
                <a:cs typeface="Gill Sans"/>
                <a:sym typeface="Gill Sans"/>
              </a:rPr>
              <a:t>WHAT </a:t>
            </a:r>
            <a:r>
              <a:rPr lang="en-GB" dirty="0" smtClean="0">
                <a:solidFill>
                  <a:srgbClr val="000000"/>
                </a:solidFill>
                <a:latin typeface="Gill Sans"/>
                <a:ea typeface="Gill Sans"/>
                <a:cs typeface="Gill Sans"/>
                <a:sym typeface="Gill Sans"/>
              </a:rPr>
              <a:t>the writer has done (and WHERE)</a:t>
            </a:r>
          </a:p>
          <a:p>
            <a:pPr marL="533400" indent="-457200">
              <a:buClr>
                <a:srgbClr val="000000"/>
              </a:buClr>
              <a:buSzPct val="100000"/>
            </a:pPr>
            <a:r>
              <a:rPr lang="en-GB" b="1" dirty="0" smtClean="0">
                <a:solidFill>
                  <a:srgbClr val="000000"/>
                </a:solidFill>
                <a:latin typeface="Gill Sans"/>
                <a:ea typeface="Gill Sans"/>
                <a:cs typeface="Gill Sans"/>
                <a:sym typeface="Gill Sans"/>
              </a:rPr>
              <a:t>WHY</a:t>
            </a:r>
            <a:r>
              <a:rPr lang="en-GB" dirty="0" smtClean="0">
                <a:solidFill>
                  <a:srgbClr val="000000"/>
                </a:solidFill>
                <a:latin typeface="Gill Sans"/>
                <a:ea typeface="Gill Sans"/>
                <a:cs typeface="Gill Sans"/>
                <a:sym typeface="Gill Sans"/>
              </a:rPr>
              <a:t> the writer has done it there/the effect on the reader (i.e. why it is </a:t>
            </a:r>
            <a:r>
              <a:rPr lang="en-GB" i="1" dirty="0" smtClean="0">
                <a:solidFill>
                  <a:srgbClr val="000000"/>
                </a:solidFill>
                <a:latin typeface="Gill Sans"/>
                <a:ea typeface="Gill Sans"/>
                <a:cs typeface="Gill Sans"/>
                <a:sym typeface="Gill Sans"/>
              </a:rPr>
              <a:t>interesting</a:t>
            </a:r>
            <a:r>
              <a:rPr lang="en-GB" dirty="0" smtClean="0">
                <a:solidFill>
                  <a:srgbClr val="000000"/>
                </a:solidFill>
                <a:latin typeface="Gill Sans"/>
                <a:ea typeface="Gill Sans"/>
                <a:cs typeface="Gill Sans"/>
                <a:sym typeface="Gill Sans"/>
              </a:rPr>
              <a:t>)</a:t>
            </a:r>
          </a:p>
          <a:p>
            <a:pPr>
              <a:buNone/>
            </a:pPr>
            <a:endParaRPr sz="3200" dirty="0" smtClean="0">
              <a:solidFill>
                <a:srgbClr val="000000"/>
              </a:solidFill>
            </a:endParaRPr>
          </a:p>
          <a:p>
            <a:pPr>
              <a:buNone/>
            </a:pPr>
            <a:endParaRPr sz="3200" dirty="0" smtClean="0">
              <a:solidFill>
                <a:srgbClr val="000000"/>
              </a:solidFill>
            </a:endParaRPr>
          </a:p>
          <a:p>
            <a:pPr>
              <a:buNone/>
            </a:pPr>
            <a:endParaRPr sz="3200" dirty="0" smtClean="0">
              <a:solidFill>
                <a:srgbClr val="000000"/>
              </a:solidFill>
            </a:endParaRPr>
          </a:p>
          <a:p>
            <a:pPr>
              <a:buNone/>
            </a:pPr>
            <a:endParaRPr sz="3200" dirty="0">
              <a:solidFill>
                <a:srgbClr val="000000"/>
              </a:solidFill>
            </a:endParaRPr>
          </a:p>
        </p:txBody>
      </p:sp>
    </p:spTree>
    <p:extLst>
      <p:ext uri="{BB962C8B-B14F-4D97-AF65-F5344CB8AC3E}">
        <p14:creationId xmlns:p14="http://schemas.microsoft.com/office/powerpoint/2010/main" val="90222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01"/>
          <p:cNvSpPr txBox="1">
            <a:spLocks/>
          </p:cNvSpPr>
          <p:nvPr/>
        </p:nvSpPr>
        <p:spPr>
          <a:xfrm>
            <a:off x="88846" y="1234138"/>
            <a:ext cx="8923800" cy="1525656"/>
          </a:xfrm>
          <a:prstGeom prst="rect">
            <a:avLst/>
          </a:prstGeom>
          <a:solidFill>
            <a:srgbClr val="FCE5CD"/>
          </a:solidFill>
          <a:ln w="19050" cap="flat" cmpd="sng">
            <a:solidFill>
              <a:srgbClr val="FF9900"/>
            </a:solidFill>
            <a:prstDash val="solid"/>
            <a:round/>
            <a:headEnd type="none" w="med" len="med"/>
            <a:tailEnd type="none" w="med" len="med"/>
          </a:ln>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Clr>
                <a:schemeClr val="dk1"/>
              </a:buClr>
              <a:buSzPct val="68750"/>
              <a:buFont typeface="Arial" panose="020B0604020202020204" pitchFamily="34" charset="0"/>
              <a:buNone/>
            </a:pPr>
            <a:r>
              <a:rPr lang="en-GB" sz="1600" dirty="0" smtClean="0">
                <a:solidFill>
                  <a:srgbClr val="0000FF"/>
                </a:solidFill>
                <a:latin typeface="Gill Sans"/>
                <a:ea typeface="Gill Sans"/>
                <a:cs typeface="Gill Sans"/>
                <a:sym typeface="Gill Sans"/>
              </a:rPr>
              <a:t>The writer begins by stating</a:t>
            </a:r>
            <a:r>
              <a:rPr lang="en-GB" sz="1600" dirty="0" smtClean="0">
                <a:solidFill>
                  <a:schemeClr val="dk1"/>
                </a:solidFill>
                <a:latin typeface="Gill Sans"/>
                <a:ea typeface="Gill Sans"/>
                <a:cs typeface="Gill Sans"/>
                <a:sym typeface="Gill Sans"/>
              </a:rPr>
              <a:t> ‘</a:t>
            </a:r>
            <a:r>
              <a:rPr lang="en-GB" sz="1600" dirty="0" smtClean="0">
                <a:solidFill>
                  <a:srgbClr val="38761D"/>
                </a:solidFill>
                <a:latin typeface="Gill Sans"/>
                <a:ea typeface="Gill Sans"/>
                <a:cs typeface="Gill Sans"/>
                <a:sym typeface="Gill Sans"/>
              </a:rPr>
              <a:t>Billy was the local drunk’ Everyone knew him’.</a:t>
            </a:r>
            <a:r>
              <a:rPr lang="en-GB" sz="1600" dirty="0" smtClean="0">
                <a:solidFill>
                  <a:schemeClr val="dk1"/>
                </a:solidFill>
                <a:latin typeface="Gill Sans"/>
                <a:ea typeface="Gill Sans"/>
                <a:cs typeface="Gill Sans"/>
                <a:sym typeface="Gill Sans"/>
              </a:rPr>
              <a:t> </a:t>
            </a:r>
            <a:r>
              <a:rPr lang="en-GB" sz="1600" dirty="0" smtClean="0">
                <a:latin typeface="Gill Sans"/>
                <a:ea typeface="Gill Sans"/>
                <a:cs typeface="Gill Sans"/>
                <a:sym typeface="Gill Sans"/>
              </a:rPr>
              <a:t>These two blunt sentences </a:t>
            </a:r>
            <a:r>
              <a:rPr lang="en-GB" sz="1600" b="1" dirty="0" smtClean="0">
                <a:latin typeface="Gill Sans"/>
                <a:ea typeface="Gill Sans"/>
                <a:cs typeface="Gill Sans"/>
                <a:sym typeface="Gill Sans"/>
              </a:rPr>
              <a:t>at the start </a:t>
            </a:r>
            <a:r>
              <a:rPr lang="en-GB" sz="1600" dirty="0" smtClean="0">
                <a:latin typeface="Gill Sans"/>
                <a:ea typeface="Gill Sans"/>
                <a:cs typeface="Gill Sans"/>
                <a:sym typeface="Gill Sans"/>
              </a:rPr>
              <a:t>act as </a:t>
            </a:r>
            <a:r>
              <a:rPr lang="en-GB" sz="1600" b="1" dirty="0" smtClean="0">
                <a:latin typeface="Gill Sans"/>
                <a:ea typeface="Gill Sans"/>
                <a:cs typeface="Gill Sans"/>
                <a:sym typeface="Gill Sans"/>
              </a:rPr>
              <a:t>exposition</a:t>
            </a:r>
            <a:r>
              <a:rPr lang="en-GB" sz="1600" dirty="0" smtClean="0">
                <a:latin typeface="Gill Sans"/>
                <a:ea typeface="Gill Sans"/>
                <a:cs typeface="Gill Sans"/>
                <a:sym typeface="Gill Sans"/>
              </a:rPr>
              <a:t> and </a:t>
            </a:r>
            <a:r>
              <a:rPr lang="en-GB" sz="1600" dirty="0" smtClean="0">
                <a:solidFill>
                  <a:srgbClr val="FF0000"/>
                </a:solidFill>
                <a:latin typeface="Gill Sans"/>
                <a:ea typeface="Gill Sans"/>
                <a:cs typeface="Gill Sans"/>
                <a:sym typeface="Gill Sans"/>
              </a:rPr>
              <a:t>immediately allow the reader to see his low status and poor reputation in the community</a:t>
            </a:r>
            <a:r>
              <a:rPr lang="en-GB" sz="1600" dirty="0" smtClean="0">
                <a:latin typeface="Gill Sans"/>
                <a:ea typeface="Gill Sans"/>
                <a:cs typeface="Gill Sans"/>
                <a:sym typeface="Gill Sans"/>
              </a:rPr>
              <a:t>. He then </a:t>
            </a:r>
            <a:r>
              <a:rPr lang="en-GB" sz="1600" b="1" dirty="0" smtClean="0">
                <a:latin typeface="Gill Sans"/>
                <a:ea typeface="Gill Sans"/>
                <a:cs typeface="Gill Sans"/>
                <a:sym typeface="Gill Sans"/>
              </a:rPr>
              <a:t>switches to </a:t>
            </a:r>
            <a:r>
              <a:rPr lang="en-GB" sz="1600" dirty="0" smtClean="0">
                <a:latin typeface="Gill Sans"/>
                <a:ea typeface="Gill Sans"/>
                <a:cs typeface="Gill Sans"/>
                <a:sym typeface="Gill Sans"/>
              </a:rPr>
              <a:t>a list of myths about him e.g. </a:t>
            </a:r>
            <a:r>
              <a:rPr lang="en-GB" sz="1600" dirty="0" smtClean="0">
                <a:solidFill>
                  <a:srgbClr val="00B050"/>
                </a:solidFill>
                <a:latin typeface="Gill Sans"/>
                <a:ea typeface="Gill Sans"/>
                <a:cs typeface="Gill Sans"/>
                <a:sym typeface="Gill Sans"/>
              </a:rPr>
              <a:t>‘he lives in a cave’. </a:t>
            </a:r>
            <a:r>
              <a:rPr lang="en-GB" sz="1600" dirty="0" smtClean="0">
                <a:solidFill>
                  <a:srgbClr val="FF0000"/>
                </a:solidFill>
                <a:latin typeface="Gill Sans"/>
                <a:ea typeface="Gill Sans"/>
                <a:cs typeface="Gill Sans"/>
                <a:sym typeface="Gill Sans"/>
              </a:rPr>
              <a:t>By placing these </a:t>
            </a:r>
            <a:r>
              <a:rPr lang="en-GB" sz="1600" b="1" dirty="0" smtClean="0">
                <a:solidFill>
                  <a:srgbClr val="FF0000"/>
                </a:solidFill>
                <a:latin typeface="Gill Sans"/>
                <a:ea typeface="Gill Sans"/>
                <a:cs typeface="Gill Sans"/>
                <a:sym typeface="Gill Sans"/>
              </a:rPr>
              <a:t>at the start </a:t>
            </a:r>
            <a:r>
              <a:rPr lang="en-GB" sz="1600" dirty="0" smtClean="0">
                <a:solidFill>
                  <a:srgbClr val="FF0000"/>
                </a:solidFill>
                <a:latin typeface="Gill Sans"/>
                <a:ea typeface="Gill Sans"/>
                <a:cs typeface="Gill Sans"/>
                <a:sym typeface="Gill Sans"/>
              </a:rPr>
              <a:t>he creates a sense of mystery surrounding Billy’s character. This is interesting as we question what he is like as a person.</a:t>
            </a:r>
            <a:endParaRPr lang="en-GB" sz="1600" dirty="0" smtClean="0">
              <a:solidFill>
                <a:srgbClr val="FF0000"/>
              </a:solidFill>
              <a:latin typeface="Gill Sans"/>
              <a:ea typeface="Gill Sans"/>
              <a:cs typeface="Gill Sans"/>
            </a:endParaRPr>
          </a:p>
          <a:p>
            <a:pPr>
              <a:buFont typeface="Arial" panose="020B0604020202020204" pitchFamily="34" charset="0"/>
              <a:buNone/>
            </a:pPr>
            <a:endParaRPr lang="en-GB" sz="1600" dirty="0">
              <a:solidFill>
                <a:srgbClr val="0000FF"/>
              </a:solidFill>
              <a:latin typeface="Gill Sans"/>
              <a:ea typeface="Gill Sans"/>
              <a:cs typeface="Gill Sans"/>
            </a:endParaRPr>
          </a:p>
        </p:txBody>
      </p:sp>
      <p:sp>
        <p:nvSpPr>
          <p:cNvPr id="4" name="Shape 102"/>
          <p:cNvSpPr txBox="1">
            <a:spLocks/>
          </p:cNvSpPr>
          <p:nvPr/>
        </p:nvSpPr>
        <p:spPr>
          <a:xfrm>
            <a:off x="97260" y="2826750"/>
            <a:ext cx="8923800" cy="1879720"/>
          </a:xfrm>
          <a:prstGeom prst="rect">
            <a:avLst/>
          </a:prstGeom>
          <a:solidFill>
            <a:srgbClr val="CFE2F3"/>
          </a:solidFill>
          <a:ln w="19050" cap="flat" cmpd="sng">
            <a:solidFill>
              <a:srgbClr val="0000FF"/>
            </a:solidFill>
            <a:prstDash val="solid"/>
            <a:round/>
            <a:headEnd type="none" w="med" len="med"/>
            <a:tailEnd type="none" w="med" len="med"/>
          </a:ln>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z="1600" dirty="0" smtClean="0">
                <a:solidFill>
                  <a:srgbClr val="0000FF"/>
                </a:solidFill>
                <a:latin typeface="Gill Sans"/>
                <a:ea typeface="Gill Sans"/>
                <a:cs typeface="Gill Sans"/>
                <a:sym typeface="Gill Sans"/>
              </a:rPr>
              <a:t>The writer then </a:t>
            </a:r>
            <a:r>
              <a:rPr lang="en-GB" sz="1600" b="1" dirty="0" smtClean="0">
                <a:solidFill>
                  <a:srgbClr val="0000FF"/>
                </a:solidFill>
                <a:latin typeface="Gill Sans"/>
                <a:ea typeface="Gill Sans"/>
                <a:cs typeface="Gill Sans"/>
                <a:sym typeface="Gill Sans"/>
              </a:rPr>
              <a:t>switches focus </a:t>
            </a:r>
            <a:r>
              <a:rPr lang="en-GB" sz="1600" dirty="0" smtClean="0">
                <a:solidFill>
                  <a:srgbClr val="0000FF"/>
                </a:solidFill>
                <a:latin typeface="Gill Sans"/>
                <a:ea typeface="Gill Sans"/>
                <a:cs typeface="Gill Sans"/>
                <a:sym typeface="Gill Sans"/>
              </a:rPr>
              <a:t>to </a:t>
            </a:r>
            <a:r>
              <a:rPr lang="en-GB" sz="1600" b="1" dirty="0" smtClean="0">
                <a:solidFill>
                  <a:srgbClr val="0000FF"/>
                </a:solidFill>
                <a:latin typeface="Gill Sans"/>
                <a:ea typeface="Gill Sans"/>
                <a:cs typeface="Gill Sans"/>
                <a:sym typeface="Gill Sans"/>
              </a:rPr>
              <a:t>zoom in </a:t>
            </a:r>
            <a:r>
              <a:rPr lang="en-GB" sz="1600" dirty="0" smtClean="0">
                <a:solidFill>
                  <a:srgbClr val="0000FF"/>
                </a:solidFill>
                <a:latin typeface="Gill Sans"/>
                <a:ea typeface="Gill Sans"/>
                <a:cs typeface="Gill Sans"/>
                <a:sym typeface="Gill Sans"/>
              </a:rPr>
              <a:t>on Billy Tapper in detail for example,</a:t>
            </a:r>
            <a:r>
              <a:rPr lang="en-GB" sz="1600" dirty="0" smtClean="0">
                <a:solidFill>
                  <a:srgbClr val="38761D"/>
                </a:solidFill>
                <a:latin typeface="Gill Sans"/>
                <a:ea typeface="Gill Sans"/>
                <a:cs typeface="Gill Sans"/>
                <a:sym typeface="Gill Sans"/>
              </a:rPr>
              <a:t> ‘his twisted eyes.’</a:t>
            </a:r>
            <a:r>
              <a:rPr lang="en-GB" sz="1600" dirty="0" smtClean="0">
                <a:solidFill>
                  <a:srgbClr val="0000FF"/>
                </a:solidFill>
                <a:latin typeface="Gill Sans"/>
                <a:ea typeface="Gill Sans"/>
                <a:cs typeface="Gill Sans"/>
                <a:sym typeface="Gill Sans"/>
              </a:rPr>
              <a:t> </a:t>
            </a:r>
            <a:r>
              <a:rPr lang="en-GB" sz="1600" dirty="0" smtClean="0">
                <a:solidFill>
                  <a:srgbClr val="FF0000"/>
                </a:solidFill>
                <a:latin typeface="Gill Sans"/>
                <a:ea typeface="Gill Sans"/>
                <a:cs typeface="Gill Sans"/>
                <a:sym typeface="Gill Sans"/>
              </a:rPr>
              <a:t>This gives us an enhanced insight into his character and following on from the myths allows us to see he is actually human. The </a:t>
            </a:r>
            <a:r>
              <a:rPr lang="en-GB" sz="1600" b="1" dirty="0" smtClean="0">
                <a:solidFill>
                  <a:srgbClr val="FF0000"/>
                </a:solidFill>
                <a:latin typeface="Gill Sans"/>
                <a:ea typeface="Gill Sans"/>
                <a:cs typeface="Gill Sans"/>
                <a:sym typeface="Gill Sans"/>
              </a:rPr>
              <a:t>shift to </a:t>
            </a:r>
            <a:r>
              <a:rPr lang="en-GB" sz="1600" dirty="0" smtClean="0">
                <a:solidFill>
                  <a:srgbClr val="FF0000"/>
                </a:solidFill>
                <a:latin typeface="Gill Sans"/>
                <a:ea typeface="Gill Sans"/>
                <a:cs typeface="Gill Sans"/>
                <a:sym typeface="Gill Sans"/>
              </a:rPr>
              <a:t>dialogue again adds to the ever developing picture of Billy; his short speech and mythical stories (</a:t>
            </a:r>
            <a:r>
              <a:rPr lang="en-GB" sz="1600" dirty="0" smtClean="0">
                <a:solidFill>
                  <a:srgbClr val="00B050"/>
                </a:solidFill>
                <a:latin typeface="Gill Sans"/>
                <a:ea typeface="Gill Sans"/>
                <a:cs typeface="Gill Sans"/>
                <a:sym typeface="Gill Sans"/>
              </a:rPr>
              <a:t>‘fell off a roof’) </a:t>
            </a:r>
            <a:r>
              <a:rPr lang="en-GB" sz="1600" dirty="0" smtClean="0">
                <a:solidFill>
                  <a:srgbClr val="FF0000"/>
                </a:solidFill>
                <a:latin typeface="Gill Sans"/>
                <a:ea typeface="Gill Sans"/>
                <a:cs typeface="Gill Sans"/>
                <a:sym typeface="Gill Sans"/>
              </a:rPr>
              <a:t>could support the mysterious picture painted in the opening paragraphs.</a:t>
            </a:r>
            <a:r>
              <a:rPr lang="en-GB" sz="1600" dirty="0" smtClean="0">
                <a:solidFill>
                  <a:srgbClr val="FF0000"/>
                </a:solidFill>
                <a:latin typeface="Gill Sans"/>
                <a:ea typeface="Gill Sans"/>
                <a:cs typeface="Gill Sans"/>
              </a:rPr>
              <a:t> </a:t>
            </a:r>
            <a:r>
              <a:rPr lang="en-GB" sz="1600" dirty="0" smtClean="0">
                <a:latin typeface="Gill Sans"/>
                <a:ea typeface="Gill Sans"/>
                <a:cs typeface="Gill Sans"/>
              </a:rPr>
              <a:t>However, his </a:t>
            </a:r>
            <a:r>
              <a:rPr lang="en-GB" sz="1600" b="1" dirty="0" smtClean="0">
                <a:latin typeface="Gill Sans"/>
                <a:ea typeface="Gill Sans"/>
                <a:cs typeface="Gill Sans"/>
              </a:rPr>
              <a:t>dialogue,</a:t>
            </a:r>
            <a:r>
              <a:rPr lang="en-GB" sz="1600" dirty="0" smtClean="0">
                <a:latin typeface="Gill Sans"/>
                <a:ea typeface="Gill Sans"/>
                <a:cs typeface="Gill Sans"/>
              </a:rPr>
              <a:t> </a:t>
            </a:r>
            <a:r>
              <a:rPr lang="en-GB" sz="1600" dirty="0" smtClean="0">
                <a:solidFill>
                  <a:srgbClr val="00B050"/>
                </a:solidFill>
                <a:latin typeface="Gill Sans"/>
                <a:ea typeface="Gill Sans"/>
                <a:cs typeface="Gill Sans"/>
              </a:rPr>
              <a:t>'have you got a spare fag?‘,</a:t>
            </a:r>
            <a:r>
              <a:rPr lang="en-GB" sz="1600" dirty="0" smtClean="0">
                <a:solidFill>
                  <a:srgbClr val="FF0000"/>
                </a:solidFill>
                <a:latin typeface="Gill Sans"/>
                <a:ea typeface="Gill Sans"/>
                <a:cs typeface="Gill Sans"/>
              </a:rPr>
              <a:t> brings the reader's view of him crashing back down to earth</a:t>
            </a:r>
            <a:r>
              <a:rPr lang="en-GB" sz="1600" dirty="0" smtClean="0">
                <a:latin typeface="Gill Sans"/>
                <a:ea typeface="Gill Sans"/>
                <a:cs typeface="Gill Sans"/>
              </a:rPr>
              <a:t>. It is clear that Billy is just the</a:t>
            </a:r>
            <a:r>
              <a:rPr lang="en-GB" sz="1600" dirty="0" smtClean="0">
                <a:solidFill>
                  <a:srgbClr val="FF0000"/>
                </a:solidFill>
                <a:latin typeface="Gill Sans"/>
                <a:ea typeface="Gill Sans"/>
                <a:cs typeface="Gill Sans"/>
              </a:rPr>
              <a:t> </a:t>
            </a:r>
            <a:r>
              <a:rPr lang="en-GB" sz="1600" dirty="0" smtClean="0">
                <a:solidFill>
                  <a:srgbClr val="00B050"/>
                </a:solidFill>
                <a:latin typeface="Gill Sans"/>
                <a:ea typeface="Gill Sans"/>
                <a:cs typeface="Gill Sans"/>
              </a:rPr>
              <a:t>'local drunk'</a:t>
            </a:r>
            <a:r>
              <a:rPr lang="en-GB" sz="1600" dirty="0" smtClean="0">
                <a:solidFill>
                  <a:srgbClr val="FF0000"/>
                </a:solidFill>
                <a:latin typeface="Gill Sans"/>
                <a:ea typeface="Gill Sans"/>
                <a:cs typeface="Gill Sans"/>
              </a:rPr>
              <a:t> </a:t>
            </a:r>
            <a:r>
              <a:rPr lang="en-GB" sz="1600" dirty="0" smtClean="0">
                <a:latin typeface="Gill Sans"/>
                <a:ea typeface="Gill Sans"/>
                <a:cs typeface="Gill Sans"/>
              </a:rPr>
              <a:t>mentioned at the start.</a:t>
            </a:r>
            <a:r>
              <a:rPr lang="en-GB" sz="1600" dirty="0" smtClean="0">
                <a:solidFill>
                  <a:srgbClr val="FF0000"/>
                </a:solidFill>
                <a:latin typeface="Gill Sans"/>
                <a:ea typeface="Gill Sans"/>
                <a:cs typeface="Gill Sans"/>
              </a:rPr>
              <a:t> This is interesting as our view of him changes in a short space of time.</a:t>
            </a:r>
            <a:endParaRPr lang="en-GB" sz="1600" dirty="0" smtClean="0">
              <a:solidFill>
                <a:srgbClr val="FF0000"/>
              </a:solidFill>
              <a:latin typeface="Gill Sans"/>
              <a:ea typeface="Gill Sans"/>
              <a:cs typeface="Gill Sans"/>
              <a:sym typeface="Gill Sans"/>
            </a:endParaRPr>
          </a:p>
          <a:p>
            <a:pPr>
              <a:buFont typeface="Arial" panose="020B0604020202020204" pitchFamily="34" charset="0"/>
              <a:buNone/>
            </a:pPr>
            <a:endParaRPr lang="en-GB" sz="3200" dirty="0">
              <a:solidFill>
                <a:srgbClr val="000000"/>
              </a:solidFill>
              <a:latin typeface="Gill Sans"/>
              <a:ea typeface="Gill Sans"/>
              <a:cs typeface="Gill Sans"/>
            </a:endParaRPr>
          </a:p>
        </p:txBody>
      </p:sp>
      <p:sp>
        <p:nvSpPr>
          <p:cNvPr id="5" name="Shape 103"/>
          <p:cNvSpPr txBox="1">
            <a:spLocks/>
          </p:cNvSpPr>
          <p:nvPr/>
        </p:nvSpPr>
        <p:spPr>
          <a:xfrm>
            <a:off x="97260" y="4773426"/>
            <a:ext cx="8915386" cy="1509040"/>
          </a:xfrm>
          <a:prstGeom prst="rect">
            <a:avLst/>
          </a:prstGeom>
          <a:solidFill>
            <a:srgbClr val="D9EAD3"/>
          </a:solidFill>
          <a:ln w="19050" cap="flat" cmpd="sng">
            <a:solidFill>
              <a:srgbClr val="00FF00"/>
            </a:solidFill>
            <a:prstDash val="solid"/>
            <a:round/>
            <a:headEnd type="none" w="med" len="med"/>
            <a:tailEnd type="none" w="med" len="med"/>
          </a:ln>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z="1600" dirty="0" smtClean="0">
                <a:solidFill>
                  <a:srgbClr val="0000FF"/>
                </a:solidFill>
                <a:latin typeface="Gill Sans"/>
                <a:ea typeface="Gill Sans"/>
                <a:cs typeface="Gill Sans"/>
                <a:sym typeface="Gill Sans"/>
              </a:rPr>
              <a:t>At the </a:t>
            </a:r>
            <a:r>
              <a:rPr lang="en-GB" sz="1600" b="1" dirty="0" smtClean="0">
                <a:solidFill>
                  <a:srgbClr val="0000FF"/>
                </a:solidFill>
                <a:latin typeface="Gill Sans"/>
                <a:ea typeface="Gill Sans"/>
                <a:cs typeface="Gill Sans"/>
                <a:sym typeface="Gill Sans"/>
              </a:rPr>
              <a:t>climax </a:t>
            </a:r>
            <a:r>
              <a:rPr lang="en-GB" sz="1600" dirty="0" smtClean="0">
                <a:solidFill>
                  <a:srgbClr val="0000FF"/>
                </a:solidFill>
                <a:latin typeface="Gill Sans"/>
                <a:ea typeface="Gill Sans"/>
                <a:cs typeface="Gill Sans"/>
                <a:sym typeface="Gill Sans"/>
              </a:rPr>
              <a:t>of the extract, the writer provides us with the character’s inner thoughts on Billy alongside his mother's condemnation of him</a:t>
            </a:r>
            <a:r>
              <a:rPr lang="en-GB" sz="1600" dirty="0" smtClean="0">
                <a:solidFill>
                  <a:srgbClr val="000000"/>
                </a:solidFill>
                <a:latin typeface="Gill Sans"/>
                <a:ea typeface="Gill Sans"/>
                <a:cs typeface="Gill Sans"/>
                <a:sym typeface="Gill Sans"/>
              </a:rPr>
              <a:t>. </a:t>
            </a:r>
            <a:r>
              <a:rPr lang="en-GB" sz="1600" dirty="0" smtClean="0">
                <a:latin typeface="Gill Sans"/>
                <a:ea typeface="Gill Sans"/>
                <a:cs typeface="Gill Sans"/>
                <a:sym typeface="Gill Sans"/>
              </a:rPr>
              <a:t>Unlike the mystery at the start, we see how his mother</a:t>
            </a:r>
            <a:r>
              <a:rPr lang="en-GB" sz="1600" dirty="0" smtClean="0">
                <a:solidFill>
                  <a:srgbClr val="FF0000"/>
                </a:solidFill>
                <a:latin typeface="Gill Sans"/>
                <a:ea typeface="Gill Sans"/>
                <a:cs typeface="Gill Sans"/>
                <a:sym typeface="Gill Sans"/>
              </a:rPr>
              <a:t> </a:t>
            </a:r>
            <a:r>
              <a:rPr lang="en-GB" sz="1600" dirty="0" smtClean="0">
                <a:solidFill>
                  <a:srgbClr val="38761D"/>
                </a:solidFill>
                <a:latin typeface="Gill Sans"/>
                <a:ea typeface="Gill Sans"/>
                <a:cs typeface="Gill Sans"/>
                <a:sym typeface="Gill Sans"/>
              </a:rPr>
              <a:t>‘tutted’ and they decided ‘Billy was going to die soon’</a:t>
            </a:r>
            <a:r>
              <a:rPr lang="en-GB" sz="1600" dirty="0" smtClean="0">
                <a:solidFill>
                  <a:srgbClr val="000000"/>
                </a:solidFill>
                <a:latin typeface="Gill Sans"/>
                <a:ea typeface="Gill Sans"/>
                <a:cs typeface="Gill Sans"/>
                <a:sym typeface="Gill Sans"/>
              </a:rPr>
              <a:t>. </a:t>
            </a:r>
            <a:r>
              <a:rPr lang="en-GB" sz="1600" dirty="0" smtClean="0">
                <a:solidFill>
                  <a:srgbClr val="FF0000"/>
                </a:solidFill>
                <a:latin typeface="Gill Sans"/>
                <a:ea typeface="Gill Sans"/>
                <a:cs typeface="Gill Sans"/>
                <a:sym typeface="Gill Sans"/>
              </a:rPr>
              <a:t>Placing this </a:t>
            </a:r>
            <a:r>
              <a:rPr lang="en-GB" sz="1600" b="1" dirty="0" smtClean="0">
                <a:solidFill>
                  <a:srgbClr val="FF0000"/>
                </a:solidFill>
                <a:latin typeface="Gill Sans"/>
                <a:ea typeface="Gill Sans"/>
                <a:cs typeface="Gill Sans"/>
                <a:sym typeface="Gill Sans"/>
              </a:rPr>
              <a:t>at the end </a:t>
            </a:r>
            <a:r>
              <a:rPr lang="en-GB" sz="1600" dirty="0" smtClean="0">
                <a:solidFill>
                  <a:srgbClr val="FF0000"/>
                </a:solidFill>
                <a:latin typeface="Gill Sans"/>
                <a:ea typeface="Gill Sans"/>
                <a:cs typeface="Gill Sans"/>
                <a:sym typeface="Gill Sans"/>
              </a:rPr>
              <a:t>brings the reader back to normality; we see the harsh reality of Billy’s lifestyle. We are forced to feel sympathy for this man who, whist a legend in the village, faces impending doom, interesting us in him.</a:t>
            </a:r>
            <a:endParaRPr lang="en-GB" sz="1600" dirty="0">
              <a:solidFill>
                <a:srgbClr val="FF0000"/>
              </a:solidFill>
              <a:latin typeface="Gill Sans"/>
              <a:ea typeface="Gill Sans"/>
              <a:cs typeface="Gill Sans"/>
            </a:endParaRPr>
          </a:p>
        </p:txBody>
      </p:sp>
      <p:sp>
        <p:nvSpPr>
          <p:cNvPr id="6" name="Shape 104"/>
          <p:cNvSpPr txBox="1"/>
          <p:nvPr/>
        </p:nvSpPr>
        <p:spPr>
          <a:xfrm>
            <a:off x="97260" y="185589"/>
            <a:ext cx="8923800" cy="981593"/>
          </a:xfrm>
          <a:prstGeom prst="rect">
            <a:avLst/>
          </a:prstGeom>
          <a:solidFill>
            <a:srgbClr val="EAD1DC"/>
          </a:solidFill>
          <a:ln w="28575" cap="flat" cmpd="sng">
            <a:solidFill>
              <a:srgbClr val="FF00FF"/>
            </a:solidFill>
            <a:prstDash val="solid"/>
            <a:round/>
            <a:headEnd type="none" w="med" len="med"/>
            <a:tailEnd type="none" w="med" len="med"/>
          </a:ln>
        </p:spPr>
        <p:txBody>
          <a:bodyPr wrap="square" lIns="91425" tIns="91425" rIns="91425" bIns="91425" anchor="t" anchorCtr="0">
            <a:noAutofit/>
          </a:bodyPr>
          <a:lstStyle/>
          <a:p>
            <a:pPr>
              <a:lnSpc>
                <a:spcPct val="115000"/>
              </a:lnSpc>
              <a:buClr>
                <a:schemeClr val="dk1"/>
              </a:buClr>
            </a:pPr>
            <a:r>
              <a:rPr lang="en-GB" sz="1600" dirty="0">
                <a:solidFill>
                  <a:schemeClr val="dk1"/>
                </a:solidFill>
                <a:latin typeface="Gill Sans"/>
                <a:ea typeface="Gill Sans"/>
                <a:cs typeface="Gill Sans"/>
                <a:sym typeface="Gill Sans"/>
              </a:rPr>
              <a:t>Overall, the writer interests us by slowly revealing information about Billy’s character. We begin with myths about Billy and then </a:t>
            </a:r>
            <a:r>
              <a:rPr lang="en-GB" sz="1600" b="1" dirty="0" smtClean="0">
                <a:solidFill>
                  <a:schemeClr val="dk1"/>
                </a:solidFill>
                <a:latin typeface="Gill Sans"/>
                <a:ea typeface="Gill Sans"/>
                <a:cs typeface="Gill Sans"/>
                <a:sym typeface="Gill Sans"/>
              </a:rPr>
              <a:t>shift </a:t>
            </a:r>
            <a:r>
              <a:rPr lang="en-GB" sz="1600" b="1" dirty="0">
                <a:solidFill>
                  <a:schemeClr val="dk1"/>
                </a:solidFill>
                <a:latin typeface="Gill Sans"/>
                <a:ea typeface="Gill Sans"/>
                <a:cs typeface="Gill Sans"/>
                <a:sym typeface="Gill Sans"/>
              </a:rPr>
              <a:t>to </a:t>
            </a:r>
            <a:r>
              <a:rPr lang="en-GB" sz="1600" dirty="0">
                <a:solidFill>
                  <a:schemeClr val="dk1"/>
                </a:solidFill>
                <a:latin typeface="Gill Sans"/>
                <a:ea typeface="Gill Sans"/>
                <a:cs typeface="Gill Sans"/>
                <a:sym typeface="Gill Sans"/>
              </a:rPr>
              <a:t>hearing him speak and finally see various character’s thoughts and reactions to him.</a:t>
            </a:r>
          </a:p>
          <a:p>
            <a:endParaRPr sz="1400" dirty="0">
              <a:latin typeface="Gill Sans"/>
              <a:ea typeface="Gill Sans"/>
              <a:cs typeface="Gill Sans"/>
              <a:sym typeface="Gill Sans"/>
            </a:endParaRPr>
          </a:p>
        </p:txBody>
      </p:sp>
    </p:spTree>
    <p:extLst>
      <p:ext uri="{BB962C8B-B14F-4D97-AF65-F5344CB8AC3E}">
        <p14:creationId xmlns:p14="http://schemas.microsoft.com/office/powerpoint/2010/main" val="9575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08810" cy="584775"/>
          </a:xfrm>
          <a:prstGeom prst="rect">
            <a:avLst/>
          </a:prstGeom>
          <a:noFill/>
        </p:spPr>
        <p:txBody>
          <a:bodyPr wrap="none" rtlCol="0">
            <a:spAutoFit/>
          </a:bodyPr>
          <a:lstStyle/>
          <a:p>
            <a:r>
              <a:rPr lang="en-GB" sz="3200" b="1" dirty="0" smtClean="0">
                <a:solidFill>
                  <a:srgbClr val="7030A0"/>
                </a:solidFill>
              </a:rPr>
              <a:t>Paragraph 1</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5" name="Rectangle 4"/>
          <p:cNvSpPr/>
          <p:nvPr/>
        </p:nvSpPr>
        <p:spPr>
          <a:xfrm>
            <a:off x="395536" y="1412776"/>
            <a:ext cx="4572000" cy="4801314"/>
          </a:xfrm>
          <a:prstGeom prst="rect">
            <a:avLst/>
          </a:prstGeom>
          <a:solidFill>
            <a:schemeClr val="bg1"/>
          </a:solidFill>
        </p:spPr>
        <p:txBody>
          <a:bodyPr>
            <a:spAutoFit/>
          </a:bodyPr>
          <a:lstStyle/>
          <a:p>
            <a:r>
              <a:rPr lang="en-GB" dirty="0"/>
              <a:t>The land seemed almost as dark as the water, for there was no moon. All that separated sea</a:t>
            </a:r>
          </a:p>
          <a:p>
            <a:r>
              <a:rPr lang="en-GB" dirty="0"/>
              <a:t>from shore was a long, straight stretch of beach - so white that it shone. From a house </a:t>
            </a:r>
            <a:r>
              <a:rPr lang="en-GB" dirty="0" smtClean="0"/>
              <a:t>behind the </a:t>
            </a:r>
            <a:r>
              <a:rPr lang="en-GB" dirty="0"/>
              <a:t>grass-splotched dunes, lights cast yellow glimmers on the sand. The front door to the </a:t>
            </a:r>
            <a:r>
              <a:rPr lang="en-GB" dirty="0" smtClean="0"/>
              <a:t>house opened</a:t>
            </a:r>
            <a:r>
              <a:rPr lang="en-GB" dirty="0"/>
              <a:t>, and a man and a woman stepped out onto the wooden porch. They stood for a </a:t>
            </a:r>
            <a:r>
              <a:rPr lang="en-GB" dirty="0" smtClean="0"/>
              <a:t>moment staring </a:t>
            </a:r>
            <a:r>
              <a:rPr lang="en-GB" dirty="0"/>
              <a:t>at the sea, embraced quickly, and scampered down the few steps onto the sand. </a:t>
            </a:r>
            <a:r>
              <a:rPr lang="en-GB" dirty="0" smtClean="0"/>
              <a:t>The man </a:t>
            </a:r>
            <a:r>
              <a:rPr lang="en-GB" dirty="0"/>
              <a:t>was drunk, and he stumbled on the bottom step. The woman laughed and took his </a:t>
            </a:r>
            <a:r>
              <a:rPr lang="en-GB" dirty="0" smtClean="0"/>
              <a:t>hand, and </a:t>
            </a:r>
            <a:r>
              <a:rPr lang="en-GB" dirty="0"/>
              <a:t>together they ran to the beach.</a:t>
            </a:r>
          </a:p>
          <a:p>
            <a:r>
              <a:rPr lang="en-GB" dirty="0"/>
              <a:t>“First a swim,” said the woman, “to clear your head.”</a:t>
            </a:r>
          </a:p>
          <a:p>
            <a:r>
              <a:rPr lang="en-GB" dirty="0"/>
              <a:t>“You go ahead. I’ll wait for you here.”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53000E1-731D-415F-9A1D-7630BEF872C1}"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2521351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08810" cy="584775"/>
          </a:xfrm>
          <a:prstGeom prst="rect">
            <a:avLst/>
          </a:prstGeom>
          <a:noFill/>
        </p:spPr>
        <p:txBody>
          <a:bodyPr wrap="none" rtlCol="0">
            <a:spAutoFit/>
          </a:bodyPr>
          <a:lstStyle/>
          <a:p>
            <a:r>
              <a:rPr lang="en-GB" sz="3200" b="1" dirty="0" smtClean="0">
                <a:solidFill>
                  <a:srgbClr val="7030A0"/>
                </a:solidFill>
              </a:rPr>
              <a:t>Paragraph 2</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5" name="Rectangle 4"/>
          <p:cNvSpPr/>
          <p:nvPr/>
        </p:nvSpPr>
        <p:spPr>
          <a:xfrm>
            <a:off x="203287" y="1172396"/>
            <a:ext cx="4572000" cy="4801314"/>
          </a:xfrm>
          <a:prstGeom prst="rect">
            <a:avLst/>
          </a:prstGeom>
        </p:spPr>
        <p:txBody>
          <a:bodyPr>
            <a:spAutoFit/>
          </a:bodyPr>
          <a:lstStyle/>
          <a:p>
            <a:r>
              <a:rPr lang="en-GB" dirty="0"/>
              <a:t>The woman rose and walked to where the gentle surf washed over her ankles. The water </a:t>
            </a:r>
            <a:r>
              <a:rPr lang="en-GB" dirty="0" smtClean="0"/>
              <a:t>was colder </a:t>
            </a:r>
            <a:r>
              <a:rPr lang="en-GB" dirty="0"/>
              <a:t>than the night air, for it was only mid-June. The woman called back, “You’re sure </a:t>
            </a:r>
            <a:r>
              <a:rPr lang="en-GB" dirty="0" smtClean="0"/>
              <a:t>you don’t </a:t>
            </a:r>
            <a:r>
              <a:rPr lang="en-GB" dirty="0"/>
              <a:t>want to come?” But there was no answer from the sleeping man. She backed up a </a:t>
            </a:r>
            <a:r>
              <a:rPr lang="en-GB" dirty="0" smtClean="0"/>
              <a:t>few steps</a:t>
            </a:r>
            <a:r>
              <a:rPr lang="en-GB" dirty="0"/>
              <a:t>, then ran at the water. At first her strides were long and graceful, but then a small </a:t>
            </a:r>
            <a:r>
              <a:rPr lang="en-GB" dirty="0" smtClean="0"/>
              <a:t>wave crashed </a:t>
            </a:r>
            <a:r>
              <a:rPr lang="en-GB" dirty="0"/>
              <a:t>into her knees. She faltered, regained her footing, and flung herself over the next </a:t>
            </a:r>
            <a:r>
              <a:rPr lang="en-GB" dirty="0" err="1" smtClean="0"/>
              <a:t>waisthigh</a:t>
            </a:r>
            <a:r>
              <a:rPr lang="en-GB" dirty="0" smtClean="0"/>
              <a:t> wave</a:t>
            </a:r>
            <a:r>
              <a:rPr lang="en-GB" dirty="0"/>
              <a:t>. The water was only up to her hips, so she stood, pushed the hair out of her eyes, and</a:t>
            </a:r>
          </a:p>
          <a:p>
            <a:r>
              <a:rPr lang="en-GB" dirty="0"/>
              <a:t>continued walking until the water covered her shoulders. There she began to swim – with the</a:t>
            </a:r>
          </a:p>
          <a:p>
            <a:r>
              <a:rPr lang="en-GB" dirty="0"/>
              <a:t>jerky, head-above-water stroke of the untutored.</a:t>
            </a:r>
          </a:p>
        </p:txBody>
      </p:sp>
      <p:sp>
        <p:nvSpPr>
          <p:cNvPr id="4" name="Date Placeholder 3"/>
          <p:cNvSpPr>
            <a:spLocks noGrp="1"/>
          </p:cNvSpPr>
          <p:nvPr>
            <p:ph type="dt" sz="half" idx="10"/>
          </p:nvPr>
        </p:nvSpPr>
        <p:spPr/>
        <p:txBody>
          <a:bodyPr/>
          <a:lstStyle/>
          <a:p>
            <a:fld id="{13D53FB4-F5B0-4EA6-9C72-C2E88FF6C709}"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2107984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08810" cy="584775"/>
          </a:xfrm>
          <a:prstGeom prst="rect">
            <a:avLst/>
          </a:prstGeom>
          <a:noFill/>
        </p:spPr>
        <p:txBody>
          <a:bodyPr wrap="none" rtlCol="0">
            <a:spAutoFit/>
          </a:bodyPr>
          <a:lstStyle/>
          <a:p>
            <a:r>
              <a:rPr lang="en-GB" sz="3200" b="1" dirty="0" smtClean="0">
                <a:solidFill>
                  <a:srgbClr val="7030A0"/>
                </a:solidFill>
              </a:rPr>
              <a:t>Paragraph 3</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1412776"/>
            <a:ext cx="4576401" cy="2862322"/>
          </a:xfrm>
          <a:prstGeom prst="rect">
            <a:avLst/>
          </a:prstGeom>
        </p:spPr>
        <p:txBody>
          <a:bodyPr wrap="square">
            <a:spAutoFit/>
          </a:bodyPr>
          <a:lstStyle/>
          <a:p>
            <a:r>
              <a:rPr lang="en-GB" sz="2000" dirty="0"/>
              <a:t>A hundred yards offshore, the fish sensed a change in the sea’s rhythm. It did not see </a:t>
            </a:r>
            <a:r>
              <a:rPr lang="en-GB" sz="2000" dirty="0" smtClean="0"/>
              <a:t>the woman</a:t>
            </a:r>
            <a:r>
              <a:rPr lang="en-GB" sz="2000" dirty="0"/>
              <a:t>, nor yet did it smell her. Running within the length of its body were a series of thin canals</a:t>
            </a:r>
            <a:r>
              <a:rPr lang="en-GB" sz="2000" dirty="0" smtClean="0"/>
              <a:t>, filled </a:t>
            </a:r>
            <a:r>
              <a:rPr lang="en-GB" sz="2000" dirty="0"/>
              <a:t>with mucus and dotted with nerve endings, and these nerves detected vibrations </a:t>
            </a:r>
            <a:r>
              <a:rPr lang="en-GB" sz="2000" dirty="0" smtClean="0"/>
              <a:t>and signalled </a:t>
            </a:r>
            <a:r>
              <a:rPr lang="en-GB" sz="2000" dirty="0"/>
              <a:t>the brain. The fish turned toward shore.</a:t>
            </a:r>
          </a:p>
          <a:p>
            <a:endParaRPr lang="en-GB" sz="2000" dirty="0"/>
          </a:p>
        </p:txBody>
      </p:sp>
      <p:sp>
        <p:nvSpPr>
          <p:cNvPr id="5" name="Date Placeholder 4"/>
          <p:cNvSpPr>
            <a:spLocks noGrp="1"/>
          </p:cNvSpPr>
          <p:nvPr>
            <p:ph type="dt" sz="half" idx="10"/>
          </p:nvPr>
        </p:nvSpPr>
        <p:spPr/>
        <p:txBody>
          <a:bodyPr/>
          <a:lstStyle/>
          <a:p>
            <a:fld id="{3FE90CA8-CEBA-4CE9-8A2E-9B48BFCBCA0E}"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1484071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08810" cy="584775"/>
          </a:xfrm>
          <a:prstGeom prst="rect">
            <a:avLst/>
          </a:prstGeom>
          <a:noFill/>
        </p:spPr>
        <p:txBody>
          <a:bodyPr wrap="none" rtlCol="0">
            <a:spAutoFit/>
          </a:bodyPr>
          <a:lstStyle/>
          <a:p>
            <a:r>
              <a:rPr lang="en-GB" sz="3200" b="1" dirty="0" smtClean="0">
                <a:solidFill>
                  <a:srgbClr val="7030A0"/>
                </a:solidFill>
              </a:rPr>
              <a:t>Paragraph 4</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1412776"/>
            <a:ext cx="4576401" cy="2862322"/>
          </a:xfrm>
          <a:prstGeom prst="rect">
            <a:avLst/>
          </a:prstGeom>
        </p:spPr>
        <p:txBody>
          <a:bodyPr wrap="square">
            <a:spAutoFit/>
          </a:bodyPr>
          <a:lstStyle/>
          <a:p>
            <a:r>
              <a:rPr lang="en-GB" sz="2000" dirty="0"/>
              <a:t>The woman continued to swim away from the beach, stopping now and then to check </a:t>
            </a:r>
            <a:r>
              <a:rPr lang="en-GB" sz="2000" dirty="0" smtClean="0"/>
              <a:t>her position </a:t>
            </a:r>
            <a:r>
              <a:rPr lang="en-GB" sz="2000" dirty="0"/>
              <a:t>by the lights shining from the house. The tide was slack, so she had not moved up </a:t>
            </a:r>
            <a:r>
              <a:rPr lang="en-GB" sz="2000" dirty="0" smtClean="0"/>
              <a:t>or down </a:t>
            </a:r>
            <a:r>
              <a:rPr lang="en-GB" sz="2000" dirty="0"/>
              <a:t>the beach. But she was tiring, so she rested for a </a:t>
            </a:r>
            <a:r>
              <a:rPr lang="en-GB" sz="2000" dirty="0" smtClean="0"/>
              <a:t>moment</a:t>
            </a:r>
            <a:r>
              <a:rPr lang="en-GB" sz="2000" dirty="0"/>
              <a:t>, treading water, and then started</a:t>
            </a:r>
          </a:p>
          <a:p>
            <a:r>
              <a:rPr lang="en-GB" sz="2000" dirty="0"/>
              <a:t>for shore.</a:t>
            </a:r>
          </a:p>
          <a:p>
            <a:endParaRPr lang="en-GB" sz="2000" dirty="0"/>
          </a:p>
        </p:txBody>
      </p:sp>
      <p:sp>
        <p:nvSpPr>
          <p:cNvPr id="5" name="Date Placeholder 4"/>
          <p:cNvSpPr>
            <a:spLocks noGrp="1"/>
          </p:cNvSpPr>
          <p:nvPr>
            <p:ph type="dt" sz="half" idx="10"/>
          </p:nvPr>
        </p:nvSpPr>
        <p:spPr/>
        <p:txBody>
          <a:bodyPr/>
          <a:lstStyle/>
          <a:p>
            <a:fld id="{B8B3BD6F-1CB8-483A-9633-12EE839285C2}"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332904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 y="384545"/>
            <a:ext cx="8973738" cy="634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026" y="1093982"/>
            <a:ext cx="5861685" cy="8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329863" y="2178424"/>
            <a:ext cx="5324664" cy="364515"/>
            <a:chOff x="2915817" y="1916833"/>
            <a:chExt cx="5832648" cy="330750"/>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7" y="1916833"/>
              <a:ext cx="5832648" cy="33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32240" y="2082208"/>
              <a:ext cx="2016224" cy="16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Tree>
    <p:extLst>
      <p:ext uri="{BB962C8B-B14F-4D97-AF65-F5344CB8AC3E}">
        <p14:creationId xmlns:p14="http://schemas.microsoft.com/office/powerpoint/2010/main" val="220646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301784" cy="584775"/>
          </a:xfrm>
          <a:prstGeom prst="rect">
            <a:avLst/>
          </a:prstGeom>
          <a:noFill/>
        </p:spPr>
        <p:txBody>
          <a:bodyPr wrap="none" rtlCol="0">
            <a:spAutoFit/>
          </a:bodyPr>
          <a:lstStyle/>
          <a:p>
            <a:r>
              <a:rPr lang="en-GB" sz="3200" b="1" dirty="0" smtClean="0">
                <a:solidFill>
                  <a:srgbClr val="7030A0"/>
                </a:solidFill>
              </a:rPr>
              <a:t>Paragraph 5 </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1412776"/>
            <a:ext cx="4576401" cy="2554545"/>
          </a:xfrm>
          <a:prstGeom prst="rect">
            <a:avLst/>
          </a:prstGeom>
        </p:spPr>
        <p:txBody>
          <a:bodyPr wrap="square">
            <a:spAutoFit/>
          </a:bodyPr>
          <a:lstStyle/>
          <a:p>
            <a:r>
              <a:rPr lang="en-GB" sz="2000" dirty="0"/>
              <a:t>The vibrations were stronger now, and the fish recognized prey. The sweeps of its tail</a:t>
            </a:r>
          </a:p>
          <a:p>
            <a:r>
              <a:rPr lang="en-GB" sz="2000" dirty="0"/>
              <a:t>quickened, thrusting the giant body forward with a speed that agitated the tiny phosphorescent animals in the water and caused them to glow, casting a mantle of sparks over the fish.</a:t>
            </a:r>
          </a:p>
          <a:p>
            <a:endParaRPr lang="en-GB" sz="2000" dirty="0"/>
          </a:p>
        </p:txBody>
      </p:sp>
      <p:sp>
        <p:nvSpPr>
          <p:cNvPr id="5" name="Date Placeholder 4"/>
          <p:cNvSpPr>
            <a:spLocks noGrp="1"/>
          </p:cNvSpPr>
          <p:nvPr>
            <p:ph type="dt" sz="half" idx="10"/>
          </p:nvPr>
        </p:nvSpPr>
        <p:spPr/>
        <p:txBody>
          <a:bodyPr/>
          <a:lstStyle/>
          <a:p>
            <a:fld id="{DEB8DC0D-0C0D-4538-A975-5E79EDC70B2E}"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3757546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08810" cy="584775"/>
          </a:xfrm>
          <a:prstGeom prst="rect">
            <a:avLst/>
          </a:prstGeom>
          <a:noFill/>
        </p:spPr>
        <p:txBody>
          <a:bodyPr wrap="none" rtlCol="0">
            <a:spAutoFit/>
          </a:bodyPr>
          <a:lstStyle/>
          <a:p>
            <a:r>
              <a:rPr lang="en-GB" sz="3200" b="1" dirty="0" smtClean="0">
                <a:solidFill>
                  <a:srgbClr val="7030A0"/>
                </a:solidFill>
              </a:rPr>
              <a:t>Paragraph 6</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1412776"/>
            <a:ext cx="4576401" cy="2862322"/>
          </a:xfrm>
          <a:prstGeom prst="rect">
            <a:avLst/>
          </a:prstGeom>
        </p:spPr>
        <p:txBody>
          <a:bodyPr wrap="square">
            <a:spAutoFit/>
          </a:bodyPr>
          <a:lstStyle/>
          <a:p>
            <a:endParaRPr lang="en-GB" sz="2000" dirty="0"/>
          </a:p>
          <a:p>
            <a:r>
              <a:rPr lang="en-GB" sz="2000" dirty="0"/>
              <a:t>The fish closed on the woman and hurtled past, a dozen feet to the side and six feet </a:t>
            </a:r>
            <a:r>
              <a:rPr lang="en-GB" sz="2000" dirty="0" smtClean="0"/>
              <a:t>below the </a:t>
            </a:r>
            <a:r>
              <a:rPr lang="en-GB" sz="2000" dirty="0"/>
              <a:t>surface. The woman felt only a wave of pressure that seemed to lift her up in the water </a:t>
            </a:r>
            <a:r>
              <a:rPr lang="en-GB" sz="2000" dirty="0" smtClean="0"/>
              <a:t>and ease </a:t>
            </a:r>
            <a:r>
              <a:rPr lang="en-GB" sz="2000" dirty="0"/>
              <a:t>her down again. She stopped swimming and held her breath.</a:t>
            </a:r>
          </a:p>
          <a:p>
            <a:endParaRPr lang="en-GB" sz="2000" dirty="0"/>
          </a:p>
        </p:txBody>
      </p:sp>
      <p:sp>
        <p:nvSpPr>
          <p:cNvPr id="5" name="Date Placeholder 4"/>
          <p:cNvSpPr>
            <a:spLocks noGrp="1"/>
          </p:cNvSpPr>
          <p:nvPr>
            <p:ph type="dt" sz="half" idx="10"/>
          </p:nvPr>
        </p:nvSpPr>
        <p:spPr/>
        <p:txBody>
          <a:bodyPr/>
          <a:lstStyle/>
          <a:p>
            <a:fld id="{DEB8DC0D-0C0D-4538-A975-5E79EDC70B2E}"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3042996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08810" cy="584775"/>
          </a:xfrm>
          <a:prstGeom prst="rect">
            <a:avLst/>
          </a:prstGeom>
          <a:noFill/>
        </p:spPr>
        <p:txBody>
          <a:bodyPr wrap="none" rtlCol="0">
            <a:spAutoFit/>
          </a:bodyPr>
          <a:lstStyle/>
          <a:p>
            <a:r>
              <a:rPr lang="en-GB" sz="3200" b="1" dirty="0" smtClean="0">
                <a:solidFill>
                  <a:srgbClr val="7030A0"/>
                </a:solidFill>
              </a:rPr>
              <a:t>Paragraph 7</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1125308"/>
            <a:ext cx="4576401" cy="707886"/>
          </a:xfrm>
          <a:prstGeom prst="rect">
            <a:avLst/>
          </a:prstGeom>
          <a:solidFill>
            <a:schemeClr val="bg1"/>
          </a:solidFill>
        </p:spPr>
        <p:txBody>
          <a:bodyPr wrap="square">
            <a:spAutoFit/>
          </a:bodyPr>
          <a:lstStyle/>
          <a:p>
            <a:r>
              <a:rPr lang="en-GB" sz="2000" dirty="0"/>
              <a:t>Feeling nothing further, she resumed her lurching stroke.</a:t>
            </a:r>
          </a:p>
        </p:txBody>
      </p:sp>
      <p:sp>
        <p:nvSpPr>
          <p:cNvPr id="5" name="Date Placeholder 4"/>
          <p:cNvSpPr>
            <a:spLocks noGrp="1"/>
          </p:cNvSpPr>
          <p:nvPr>
            <p:ph type="dt" sz="half" idx="10"/>
          </p:nvPr>
        </p:nvSpPr>
        <p:spPr/>
        <p:txBody>
          <a:bodyPr/>
          <a:lstStyle/>
          <a:p>
            <a:fld id="{5E9A2CB2-A328-4703-B599-D2B3E307B91D}"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2872219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301784" cy="584775"/>
          </a:xfrm>
          <a:prstGeom prst="rect">
            <a:avLst/>
          </a:prstGeom>
          <a:noFill/>
        </p:spPr>
        <p:txBody>
          <a:bodyPr wrap="none" rtlCol="0">
            <a:spAutoFit/>
          </a:bodyPr>
          <a:lstStyle/>
          <a:p>
            <a:r>
              <a:rPr lang="en-GB" sz="3200" b="1" dirty="0" smtClean="0">
                <a:solidFill>
                  <a:srgbClr val="7030A0"/>
                </a:solidFill>
              </a:rPr>
              <a:t>Paragraph 8 </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845423"/>
            <a:ext cx="4576401" cy="2554545"/>
          </a:xfrm>
          <a:prstGeom prst="rect">
            <a:avLst/>
          </a:prstGeom>
          <a:solidFill>
            <a:schemeClr val="bg1"/>
          </a:solidFill>
        </p:spPr>
        <p:txBody>
          <a:bodyPr wrap="square">
            <a:spAutoFit/>
          </a:bodyPr>
          <a:lstStyle/>
          <a:p>
            <a:r>
              <a:rPr lang="en-GB" sz="2000" dirty="0"/>
              <a:t>The fish smelled her now, and the vibrations – erratic and sharp – signalled distress. The </a:t>
            </a:r>
            <a:r>
              <a:rPr lang="en-GB" sz="2000" dirty="0" smtClean="0"/>
              <a:t>fish began </a:t>
            </a:r>
            <a:r>
              <a:rPr lang="en-GB" sz="2000" dirty="0"/>
              <a:t>to circle close to the surface. Its dorsal fin broke water, and its tail, thrashing back </a:t>
            </a:r>
            <a:r>
              <a:rPr lang="en-GB" sz="2000" dirty="0" smtClean="0"/>
              <a:t>and forth</a:t>
            </a:r>
            <a:r>
              <a:rPr lang="en-GB" sz="2000" dirty="0"/>
              <a:t>, cut the glassy surface with a hiss. A series of tremors shook its body</a:t>
            </a:r>
            <a:r>
              <a:rPr lang="en-GB" sz="2000" dirty="0" smtClean="0"/>
              <a:t>.</a:t>
            </a:r>
          </a:p>
          <a:p>
            <a:endParaRPr lang="en-GB" sz="2000" dirty="0"/>
          </a:p>
        </p:txBody>
      </p:sp>
      <p:sp>
        <p:nvSpPr>
          <p:cNvPr id="5" name="Date Placeholder 4"/>
          <p:cNvSpPr>
            <a:spLocks noGrp="1"/>
          </p:cNvSpPr>
          <p:nvPr>
            <p:ph type="dt" sz="half" idx="10"/>
          </p:nvPr>
        </p:nvSpPr>
        <p:spPr/>
        <p:txBody>
          <a:bodyPr/>
          <a:lstStyle/>
          <a:p>
            <a:fld id="{3BFF2893-A49C-4230-A7FD-2E04EDED6F2C}"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2115431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08810" cy="584775"/>
          </a:xfrm>
          <a:prstGeom prst="rect">
            <a:avLst/>
          </a:prstGeom>
          <a:noFill/>
        </p:spPr>
        <p:txBody>
          <a:bodyPr wrap="none" rtlCol="0">
            <a:spAutoFit/>
          </a:bodyPr>
          <a:lstStyle/>
          <a:p>
            <a:r>
              <a:rPr lang="en-GB" sz="3200" b="1" dirty="0" smtClean="0">
                <a:solidFill>
                  <a:srgbClr val="7030A0"/>
                </a:solidFill>
              </a:rPr>
              <a:t>Paragraph 9</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845423"/>
            <a:ext cx="4576401" cy="3477875"/>
          </a:xfrm>
          <a:prstGeom prst="rect">
            <a:avLst/>
          </a:prstGeom>
          <a:solidFill>
            <a:schemeClr val="bg1"/>
          </a:solidFill>
        </p:spPr>
        <p:txBody>
          <a:bodyPr wrap="square">
            <a:spAutoFit/>
          </a:bodyPr>
          <a:lstStyle/>
          <a:p>
            <a:r>
              <a:rPr lang="en-GB" sz="2000" dirty="0" smtClean="0"/>
              <a:t>For </a:t>
            </a:r>
            <a:r>
              <a:rPr lang="en-GB" sz="2000" dirty="0"/>
              <a:t>the first time, the woman felt fear, though she did not know why. Adrenaline shot </a:t>
            </a:r>
            <a:r>
              <a:rPr lang="en-GB" sz="2000" dirty="0" smtClean="0"/>
              <a:t>through her </a:t>
            </a:r>
            <a:r>
              <a:rPr lang="en-GB" sz="2000" dirty="0"/>
              <a:t>trunk and her limbs, generating a tingling heat and urging her to swim faster. She </a:t>
            </a:r>
            <a:r>
              <a:rPr lang="en-GB" sz="2000" dirty="0" smtClean="0"/>
              <a:t>guessed that </a:t>
            </a:r>
            <a:r>
              <a:rPr lang="en-GB" sz="2000" dirty="0"/>
              <a:t>she was fifty yards from shore. She could see the line of white foam where the waves broke</a:t>
            </a:r>
          </a:p>
          <a:p>
            <a:r>
              <a:rPr lang="en-GB" sz="2000" dirty="0"/>
              <a:t>on the beach. She saw the lights in the house, and for a comforting moment she thought she </a:t>
            </a:r>
            <a:r>
              <a:rPr lang="en-GB" sz="2000" dirty="0" smtClean="0"/>
              <a:t>saw someone </a:t>
            </a:r>
            <a:r>
              <a:rPr lang="en-GB" sz="2000" dirty="0"/>
              <a:t>pass by one of the windows.</a:t>
            </a:r>
          </a:p>
        </p:txBody>
      </p:sp>
      <p:sp>
        <p:nvSpPr>
          <p:cNvPr id="5" name="Date Placeholder 4"/>
          <p:cNvSpPr>
            <a:spLocks noGrp="1"/>
          </p:cNvSpPr>
          <p:nvPr>
            <p:ph type="dt" sz="half" idx="10"/>
          </p:nvPr>
        </p:nvSpPr>
        <p:spPr/>
        <p:txBody>
          <a:bodyPr/>
          <a:lstStyle/>
          <a:p>
            <a:fld id="{3BFF2893-A49C-4230-A7FD-2E04EDED6F2C}"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3779460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417200" cy="584775"/>
          </a:xfrm>
          <a:prstGeom prst="rect">
            <a:avLst/>
          </a:prstGeom>
          <a:noFill/>
        </p:spPr>
        <p:txBody>
          <a:bodyPr wrap="none" rtlCol="0">
            <a:spAutoFit/>
          </a:bodyPr>
          <a:lstStyle/>
          <a:p>
            <a:r>
              <a:rPr lang="en-GB" sz="3200" b="1" dirty="0" smtClean="0">
                <a:solidFill>
                  <a:srgbClr val="7030A0"/>
                </a:solidFill>
              </a:rPr>
              <a:t>Paragraph 10</a:t>
            </a:r>
            <a:endParaRPr lang="en-GB" sz="3200" b="1" dirty="0">
              <a:solidFill>
                <a:srgbClr val="7030A0"/>
              </a:solidFill>
            </a:endParaRPr>
          </a:p>
        </p:txBody>
      </p:sp>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4" name="Rectangle 3"/>
          <p:cNvSpPr/>
          <p:nvPr/>
        </p:nvSpPr>
        <p:spPr>
          <a:xfrm>
            <a:off x="323528" y="1125308"/>
            <a:ext cx="4576401" cy="1631216"/>
          </a:xfrm>
          <a:prstGeom prst="rect">
            <a:avLst/>
          </a:prstGeom>
        </p:spPr>
        <p:txBody>
          <a:bodyPr wrap="square">
            <a:spAutoFit/>
          </a:bodyPr>
          <a:lstStyle/>
          <a:p>
            <a:r>
              <a:rPr lang="en-GB" sz="2000" dirty="0"/>
              <a:t>The fish was about forty feet from the woman, off to the side, when it turned suddenly to </a:t>
            </a:r>
            <a:r>
              <a:rPr lang="en-GB" sz="2000" dirty="0" smtClean="0"/>
              <a:t>the left</a:t>
            </a:r>
            <a:r>
              <a:rPr lang="en-GB" sz="2000" dirty="0"/>
              <a:t>, dropped entirely below the surface, and, with two quick thrusts of its tail, was upon her.</a:t>
            </a:r>
          </a:p>
        </p:txBody>
      </p:sp>
      <p:sp>
        <p:nvSpPr>
          <p:cNvPr id="5" name="Date Placeholder 4"/>
          <p:cNvSpPr>
            <a:spLocks noGrp="1"/>
          </p:cNvSpPr>
          <p:nvPr>
            <p:ph type="dt" sz="half" idx="10"/>
          </p:nvPr>
        </p:nvSpPr>
        <p:spPr/>
        <p:txBody>
          <a:bodyPr/>
          <a:lstStyle/>
          <a:p>
            <a:fld id="{607C16A9-3240-4B30-9803-45EDB8E65508}"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1289728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180" y="624204"/>
            <a:ext cx="8415020" cy="5560695"/>
          </a:xfrm>
          <a:prstGeom prst="rect">
            <a:avLst/>
          </a:prstGeom>
          <a:noFill/>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structure…</a:t>
            </a:r>
            <a:endParaRPr lang="en-GB" dirty="0"/>
          </a:p>
        </p:txBody>
      </p:sp>
      <p:sp>
        <p:nvSpPr>
          <p:cNvPr id="4" name="Right Arrow 3"/>
          <p:cNvSpPr/>
          <p:nvPr/>
        </p:nvSpPr>
        <p:spPr>
          <a:xfrm rot="10800000">
            <a:off x="6412488" y="2832783"/>
            <a:ext cx="974839"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21366" y="3044891"/>
            <a:ext cx="3014504" cy="584775"/>
          </a:xfrm>
          <a:prstGeom prst="rect">
            <a:avLst/>
          </a:prstGeom>
          <a:noFill/>
        </p:spPr>
        <p:txBody>
          <a:bodyPr wrap="square" rtlCol="0">
            <a:spAutoFit/>
          </a:bodyPr>
          <a:lstStyle/>
          <a:p>
            <a:pPr algn="ctr"/>
            <a:r>
              <a:rPr lang="en-GB" sz="3200" b="1" dirty="0" smtClean="0">
                <a:solidFill>
                  <a:srgbClr val="FF0000"/>
                </a:solidFill>
              </a:rPr>
              <a:t>Grade 4</a:t>
            </a:r>
            <a:endParaRPr lang="en-GB" sz="3200" b="1" dirty="0">
              <a:solidFill>
                <a:srgbClr val="FF0000"/>
              </a:solidFill>
            </a:endParaRPr>
          </a:p>
        </p:txBody>
      </p:sp>
    </p:spTree>
    <p:extLst>
      <p:ext uri="{BB962C8B-B14F-4D97-AF65-F5344CB8AC3E}">
        <p14:creationId xmlns:p14="http://schemas.microsoft.com/office/powerpoint/2010/main" val="446488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75529385"/>
              </p:ext>
            </p:extLst>
          </p:nvPr>
        </p:nvGraphicFramePr>
        <p:xfrm>
          <a:off x="331309" y="94796"/>
          <a:ext cx="7653361" cy="6728987"/>
        </p:xfrm>
        <a:graphic>
          <a:graphicData uri="http://schemas.openxmlformats.org/drawingml/2006/table">
            <a:tbl>
              <a:tblPr firstRow="1" firstCol="1" bandRow="1"/>
              <a:tblGrid>
                <a:gridCol w="7653361">
                  <a:extLst>
                    <a:ext uri="{9D8B030D-6E8A-4147-A177-3AD203B41FA5}">
                      <a16:colId xmlns:a16="http://schemas.microsoft.com/office/drawing/2014/main" xmlns="" val="2254493623"/>
                    </a:ext>
                  </a:extLst>
                </a:gridCol>
              </a:tblGrid>
              <a:tr h="2216964">
                <a:tc>
                  <a:txBody>
                    <a:bodyPr/>
                    <a:lstStyle/>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Explain what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the author focuses our attention on at the beginning of the extract.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Use these words in your explanation:</a:t>
                      </a:r>
                    </a:p>
                    <a:p>
                      <a:pPr marL="342900" lvl="0" indent="-342900" algn="l">
                        <a:lnSpc>
                          <a:spcPct val="107000"/>
                        </a:lnSpc>
                        <a:spcAft>
                          <a:spcPts val="0"/>
                        </a:spcAft>
                        <a:buFont typeface="Calibri" panose="020F050202020403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exposition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alibri" panose="020F050202020403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setting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alibri" panose="020F050202020403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character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and explain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how</a:t>
                      </a:r>
                      <a:r>
                        <a:rPr lang="en-GB" sz="1600" dirty="0">
                          <a:effectLst/>
                          <a:latin typeface="Calibri" panose="020F0502020204030204" pitchFamily="34" charset="0"/>
                          <a:ea typeface="Calibri" panose="020F0502020204030204" pitchFamily="34" charset="0"/>
                          <a:cs typeface="Times New Roman" panose="02020603050405020304" pitchFamily="18" charset="0"/>
                        </a:rPr>
                        <a:t> this opening would arouse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the reader’s interest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70" marR="28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55692774"/>
                  </a:ext>
                </a:extLst>
              </a:tr>
              <a:tr h="2464519">
                <a:tc>
                  <a:txBody>
                    <a:bodyPr/>
                    <a:lstStyle/>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Now explain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perspective shift</a:t>
                      </a:r>
                      <a:r>
                        <a:rPr lang="en-GB" sz="1600" dirty="0">
                          <a:effectLst/>
                          <a:latin typeface="Calibri" panose="020F0502020204030204" pitchFamily="34" charset="0"/>
                          <a:ea typeface="Calibri" panose="020F0502020204030204" pitchFamily="34" charset="0"/>
                          <a:cs typeface="Times New Roman" panose="02020603050405020304" pitchFamily="18" charset="0"/>
                        </a:rPr>
                        <a:t> from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the shark</a:t>
                      </a:r>
                      <a:r>
                        <a:rPr lang="en-GB" sz="1600" dirty="0">
                          <a:effectLst/>
                          <a:latin typeface="Calibri" panose="020F0502020204030204" pitchFamily="34" charset="0"/>
                          <a:ea typeface="Calibri" panose="020F0502020204030204" pitchFamily="34" charset="0"/>
                          <a:cs typeface="Times New Roman" panose="02020603050405020304" pitchFamily="18" charset="0"/>
                        </a:rPr>
                        <a:t> to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the woman</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back again.</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Use these words in your explanation:</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l">
                        <a:lnSpc>
                          <a:spcPct val="107000"/>
                        </a:lnSpc>
                        <a:spcAft>
                          <a:spcPts val="0"/>
                        </a:spcAft>
                        <a:buFont typeface="Calibri" panose="020F050202020403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perspective shift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alibri" panose="020F050202020403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suspense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How does the reader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respond</a:t>
                      </a:r>
                      <a:r>
                        <a:rPr lang="en-GB" sz="1600" dirty="0">
                          <a:effectLst/>
                          <a:latin typeface="Calibri" panose="020F0502020204030204" pitchFamily="34" charset="0"/>
                          <a:ea typeface="Calibri" panose="020F0502020204030204" pitchFamily="34" charset="0"/>
                          <a:cs typeface="Times New Roman" panose="02020603050405020304" pitchFamily="18" charset="0"/>
                        </a:rPr>
                        <a:t> to these shifts?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70" marR="28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1324796"/>
                  </a:ext>
                </a:extLst>
              </a:tr>
              <a:tr h="1771478">
                <a:tc>
                  <a:txBody>
                    <a:bodyPr/>
                    <a:lstStyle/>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Now explain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how the episode ends</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why</a:t>
                      </a:r>
                      <a:r>
                        <a:rPr lang="en-GB" sz="1600" dirty="0">
                          <a:effectLst/>
                          <a:latin typeface="Calibri" panose="020F0502020204030204" pitchFamily="34" charset="0"/>
                          <a:ea typeface="Calibri" panose="020F0502020204030204" pitchFamily="34" charset="0"/>
                          <a:cs typeface="Times New Roman" panose="02020603050405020304" pitchFamily="18" charset="0"/>
                        </a:rPr>
                        <a:t> it is interesting to the reader.</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Use these words in your explanation:</a:t>
                      </a:r>
                    </a:p>
                    <a:p>
                      <a:pPr marL="342900" lvl="0" indent="-342900" algn="l">
                        <a:lnSpc>
                          <a:spcPct val="107000"/>
                        </a:lnSpc>
                        <a:spcAft>
                          <a:spcPts val="0"/>
                        </a:spcAft>
                        <a:buFont typeface="Calibri" panose="020F050202020403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climax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Calibri" panose="020F050202020403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tension </a:t>
                      </a: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escalates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70" marR="28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837905120"/>
                  </a:ext>
                </a:extLst>
              </a:tr>
            </a:tbl>
          </a:graphicData>
        </a:graphic>
      </p:graphicFrame>
      <p:sp>
        <p:nvSpPr>
          <p:cNvPr id="8" name="TextBox 7"/>
          <p:cNvSpPr txBox="1"/>
          <p:nvPr/>
        </p:nvSpPr>
        <p:spPr>
          <a:xfrm>
            <a:off x="4302577" y="739952"/>
            <a:ext cx="4131129" cy="923330"/>
          </a:xfrm>
          <a:prstGeom prst="rect">
            <a:avLst/>
          </a:prstGeom>
          <a:solidFill>
            <a:schemeClr val="bg1"/>
          </a:solidFill>
          <a:ln>
            <a:solidFill>
              <a:schemeClr val="tx1"/>
            </a:solidFill>
          </a:ln>
        </p:spPr>
        <p:txBody>
          <a:bodyPr wrap="square" rtlCol="0">
            <a:spAutoFit/>
          </a:bodyPr>
          <a:lstStyle/>
          <a:p>
            <a:r>
              <a:rPr lang="en-GB" dirty="0" smtClean="0"/>
              <a:t>The writer begins by introducing…</a:t>
            </a:r>
          </a:p>
          <a:p>
            <a:r>
              <a:rPr lang="en-GB" dirty="0" smtClean="0"/>
              <a:t>He focuses on…</a:t>
            </a:r>
          </a:p>
          <a:p>
            <a:r>
              <a:rPr lang="en-GB" dirty="0" smtClean="0"/>
              <a:t>This arouses the reader’s interest by…</a:t>
            </a:r>
            <a:endParaRPr lang="en-GB" dirty="0"/>
          </a:p>
        </p:txBody>
      </p:sp>
      <p:sp>
        <p:nvSpPr>
          <p:cNvPr id="9" name="TextBox 8"/>
          <p:cNvSpPr txBox="1"/>
          <p:nvPr/>
        </p:nvSpPr>
        <p:spPr>
          <a:xfrm>
            <a:off x="4751614" y="3181703"/>
            <a:ext cx="4131129" cy="1200329"/>
          </a:xfrm>
          <a:prstGeom prst="rect">
            <a:avLst/>
          </a:prstGeom>
          <a:solidFill>
            <a:schemeClr val="bg1"/>
          </a:solidFill>
          <a:ln>
            <a:solidFill>
              <a:schemeClr val="tx1"/>
            </a:solidFill>
          </a:ln>
        </p:spPr>
        <p:txBody>
          <a:bodyPr wrap="square" rtlCol="0">
            <a:spAutoFit/>
          </a:bodyPr>
          <a:lstStyle/>
          <a:p>
            <a:r>
              <a:rPr lang="en-GB" dirty="0" smtClean="0"/>
              <a:t>The writer then shifts to… and back to…</a:t>
            </a:r>
          </a:p>
          <a:p>
            <a:r>
              <a:rPr lang="en-GB" dirty="0" smtClean="0"/>
              <a:t>This perspective shift creates an impression of…</a:t>
            </a:r>
          </a:p>
          <a:p>
            <a:r>
              <a:rPr lang="en-GB" dirty="0" smtClean="0"/>
              <a:t>The reader will feel…</a:t>
            </a:r>
            <a:endParaRPr lang="en-GB" dirty="0"/>
          </a:p>
        </p:txBody>
      </p:sp>
      <p:sp>
        <p:nvSpPr>
          <p:cNvPr id="10" name="TextBox 9"/>
          <p:cNvSpPr txBox="1"/>
          <p:nvPr/>
        </p:nvSpPr>
        <p:spPr>
          <a:xfrm>
            <a:off x="4751613" y="5668200"/>
            <a:ext cx="4131129" cy="923330"/>
          </a:xfrm>
          <a:prstGeom prst="rect">
            <a:avLst/>
          </a:prstGeom>
          <a:solidFill>
            <a:schemeClr val="bg1"/>
          </a:solidFill>
          <a:ln>
            <a:solidFill>
              <a:schemeClr val="tx1"/>
            </a:solidFill>
          </a:ln>
        </p:spPr>
        <p:txBody>
          <a:bodyPr wrap="square" rtlCol="0">
            <a:spAutoFit/>
          </a:bodyPr>
          <a:lstStyle/>
          <a:p>
            <a:r>
              <a:rPr lang="en-GB" dirty="0" smtClean="0"/>
              <a:t>The episode ends with…</a:t>
            </a:r>
          </a:p>
          <a:p>
            <a:r>
              <a:rPr lang="en-GB" dirty="0" smtClean="0"/>
              <a:t>This creates the effect that…</a:t>
            </a:r>
          </a:p>
          <a:p>
            <a:r>
              <a:rPr lang="en-GB" dirty="0" smtClean="0"/>
              <a:t>This is interesting to the reader because…</a:t>
            </a:r>
            <a:endParaRPr lang="en-GB" dirty="0"/>
          </a:p>
        </p:txBody>
      </p:sp>
    </p:spTree>
    <p:extLst>
      <p:ext uri="{BB962C8B-B14F-4D97-AF65-F5344CB8AC3E}">
        <p14:creationId xmlns:p14="http://schemas.microsoft.com/office/powerpoint/2010/main" val="3224300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a:t>
            </a:r>
            <a:r>
              <a:rPr lang="en-GB" sz="3600" dirty="0">
                <a:solidFill>
                  <a:prstClr val="black"/>
                </a:solidFill>
                <a:latin typeface="Berlin Sans FB" panose="020E0602020502020306" pitchFamily="34" charset="0"/>
              </a:rPr>
              <a:t>3</a:t>
            </a:r>
            <a:r>
              <a:rPr lang="en-GB" sz="3600" dirty="0" smtClean="0">
                <a:solidFill>
                  <a:prstClr val="black"/>
                </a:solidFill>
                <a:latin typeface="Berlin Sans FB" panose="020E0602020502020306" pitchFamily="34" charset="0"/>
              </a:rPr>
              <a: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about the </a:t>
            </a:r>
            <a:r>
              <a:rPr lang="en-GB" sz="1800" b="1" dirty="0" smtClean="0">
                <a:latin typeface="Century Gothic" panose="020B0502020202020204" pitchFamily="34" charset="0"/>
              </a:rPr>
              <a:t>whole text</a:t>
            </a:r>
            <a:r>
              <a:rPr lang="en-GB" sz="1800" dirty="0" smtClean="0">
                <a:latin typeface="Century Gothic" panose="020B0502020202020204" pitchFamily="34" charset="0"/>
              </a:rPr>
              <a:t>.</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the </a:t>
            </a:r>
            <a:r>
              <a:rPr lang="en-GB" sz="1800" b="1" dirty="0" smtClean="0">
                <a:latin typeface="Century Gothic" panose="020B0502020202020204" pitchFamily="34" charset="0"/>
              </a:rPr>
              <a:t>structure</a:t>
            </a:r>
            <a:r>
              <a:rPr lang="en-GB" sz="1800" dirty="0" smtClean="0">
                <a:latin typeface="Century Gothic" panose="020B0502020202020204" pitchFamily="34" charset="0"/>
              </a:rPr>
              <a:t> of the text. </a:t>
            </a:r>
            <a:r>
              <a:rPr lang="en-GB" sz="1800" b="1" dirty="0" smtClean="0">
                <a:solidFill>
                  <a:srgbClr val="FF0000"/>
                </a:solidFill>
                <a:latin typeface="Century Gothic" panose="020B0502020202020204" pitchFamily="34" charset="0"/>
              </a:rPr>
              <a:t>STRUCTURE</a:t>
            </a:r>
            <a:r>
              <a:rPr lang="en-GB" sz="1800" dirty="0" smtClean="0">
                <a:latin typeface="Century Gothic" panose="020B0502020202020204" pitchFamily="34" charset="0"/>
              </a:rPr>
              <a:t> simply means the </a:t>
            </a:r>
            <a:r>
              <a:rPr lang="en-GB" sz="1800" b="1" dirty="0" smtClean="0">
                <a:latin typeface="Century Gothic" panose="020B0502020202020204" pitchFamily="34" charset="0"/>
              </a:rPr>
              <a:t>order</a:t>
            </a:r>
            <a:r>
              <a:rPr lang="en-GB" sz="1800" dirty="0" smtClean="0">
                <a:latin typeface="Century Gothic" panose="020B0502020202020204" pitchFamily="34" charset="0"/>
              </a:rPr>
              <a:t> of the things the writer describes in the text.</a:t>
            </a:r>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Look at the beginning, middle and end of the text</a:t>
            </a:r>
          </a:p>
          <a:p>
            <a:pPr marL="285750" indent="-285750">
              <a:buFont typeface="Arial" panose="020B0604020202020204" pitchFamily="34" charset="0"/>
              <a:buChar char="•"/>
            </a:pPr>
            <a:r>
              <a:rPr lang="en-GB" sz="1800" dirty="0" smtClean="0">
                <a:latin typeface="Century Gothic" panose="020B0502020202020204" pitchFamily="34" charset="0"/>
              </a:rPr>
              <a:t>Look for a place where the focus </a:t>
            </a:r>
            <a:r>
              <a:rPr lang="en-GB" sz="1800" b="1" dirty="0" smtClean="0">
                <a:latin typeface="Century Gothic" panose="020B0502020202020204" pitchFamily="34" charset="0"/>
              </a:rPr>
              <a:t>shifts </a:t>
            </a:r>
            <a:r>
              <a:rPr lang="en-GB" sz="1800" dirty="0" smtClean="0">
                <a:latin typeface="Century Gothic" panose="020B0502020202020204" pitchFamily="34" charset="0"/>
              </a:rPr>
              <a:t>(changes)</a:t>
            </a:r>
            <a:endParaRPr lang="en-GB" sz="1800" b="1" dirty="0" smtClean="0">
              <a:latin typeface="Century Gothic" panose="020B0502020202020204" pitchFamily="34" charset="0"/>
            </a:endParaRPr>
          </a:p>
          <a:p>
            <a:pPr marL="285750" indent="-285750">
              <a:buFont typeface="Arial" panose="020B0604020202020204" pitchFamily="34" charset="0"/>
              <a:buChar char="•"/>
            </a:pPr>
            <a:r>
              <a:rPr lang="en-GB" sz="1800" dirty="0" smtClean="0">
                <a:latin typeface="Century Gothic" panose="020B0502020202020204" pitchFamily="34" charset="0"/>
              </a:rPr>
              <a:t>Make notes on the text as you find </a:t>
            </a:r>
            <a:r>
              <a:rPr lang="en-GB" sz="1800" b="1" dirty="0" smtClean="0">
                <a:latin typeface="Century Gothic" panose="020B0502020202020204" pitchFamily="34" charset="0"/>
              </a:rPr>
              <a:t>structural </a:t>
            </a:r>
            <a:r>
              <a:rPr lang="en-GB" sz="1800" dirty="0" smtClean="0">
                <a:latin typeface="Century Gothic" panose="020B0502020202020204" pitchFamily="34" charset="0"/>
              </a:rPr>
              <a:t>features</a:t>
            </a:r>
          </a:p>
          <a:p>
            <a:pPr marL="285750" indent="-285750">
              <a:buFont typeface="Arial" panose="020B0604020202020204" pitchFamily="34" charset="0"/>
              <a:buChar char="•"/>
            </a:pPr>
            <a:r>
              <a:rPr lang="en-GB" sz="1800" dirty="0" smtClean="0">
                <a:latin typeface="Century Gothic" panose="020B0502020202020204" pitchFamily="34" charset="0"/>
              </a:rPr>
              <a:t>Write about WHAT the writer has done and WHY</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EFBDFD1D-6A4B-4C0F-85AC-7E92D5256E63}" type="datetime3">
              <a:rPr lang="en-GB" smtClean="0"/>
              <a:t>22 February, 2020</a:t>
            </a:fld>
            <a:endParaRPr lang="en-GB"/>
          </a:p>
        </p:txBody>
      </p:sp>
    </p:spTree>
    <p:extLst>
      <p:ext uri="{BB962C8B-B14F-4D97-AF65-F5344CB8AC3E}">
        <p14:creationId xmlns:p14="http://schemas.microsoft.com/office/powerpoint/2010/main" val="1669021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032734" y="134469"/>
            <a:ext cx="7089290" cy="6642850"/>
          </a:xfrm>
          <a:prstGeom prst="rect">
            <a:avLst/>
          </a:prstGeom>
        </p:spPr>
      </p:pic>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8097">
            <a:off x="481261" y="1323191"/>
            <a:ext cx="7057896" cy="48871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13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4022" y="157596"/>
            <a:ext cx="4513358"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1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224411" y="5108924"/>
            <a:ext cx="8629251" cy="1264982"/>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smtClean="0">
                <a:latin typeface="Century Gothic" panose="020B0502020202020204" pitchFamily="34" charset="0"/>
              </a:rPr>
              <a:t>The first question is designed to ease you into the exam. The question will specify which lines you need to read. It will ask you to pick out FOUR things from the text.</a:t>
            </a:r>
          </a:p>
          <a:p>
            <a:endParaRPr lang="en-GB" sz="2400" dirty="0">
              <a:latin typeface="Century Gothic" panose="020B0502020202020204" pitchFamily="34" charset="0"/>
            </a:endParaRPr>
          </a:p>
          <a:p>
            <a:endParaRPr lang="en-GB" sz="2400" dirty="0">
              <a:latin typeface="Century Gothic" panose="020B0502020202020204" pitchFamily="34" charset="0"/>
            </a:endParaRPr>
          </a:p>
        </p:txBody>
      </p:sp>
      <p:sp>
        <p:nvSpPr>
          <p:cNvPr id="2" name="Oval Callout 1"/>
          <p:cNvSpPr/>
          <p:nvPr/>
        </p:nvSpPr>
        <p:spPr>
          <a:xfrm rot="299845">
            <a:off x="4331138" y="333991"/>
            <a:ext cx="4694829" cy="2634018"/>
          </a:xfrm>
          <a:prstGeom prst="wedgeEllipseCallout">
            <a:avLst/>
          </a:prstGeom>
          <a:ln w="28575">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i="1" dirty="0" smtClean="0">
                <a:solidFill>
                  <a:schemeClr val="tx1"/>
                </a:solidFill>
                <a:latin typeface="Century Gothic" panose="020B0502020202020204" pitchFamily="34" charset="0"/>
              </a:rPr>
              <a:t>‘The </a:t>
            </a:r>
            <a:r>
              <a:rPr lang="en-GB" sz="1600" i="1" dirty="0">
                <a:solidFill>
                  <a:schemeClr val="tx1"/>
                </a:solidFill>
                <a:latin typeface="Century Gothic" panose="020B0502020202020204" pitchFamily="34" charset="0"/>
              </a:rPr>
              <a:t>few who offered incorrect points either </a:t>
            </a:r>
            <a:r>
              <a:rPr lang="en-GB" sz="1600" b="1" i="1" dirty="0">
                <a:solidFill>
                  <a:schemeClr val="tx1"/>
                </a:solidFill>
                <a:latin typeface="Century Gothic" panose="020B0502020202020204" pitchFamily="34" charset="0"/>
              </a:rPr>
              <a:t>selected</a:t>
            </a:r>
            <a:r>
              <a:rPr lang="en-GB" sz="1600" i="1" dirty="0">
                <a:solidFill>
                  <a:schemeClr val="tx1"/>
                </a:solidFill>
                <a:latin typeface="Century Gothic" panose="020B0502020202020204" pitchFamily="34" charset="0"/>
              </a:rPr>
              <a:t> from the </a:t>
            </a:r>
            <a:r>
              <a:rPr lang="en-GB" sz="1600" b="1" i="1" dirty="0">
                <a:solidFill>
                  <a:schemeClr val="tx1"/>
                </a:solidFill>
                <a:latin typeface="Century Gothic" panose="020B0502020202020204" pitchFamily="34" charset="0"/>
              </a:rPr>
              <a:t>wrong lines or misinterpreted the text</a:t>
            </a:r>
            <a:r>
              <a:rPr lang="en-GB" sz="1600" i="1" dirty="0">
                <a:solidFill>
                  <a:schemeClr val="tx1"/>
                </a:solidFill>
                <a:latin typeface="Century Gothic" panose="020B0502020202020204" pitchFamily="34" charset="0"/>
              </a:rPr>
              <a:t> at a basic </a:t>
            </a:r>
            <a:r>
              <a:rPr lang="en-GB" sz="1600" i="1" dirty="0" smtClean="0">
                <a:solidFill>
                  <a:schemeClr val="tx1"/>
                </a:solidFill>
                <a:latin typeface="Century Gothic" panose="020B0502020202020204" pitchFamily="34" charset="0"/>
              </a:rPr>
              <a:t>level.’</a:t>
            </a:r>
            <a:endParaRPr lang="en-GB" sz="1600" i="1" dirty="0">
              <a:solidFill>
                <a:schemeClr val="tx1"/>
              </a:solidFill>
              <a:latin typeface="Century Gothic" panose="020B0502020202020204" pitchFamily="34" charset="0"/>
            </a:endParaRPr>
          </a:p>
        </p:txBody>
      </p:sp>
      <p:sp>
        <p:nvSpPr>
          <p:cNvPr id="3" name="Rectangle 2"/>
          <p:cNvSpPr/>
          <p:nvPr/>
        </p:nvSpPr>
        <p:spPr>
          <a:xfrm rot="310236">
            <a:off x="6697188" y="783019"/>
            <a:ext cx="1052009" cy="461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b="1" dirty="0" smtClean="0">
                <a:latin typeface="Century Gothic" panose="020B0502020202020204" pitchFamily="34" charset="0"/>
              </a:rPr>
              <a:t>said…</a:t>
            </a:r>
            <a:endParaRPr lang="en-GB" b="1" dirty="0">
              <a:latin typeface="Century Gothic" panose="020B0502020202020204" pitchFamily="34" charset="0"/>
            </a:endParaRPr>
          </a:p>
        </p:txBody>
      </p:sp>
      <p:pic>
        <p:nvPicPr>
          <p:cNvPr id="4" name="Picture 3" descr="Image result for AQA logo"/>
          <p:cNvPicPr>
            <a:picLocks noChangeAspect="1" noChangeArrowheads="1"/>
          </p:cNvPicPr>
          <p:nvPr/>
        </p:nvPicPr>
        <p:blipFill rotWithShape="1">
          <a:blip r:embed="rId2">
            <a:extLst>
              <a:ext uri="{28A0092B-C50C-407E-A947-70E740481C1C}">
                <a14:useLocalDpi xmlns:a14="http://schemas.microsoft.com/office/drawing/2010/main" val="0"/>
              </a:ext>
            </a:extLst>
          </a:blip>
          <a:srcRect t="30419" b="29622"/>
          <a:stretch/>
        </p:blipFill>
        <p:spPr bwMode="auto">
          <a:xfrm rot="343372">
            <a:off x="5585804" y="533935"/>
            <a:ext cx="1339335" cy="535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5304" y="1991782"/>
            <a:ext cx="5288823" cy="2858539"/>
          </a:xfrm>
          <a:prstGeom prst="rect">
            <a:avLst/>
          </a:prstGeom>
        </p:spPr>
        <p:txBody>
          <a:bodyPr wrap="square">
            <a:spAutoFit/>
          </a:bodyPr>
          <a:lstStyle/>
          <a:p>
            <a:pPr algn="ctr">
              <a:lnSpc>
                <a:spcPct val="107000"/>
              </a:lnSpc>
              <a:spcAft>
                <a:spcPts val="0"/>
              </a:spcAft>
            </a:pPr>
            <a:r>
              <a:rPr lang="en-GB" sz="2400" dirty="0" smtClean="0">
                <a:latin typeface="Century Gothic" panose="020B0502020202020204" pitchFamily="34" charset="0"/>
                <a:ea typeface="Calibri" panose="020F0502020204030204" pitchFamily="34" charset="0"/>
                <a:cs typeface="Times New Roman" panose="02020603050405020304" pitchFamily="18" charset="0"/>
              </a:rPr>
              <a:t>Q1: Read lines 3-8.</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a:latin typeface="Century Gothic" panose="020B0502020202020204" pitchFamily="34" charset="0"/>
                <a:ea typeface="Calibri" panose="020F0502020204030204" pitchFamily="34" charset="0"/>
                <a:cs typeface="Times New Roman" panose="02020603050405020304" pitchFamily="18" charset="0"/>
              </a:rPr>
              <a:t> </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a:latin typeface="Century Gothic" panose="020B0502020202020204" pitchFamily="34" charset="0"/>
                <a:ea typeface="Calibri" panose="020F0502020204030204" pitchFamily="34" charset="0"/>
                <a:cs typeface="Times New Roman" panose="02020603050405020304" pitchFamily="18" charset="0"/>
              </a:rPr>
              <a:t>List </a:t>
            </a:r>
            <a:r>
              <a:rPr lang="en-GB" sz="2400" b="1" dirty="0">
                <a:latin typeface="Century Gothic" panose="020B0502020202020204" pitchFamily="34" charset="0"/>
                <a:ea typeface="Calibri" panose="020F0502020204030204" pitchFamily="34" charset="0"/>
                <a:cs typeface="Times New Roman" panose="02020603050405020304" pitchFamily="18" charset="0"/>
              </a:rPr>
              <a:t>four</a:t>
            </a:r>
            <a:r>
              <a:rPr lang="en-GB" sz="2400" dirty="0">
                <a:latin typeface="Century Gothic" panose="020B0502020202020204" pitchFamily="34" charset="0"/>
                <a:ea typeface="Calibri" panose="020F0502020204030204" pitchFamily="34" charset="0"/>
                <a:cs typeface="Times New Roman" panose="02020603050405020304" pitchFamily="18" charset="0"/>
              </a:rPr>
              <a:t> things from this part of the text </a:t>
            </a:r>
            <a:r>
              <a:rPr lang="en-GB" sz="2400" dirty="0" smtClean="0">
                <a:latin typeface="Century Gothic" panose="020B0502020202020204" pitchFamily="34" charset="0"/>
                <a:ea typeface="Calibri" panose="020F0502020204030204" pitchFamily="34" charset="0"/>
                <a:cs typeface="Times New Roman" panose="02020603050405020304" pitchFamily="18" charset="0"/>
              </a:rPr>
              <a:t>that people believe about Billy Tapper.</a:t>
            </a:r>
          </a:p>
          <a:p>
            <a:pPr algn="ctr">
              <a:lnSpc>
                <a:spcPct val="107000"/>
              </a:lnSpc>
              <a:spcAft>
                <a:spcPts val="0"/>
              </a:spcAft>
            </a:pPr>
            <a:endParaRPr lang="en-GB" sz="2400" dirty="0" smtClean="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2400" b="1" dirty="0" smtClean="0">
                <a:latin typeface="Century Gothic" panose="020B0502020202020204" pitchFamily="34" charset="0"/>
                <a:ea typeface="Calibri" panose="020F0502020204030204" pitchFamily="34" charset="0"/>
                <a:cs typeface="Times New Roman" panose="02020603050405020304" pitchFamily="18" charset="0"/>
              </a:rPr>
              <a:t>[4 </a:t>
            </a:r>
            <a:r>
              <a:rPr lang="en-GB" sz="2400" b="1" dirty="0">
                <a:latin typeface="Century Gothic" panose="020B0502020202020204" pitchFamily="34" charset="0"/>
                <a:ea typeface="Calibri" panose="020F0502020204030204" pitchFamily="34" charset="0"/>
                <a:cs typeface="Times New Roman" panose="02020603050405020304" pitchFamily="18" charset="0"/>
              </a:rPr>
              <a:t>marks]</a:t>
            </a: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172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8209">
            <a:off x="228925" y="924530"/>
            <a:ext cx="5682901" cy="260869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54" y="518384"/>
            <a:ext cx="4953897" cy="3332854"/>
          </a:xfrm>
          <a:prstGeom prst="rect">
            <a:avLst/>
          </a:prstGeom>
          <a:noFill/>
        </p:spPr>
      </p:pic>
      <p:sp>
        <p:nvSpPr>
          <p:cNvPr id="3" name="TextBox 2"/>
          <p:cNvSpPr txBox="1"/>
          <p:nvPr/>
        </p:nvSpPr>
        <p:spPr>
          <a:xfrm>
            <a:off x="2656601" y="1860101"/>
            <a:ext cx="946078" cy="2400657"/>
          </a:xfrm>
          <a:prstGeom prst="rect">
            <a:avLst/>
          </a:prstGeom>
          <a:noFill/>
        </p:spPr>
        <p:txBody>
          <a:bodyPr wrap="square" rtlCol="0">
            <a:spAutoFit/>
          </a:bodyPr>
          <a:lstStyle/>
          <a:p>
            <a:r>
              <a:rPr lang="en-GB" sz="15000" dirty="0">
                <a:solidFill>
                  <a:srgbClr val="FF0000"/>
                </a:solidFill>
                <a:effectLst>
                  <a:outerShdw blurRad="38100" dist="38100" dir="2700000" algn="tl">
                    <a:srgbClr val="000000">
                      <a:alpha val="43137"/>
                    </a:srgbClr>
                  </a:outerShdw>
                </a:effectLst>
              </a:rPr>
              <a:t>?</a:t>
            </a:r>
          </a:p>
        </p:txBody>
      </p:sp>
      <p:graphicFrame>
        <p:nvGraphicFramePr>
          <p:cNvPr id="7" name="Table 6"/>
          <p:cNvGraphicFramePr>
            <a:graphicFrameLocks noGrp="1"/>
          </p:cNvGraphicFramePr>
          <p:nvPr>
            <p:extLst>
              <p:ext uri="{D42A27DB-BD31-4B8C-83A1-F6EECF244321}">
                <p14:modId xmlns:p14="http://schemas.microsoft.com/office/powerpoint/2010/main" val="1296508210"/>
              </p:ext>
            </p:extLst>
          </p:nvPr>
        </p:nvGraphicFramePr>
        <p:xfrm>
          <a:off x="0" y="3836143"/>
          <a:ext cx="9144000" cy="3032484"/>
        </p:xfrm>
        <a:graphic>
          <a:graphicData uri="http://schemas.openxmlformats.org/drawingml/2006/table">
            <a:tbl>
              <a:tblPr/>
              <a:tblGrid>
                <a:gridCol w="3047470">
                  <a:extLst>
                    <a:ext uri="{9D8B030D-6E8A-4147-A177-3AD203B41FA5}">
                      <a16:colId xmlns:a16="http://schemas.microsoft.com/office/drawing/2014/main" xmlns="" val="20000"/>
                    </a:ext>
                  </a:extLst>
                </a:gridCol>
                <a:gridCol w="3049060">
                  <a:extLst>
                    <a:ext uri="{9D8B030D-6E8A-4147-A177-3AD203B41FA5}">
                      <a16:colId xmlns:a16="http://schemas.microsoft.com/office/drawing/2014/main" xmlns="" val="20001"/>
                    </a:ext>
                  </a:extLst>
                </a:gridCol>
                <a:gridCol w="3047470">
                  <a:extLst>
                    <a:ext uri="{9D8B030D-6E8A-4147-A177-3AD203B41FA5}">
                      <a16:colId xmlns:a16="http://schemas.microsoft.com/office/drawing/2014/main" xmlns="" val="20002"/>
                    </a:ext>
                  </a:extLst>
                </a:gridCol>
              </a:tblGrid>
              <a:tr h="27418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9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68582" marR="68582" marT="34221" marB="342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9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WEAKNESSES</a:t>
                      </a:r>
                    </a:p>
                  </a:txBody>
                  <a:tcPr marL="68582" marR="68582" marT="34221" marB="342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9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68582" marR="68582" marT="34221" marB="342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714362">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Explained effects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Range of evidence included.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Subject terminology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marL="68582" marR="68582" marT="34221" marB="342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Only one or two points made.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comment/analysis on the effect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Subject terminology not used accurately. </a:t>
                      </a:r>
                    </a:p>
                  </a:txBody>
                  <a:tcPr marL="68582" marR="68582" marT="34221" marB="342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Show a detailed understanding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precise evidence.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9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a range of subject terminology. </a:t>
                      </a:r>
                    </a:p>
                  </a:txBody>
                  <a:tcPr marL="68582" marR="68582" marT="34221" marB="342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91721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33767" t="1047" r="34431" b="9852"/>
          <a:stretch/>
        </p:blipFill>
        <p:spPr>
          <a:xfrm>
            <a:off x="431800" y="254000"/>
            <a:ext cx="3162299" cy="6324598"/>
          </a:xfrm>
          <a:prstGeom prst="rect">
            <a:avLst/>
          </a:prstGeom>
        </p:spPr>
      </p:pic>
      <p:sp>
        <p:nvSpPr>
          <p:cNvPr id="3" name="TextBox 2"/>
          <p:cNvSpPr txBox="1"/>
          <p:nvPr/>
        </p:nvSpPr>
        <p:spPr>
          <a:xfrm>
            <a:off x="3860800" y="107039"/>
            <a:ext cx="5118100" cy="1692771"/>
          </a:xfrm>
          <a:prstGeom prst="rect">
            <a:avLst/>
          </a:prstGeom>
          <a:noFill/>
          <a:ln>
            <a:solidFill>
              <a:schemeClr val="tx1"/>
            </a:solidFill>
          </a:ln>
        </p:spPr>
        <p:txBody>
          <a:bodyPr wrap="square" rtlCol="0">
            <a:spAutoFit/>
          </a:bodyPr>
          <a:lstStyle/>
          <a:p>
            <a:r>
              <a:rPr lang="en-GB" sz="2400" dirty="0" smtClean="0"/>
              <a:t>Q2</a:t>
            </a:r>
            <a:r>
              <a:rPr lang="en-GB" sz="2400" dirty="0"/>
              <a:t>: Use the </a:t>
            </a:r>
            <a:r>
              <a:rPr lang="en-GB" sz="2400" b="1" dirty="0"/>
              <a:t>full extract</a:t>
            </a:r>
            <a:r>
              <a:rPr lang="en-GB" sz="2400" dirty="0"/>
              <a:t> for this question. How does the writer use </a:t>
            </a:r>
            <a:r>
              <a:rPr lang="en-GB" sz="3200" b="1" dirty="0">
                <a:solidFill>
                  <a:srgbClr val="FF0066"/>
                </a:solidFill>
              </a:rPr>
              <a:t>language</a:t>
            </a:r>
            <a:r>
              <a:rPr lang="en-GB" sz="2400" dirty="0"/>
              <a:t> to create an impression of the man Jack</a:t>
            </a:r>
            <a:r>
              <a:rPr lang="en-GB" sz="2400" dirty="0" smtClean="0"/>
              <a:t>?</a:t>
            </a:r>
          </a:p>
        </p:txBody>
      </p:sp>
      <p:sp>
        <p:nvSpPr>
          <p:cNvPr id="4" name="TextBox 3"/>
          <p:cNvSpPr txBox="1"/>
          <p:nvPr/>
        </p:nvSpPr>
        <p:spPr>
          <a:xfrm>
            <a:off x="3860800" y="3492793"/>
            <a:ext cx="5118100" cy="1692771"/>
          </a:xfrm>
          <a:prstGeom prst="rect">
            <a:avLst/>
          </a:prstGeom>
          <a:noFill/>
          <a:ln>
            <a:solidFill>
              <a:schemeClr val="tx1"/>
            </a:solidFill>
          </a:ln>
        </p:spPr>
        <p:txBody>
          <a:bodyPr wrap="square" rtlCol="0">
            <a:spAutoFit/>
          </a:bodyPr>
          <a:lstStyle/>
          <a:p>
            <a:r>
              <a:rPr lang="en-GB" sz="2400" dirty="0" smtClean="0"/>
              <a:t>Q3</a:t>
            </a:r>
            <a:r>
              <a:rPr lang="en-GB" sz="2400" dirty="0"/>
              <a:t>: Use the </a:t>
            </a:r>
            <a:r>
              <a:rPr lang="en-GB" sz="2400" b="1" dirty="0"/>
              <a:t>full extract</a:t>
            </a:r>
            <a:r>
              <a:rPr lang="en-GB" sz="2400" dirty="0"/>
              <a:t> for this question. How does the writer </a:t>
            </a:r>
            <a:r>
              <a:rPr lang="en-GB" sz="3200" b="1" dirty="0">
                <a:solidFill>
                  <a:srgbClr val="FF0066"/>
                </a:solidFill>
              </a:rPr>
              <a:t>structure</a:t>
            </a:r>
            <a:r>
              <a:rPr lang="en-GB" sz="2400" dirty="0"/>
              <a:t> the text to interest you as a reader? </a:t>
            </a:r>
          </a:p>
        </p:txBody>
      </p:sp>
      <p:sp>
        <p:nvSpPr>
          <p:cNvPr id="5" name="TextBox 4"/>
          <p:cNvSpPr txBox="1"/>
          <p:nvPr/>
        </p:nvSpPr>
        <p:spPr>
          <a:xfrm>
            <a:off x="3860800" y="1855296"/>
            <a:ext cx="5118100" cy="1569660"/>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Highlight words or phrases that </a:t>
            </a:r>
            <a:r>
              <a:rPr lang="en-GB" sz="2400" b="1" dirty="0" smtClean="0"/>
              <a:t>suggest</a:t>
            </a:r>
            <a:r>
              <a:rPr lang="en-GB" sz="2400" dirty="0" smtClean="0"/>
              <a:t> anything about the man Jack. WHAT do they suggest? HOW do they do it? WHY this way?</a:t>
            </a:r>
          </a:p>
        </p:txBody>
      </p:sp>
      <p:sp>
        <p:nvSpPr>
          <p:cNvPr id="6" name="TextBox 5"/>
          <p:cNvSpPr txBox="1"/>
          <p:nvPr/>
        </p:nvSpPr>
        <p:spPr>
          <a:xfrm>
            <a:off x="3860800" y="5253401"/>
            <a:ext cx="5118100" cy="1200329"/>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Plot out the </a:t>
            </a:r>
            <a:r>
              <a:rPr lang="en-GB" sz="2400" b="1" dirty="0" smtClean="0"/>
              <a:t>narrative </a:t>
            </a:r>
            <a:r>
              <a:rPr lang="en-GB" sz="2400" dirty="0" smtClean="0"/>
              <a:t>of the text on a triangle. WHAT does it focus on? WHY is this interesting? </a:t>
            </a:r>
          </a:p>
        </p:txBody>
      </p:sp>
    </p:spTree>
    <p:extLst>
      <p:ext uri="{BB962C8B-B14F-4D97-AF65-F5344CB8AC3E}">
        <p14:creationId xmlns:p14="http://schemas.microsoft.com/office/powerpoint/2010/main" val="4032403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33767" t="1047" r="34431" b="9852"/>
          <a:stretch/>
        </p:blipFill>
        <p:spPr>
          <a:xfrm>
            <a:off x="431800" y="254000"/>
            <a:ext cx="3162299" cy="6324598"/>
          </a:xfrm>
          <a:prstGeom prst="rect">
            <a:avLst/>
          </a:prstGeom>
        </p:spPr>
      </p:pic>
      <p:sp>
        <p:nvSpPr>
          <p:cNvPr id="3" name="TextBox 2"/>
          <p:cNvSpPr txBox="1"/>
          <p:nvPr/>
        </p:nvSpPr>
        <p:spPr>
          <a:xfrm>
            <a:off x="3860800" y="254000"/>
            <a:ext cx="5118100" cy="6370975"/>
          </a:xfrm>
          <a:prstGeom prst="rect">
            <a:avLst/>
          </a:prstGeom>
          <a:noFill/>
          <a:ln>
            <a:solidFill>
              <a:schemeClr val="tx1"/>
            </a:solidFill>
          </a:ln>
        </p:spPr>
        <p:txBody>
          <a:bodyPr wrap="square" rtlCol="0">
            <a:spAutoFit/>
          </a:bodyPr>
          <a:lstStyle/>
          <a:p>
            <a:r>
              <a:rPr lang="en-GB" sz="2400" b="1" dirty="0" smtClean="0"/>
              <a:t>Key Assessment: </a:t>
            </a:r>
          </a:p>
          <a:p>
            <a:endParaRPr lang="en-GB" sz="2400" dirty="0"/>
          </a:p>
          <a:p>
            <a:r>
              <a:rPr lang="en-GB" sz="2400" b="1" dirty="0"/>
              <a:t>COMPLETE ALL </a:t>
            </a:r>
            <a:r>
              <a:rPr lang="en-GB" sz="2400" b="1" dirty="0" smtClean="0"/>
              <a:t>QUESTIONS</a:t>
            </a:r>
          </a:p>
          <a:p>
            <a:endParaRPr lang="en-GB" sz="2400" dirty="0"/>
          </a:p>
          <a:p>
            <a:r>
              <a:rPr lang="en-GB" sz="2400" dirty="0"/>
              <a:t>Q1: Re-read the first </a:t>
            </a:r>
            <a:r>
              <a:rPr lang="en-GB" sz="2400" b="1" dirty="0"/>
              <a:t>two paragraphs</a:t>
            </a:r>
            <a:r>
              <a:rPr lang="en-GB" sz="2400" dirty="0"/>
              <a:t>. List </a:t>
            </a:r>
            <a:r>
              <a:rPr lang="en-GB" sz="2400" b="1" dirty="0"/>
              <a:t>four things</a:t>
            </a:r>
            <a:r>
              <a:rPr lang="en-GB" sz="2400" dirty="0"/>
              <a:t> we learn about the knife from this part of the text</a:t>
            </a:r>
            <a:r>
              <a:rPr lang="en-GB" sz="2400" dirty="0" smtClean="0"/>
              <a:t>.</a:t>
            </a:r>
          </a:p>
          <a:p>
            <a:endParaRPr lang="en-GB" sz="2400" dirty="0"/>
          </a:p>
          <a:p>
            <a:r>
              <a:rPr lang="en-GB" sz="2400" dirty="0"/>
              <a:t>Q2: Use the </a:t>
            </a:r>
            <a:r>
              <a:rPr lang="en-GB" sz="2400" b="1" dirty="0"/>
              <a:t>full extract</a:t>
            </a:r>
            <a:r>
              <a:rPr lang="en-GB" sz="2400" dirty="0"/>
              <a:t> for this question. How does the writer use language to create an impression of the man Jack</a:t>
            </a:r>
            <a:r>
              <a:rPr lang="en-GB" sz="2400" dirty="0" smtClean="0"/>
              <a:t>?</a:t>
            </a:r>
          </a:p>
          <a:p>
            <a:endParaRPr lang="en-GB" sz="2400" dirty="0"/>
          </a:p>
          <a:p>
            <a:r>
              <a:rPr lang="en-GB" sz="2400" dirty="0"/>
              <a:t>Q3: Use the </a:t>
            </a:r>
            <a:r>
              <a:rPr lang="en-GB" sz="2400" b="1" dirty="0"/>
              <a:t>full extract</a:t>
            </a:r>
            <a:r>
              <a:rPr lang="en-GB" sz="2400" dirty="0"/>
              <a:t> for this question. How does the writer structure the text to interest you as a reader? </a:t>
            </a:r>
          </a:p>
        </p:txBody>
      </p:sp>
    </p:spTree>
    <p:extLst>
      <p:ext uri="{BB962C8B-B14F-4D97-AF65-F5344CB8AC3E}">
        <p14:creationId xmlns:p14="http://schemas.microsoft.com/office/powerpoint/2010/main" val="1010468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33767" t="1047" r="34431" b="9852"/>
          <a:stretch/>
        </p:blipFill>
        <p:spPr>
          <a:xfrm>
            <a:off x="203200" y="127402"/>
            <a:ext cx="3162299" cy="6324598"/>
          </a:xfrm>
          <a:prstGeom prst="rect">
            <a:avLst/>
          </a:prstGeom>
        </p:spPr>
      </p:pic>
      <p:sp>
        <p:nvSpPr>
          <p:cNvPr id="3" name="TextBox 2"/>
          <p:cNvSpPr txBox="1"/>
          <p:nvPr/>
        </p:nvSpPr>
        <p:spPr>
          <a:xfrm>
            <a:off x="3594099" y="107039"/>
            <a:ext cx="5384801" cy="1046440"/>
          </a:xfrm>
          <a:prstGeom prst="rect">
            <a:avLst/>
          </a:prstGeom>
          <a:noFill/>
          <a:ln>
            <a:solidFill>
              <a:schemeClr val="tx1"/>
            </a:solidFill>
          </a:ln>
        </p:spPr>
        <p:txBody>
          <a:bodyPr wrap="square" rtlCol="0">
            <a:spAutoFit/>
          </a:bodyPr>
          <a:lstStyle/>
          <a:p>
            <a:r>
              <a:rPr lang="en-GB" dirty="0" smtClean="0"/>
              <a:t>Q2</a:t>
            </a:r>
            <a:r>
              <a:rPr lang="en-GB" dirty="0"/>
              <a:t>: Use the </a:t>
            </a:r>
            <a:r>
              <a:rPr lang="en-GB" b="1" dirty="0"/>
              <a:t>full extract</a:t>
            </a:r>
            <a:r>
              <a:rPr lang="en-GB" dirty="0"/>
              <a:t> for this question. How does the writer use </a:t>
            </a:r>
            <a:r>
              <a:rPr lang="en-GB" sz="2400" b="1" dirty="0">
                <a:solidFill>
                  <a:srgbClr val="FF0066"/>
                </a:solidFill>
              </a:rPr>
              <a:t>language</a:t>
            </a:r>
            <a:r>
              <a:rPr lang="en-GB" dirty="0"/>
              <a:t> to create an impression of the man Jack</a:t>
            </a:r>
            <a:r>
              <a:rPr lang="en-GB" dirty="0" smtClean="0"/>
              <a:t>?</a:t>
            </a:r>
          </a:p>
        </p:txBody>
      </p:sp>
      <p:sp>
        <p:nvSpPr>
          <p:cNvPr id="4" name="TextBox 3"/>
          <p:cNvSpPr txBox="1"/>
          <p:nvPr/>
        </p:nvSpPr>
        <p:spPr>
          <a:xfrm>
            <a:off x="3594099" y="2920369"/>
            <a:ext cx="5384801" cy="738664"/>
          </a:xfrm>
          <a:prstGeom prst="rect">
            <a:avLst/>
          </a:prstGeom>
          <a:noFill/>
          <a:ln>
            <a:solidFill>
              <a:schemeClr val="tx1"/>
            </a:solidFill>
          </a:ln>
        </p:spPr>
        <p:txBody>
          <a:bodyPr wrap="square" rtlCol="0">
            <a:spAutoFit/>
          </a:bodyPr>
          <a:lstStyle/>
          <a:p>
            <a:r>
              <a:rPr lang="en-GB" dirty="0" smtClean="0"/>
              <a:t>Q3</a:t>
            </a:r>
            <a:r>
              <a:rPr lang="en-GB" dirty="0"/>
              <a:t>: Use the </a:t>
            </a:r>
            <a:r>
              <a:rPr lang="en-GB" b="1" dirty="0"/>
              <a:t>full extract</a:t>
            </a:r>
            <a:r>
              <a:rPr lang="en-GB" dirty="0"/>
              <a:t> for this question. How does the writer </a:t>
            </a:r>
            <a:r>
              <a:rPr lang="en-GB" sz="2400" b="1" dirty="0">
                <a:solidFill>
                  <a:srgbClr val="FF0066"/>
                </a:solidFill>
              </a:rPr>
              <a:t>structure</a:t>
            </a:r>
            <a:r>
              <a:rPr lang="en-GB" dirty="0"/>
              <a:t> the text to interest you as a reader? </a:t>
            </a:r>
          </a:p>
        </p:txBody>
      </p:sp>
      <p:sp>
        <p:nvSpPr>
          <p:cNvPr id="5" name="TextBox 4"/>
          <p:cNvSpPr txBox="1"/>
          <p:nvPr/>
        </p:nvSpPr>
        <p:spPr>
          <a:xfrm>
            <a:off x="3594099" y="1221316"/>
            <a:ext cx="5384801" cy="1631216"/>
          </a:xfrm>
          <a:prstGeom prst="rect">
            <a:avLst/>
          </a:prstGeom>
          <a:noFill/>
          <a:ln>
            <a:solidFill>
              <a:schemeClr val="tx1"/>
            </a:solidFill>
          </a:ln>
        </p:spPr>
        <p:txBody>
          <a:bodyPr wrap="square" rtlCol="0">
            <a:spAutoFit/>
          </a:bodyPr>
          <a:lstStyle/>
          <a:p>
            <a:r>
              <a:rPr lang="en-GB" sz="2000" dirty="0" smtClean="0"/>
              <a:t>The writer presents the man Jack as</a:t>
            </a:r>
            <a:r>
              <a:rPr lang="en-GB" sz="2000" dirty="0"/>
              <a:t>…</a:t>
            </a:r>
          </a:p>
          <a:p>
            <a:r>
              <a:rPr lang="en-GB" sz="2000" dirty="0"/>
              <a:t>The word/phrase/[T] ‘…’ literally means that…</a:t>
            </a:r>
          </a:p>
          <a:p>
            <a:r>
              <a:rPr lang="en-GB" sz="2000" dirty="0"/>
              <a:t>The word/phrase/[T]‘…’ could suggest…</a:t>
            </a:r>
          </a:p>
          <a:p>
            <a:r>
              <a:rPr lang="en-GB" sz="2000" dirty="0"/>
              <a:t>The writer describes the </a:t>
            </a:r>
            <a:r>
              <a:rPr lang="en-GB" sz="2000" dirty="0" smtClean="0"/>
              <a:t>man Jack </a:t>
            </a:r>
            <a:r>
              <a:rPr lang="en-GB" sz="2000" dirty="0"/>
              <a:t>this way to make us feel</a:t>
            </a:r>
            <a:r>
              <a:rPr lang="en-GB" sz="2000" dirty="0" smtClean="0"/>
              <a:t>…</a:t>
            </a:r>
          </a:p>
        </p:txBody>
      </p:sp>
      <p:sp>
        <p:nvSpPr>
          <p:cNvPr id="6" name="TextBox 5"/>
          <p:cNvSpPr txBox="1"/>
          <p:nvPr/>
        </p:nvSpPr>
        <p:spPr>
          <a:xfrm>
            <a:off x="3594099" y="3761016"/>
            <a:ext cx="5384801" cy="2862322"/>
          </a:xfrm>
          <a:prstGeom prst="rect">
            <a:avLst/>
          </a:prstGeom>
          <a:noFill/>
          <a:ln>
            <a:solidFill>
              <a:schemeClr val="tx1"/>
            </a:solidFill>
          </a:ln>
        </p:spPr>
        <p:txBody>
          <a:bodyPr wrap="square" rtlCol="0">
            <a:spAutoFit/>
          </a:bodyPr>
          <a:lstStyle/>
          <a:p>
            <a:r>
              <a:rPr lang="en-GB" sz="2000" dirty="0"/>
              <a:t>The writer begins by introducing…</a:t>
            </a:r>
          </a:p>
          <a:p>
            <a:r>
              <a:rPr lang="en-GB" sz="2000" dirty="0"/>
              <a:t>He focuses on…</a:t>
            </a:r>
          </a:p>
          <a:p>
            <a:r>
              <a:rPr lang="en-GB" sz="2000" dirty="0"/>
              <a:t>This arouses the reader’s interest by</a:t>
            </a:r>
            <a:r>
              <a:rPr lang="en-GB" sz="2000" dirty="0" smtClean="0"/>
              <a:t>…</a:t>
            </a:r>
          </a:p>
          <a:p>
            <a:r>
              <a:rPr lang="en-GB" sz="2000" dirty="0"/>
              <a:t>The writer then shifts to… </a:t>
            </a:r>
            <a:endParaRPr lang="en-GB" sz="2000" dirty="0" smtClean="0"/>
          </a:p>
          <a:p>
            <a:r>
              <a:rPr lang="en-GB" sz="2000" dirty="0" smtClean="0"/>
              <a:t>This </a:t>
            </a:r>
            <a:r>
              <a:rPr lang="en-GB" sz="2000" dirty="0"/>
              <a:t>perspective shift creates an impression of…</a:t>
            </a:r>
          </a:p>
          <a:p>
            <a:r>
              <a:rPr lang="en-GB" sz="2000" dirty="0"/>
              <a:t>The reader will feel</a:t>
            </a:r>
            <a:r>
              <a:rPr lang="en-GB" sz="2000" dirty="0" smtClean="0"/>
              <a:t>…</a:t>
            </a:r>
          </a:p>
          <a:p>
            <a:r>
              <a:rPr lang="en-GB" sz="2000" dirty="0"/>
              <a:t>The episode ends with…</a:t>
            </a:r>
          </a:p>
          <a:p>
            <a:r>
              <a:rPr lang="en-GB" sz="2000" dirty="0"/>
              <a:t>This creates the effect that…</a:t>
            </a:r>
          </a:p>
          <a:p>
            <a:r>
              <a:rPr lang="en-GB" sz="2000" dirty="0"/>
              <a:t>This is interesting to the reader because</a:t>
            </a:r>
            <a:r>
              <a:rPr lang="en-GB" sz="2000" dirty="0" smtClean="0"/>
              <a:t>…</a:t>
            </a:r>
          </a:p>
        </p:txBody>
      </p:sp>
    </p:spTree>
    <p:extLst>
      <p:ext uri="{BB962C8B-B14F-4D97-AF65-F5344CB8AC3E}">
        <p14:creationId xmlns:p14="http://schemas.microsoft.com/office/powerpoint/2010/main" val="1232565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0344" y="1057808"/>
            <a:ext cx="4916156" cy="71096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A student </a:t>
            </a:r>
            <a:r>
              <a:rPr lang="en-GB" sz="2400" dirty="0" smtClean="0"/>
              <a:t>who </a:t>
            </a:r>
            <a:r>
              <a:rPr lang="en-GB" sz="2400" dirty="0"/>
              <a:t>picked up this novel said </a:t>
            </a:r>
            <a:r>
              <a:rPr lang="en-GB" sz="2400" i="1" dirty="0"/>
              <a:t>‘This front cover lacks imagination, creativity and life. It is as dull as dishwater and the illustrator needs sacking! ’ </a:t>
            </a:r>
          </a:p>
          <a:p>
            <a:endParaRPr lang="en-GB" sz="2400" dirty="0"/>
          </a:p>
          <a:p>
            <a:r>
              <a:rPr lang="en-GB" sz="2400" dirty="0"/>
              <a:t>To what extent do you </a:t>
            </a:r>
            <a:r>
              <a:rPr lang="en-GB" sz="2400" dirty="0" smtClean="0"/>
              <a:t>agree </a:t>
            </a:r>
            <a:r>
              <a:rPr lang="en-GB" sz="2400" dirty="0"/>
              <a:t>with this </a:t>
            </a:r>
            <a:r>
              <a:rPr lang="en-GB" sz="2400" dirty="0" smtClean="0"/>
              <a:t>statement? </a:t>
            </a:r>
          </a:p>
          <a:p>
            <a:endParaRPr lang="en-GB" sz="2400" dirty="0"/>
          </a:p>
          <a:p>
            <a:endParaRPr lang="en-GB" sz="2400" dirty="0" smtClean="0"/>
          </a:p>
          <a:p>
            <a:endParaRPr lang="en-GB" sz="2400" dirty="0" smtClean="0"/>
          </a:p>
          <a:p>
            <a:endParaRPr lang="en-GB" sz="2400" dirty="0"/>
          </a:p>
          <a:p>
            <a:r>
              <a:rPr lang="en-GB" sz="2400" dirty="0" smtClean="0"/>
              <a:t>EXT: What skills do you think this question is testing? </a:t>
            </a:r>
            <a:endParaRPr lang="en-GB" sz="2400" dirty="0"/>
          </a:p>
          <a:p>
            <a:endParaRPr lang="en-GB" sz="2400" dirty="0"/>
          </a:p>
          <a:p>
            <a:endParaRPr lang="en-GB" sz="2400" dirty="0"/>
          </a:p>
          <a:p>
            <a:endParaRPr lang="en-GB" sz="2400" dirty="0"/>
          </a:p>
          <a:p>
            <a:endParaRPr lang="en-GB" sz="2400" dirty="0"/>
          </a:p>
          <a:p>
            <a:endParaRPr lang="en-GB" sz="2400" dirty="0"/>
          </a:p>
        </p:txBody>
      </p:sp>
      <p:pic>
        <p:nvPicPr>
          <p:cNvPr id="4" name="Picture 3"/>
          <p:cNvPicPr>
            <a:picLocks noChangeAspect="1"/>
          </p:cNvPicPr>
          <p:nvPr/>
        </p:nvPicPr>
        <p:blipFill>
          <a:blip r:embed="rId2"/>
          <a:stretch>
            <a:fillRect/>
          </a:stretch>
        </p:blipFill>
        <p:spPr>
          <a:xfrm>
            <a:off x="344157" y="1171876"/>
            <a:ext cx="3204685" cy="4832803"/>
          </a:xfrm>
          <a:prstGeom prst="rect">
            <a:avLst/>
          </a:prstGeom>
        </p:spPr>
      </p:pic>
    </p:spTree>
    <p:extLst>
      <p:ext uri="{BB962C8B-B14F-4D97-AF65-F5344CB8AC3E}">
        <p14:creationId xmlns:p14="http://schemas.microsoft.com/office/powerpoint/2010/main" val="13548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4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52537" y="1868746"/>
            <a:ext cx="6293341" cy="1763453"/>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about the </a:t>
            </a:r>
            <a:r>
              <a:rPr lang="en-GB" sz="1800" b="1" dirty="0" smtClean="0">
                <a:latin typeface="Century Gothic" panose="020B0502020202020204" pitchFamily="34" charset="0"/>
              </a:rPr>
              <a:t>second half </a:t>
            </a:r>
            <a:r>
              <a:rPr lang="en-GB" sz="1800" dirty="0" smtClean="0">
                <a:latin typeface="Century Gothic" panose="020B0502020202020204" pitchFamily="34" charset="0"/>
              </a:rPr>
              <a:t>of the text.</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always asks you to </a:t>
            </a:r>
            <a:r>
              <a:rPr lang="en-GB" sz="1800" b="1" dirty="0" smtClean="0">
                <a:solidFill>
                  <a:srgbClr val="FF0000"/>
                </a:solidFill>
                <a:latin typeface="Century Gothic" panose="020B0502020202020204" pitchFamily="34" charset="0"/>
              </a:rPr>
              <a:t>EVALUATE</a:t>
            </a:r>
            <a:r>
              <a:rPr lang="en-GB" sz="1800" dirty="0" smtClean="0">
                <a:latin typeface="Century Gothic" panose="020B0502020202020204" pitchFamily="34" charset="0"/>
              </a:rPr>
              <a:t>.</a:t>
            </a:r>
          </a:p>
          <a:p>
            <a:r>
              <a:rPr lang="en-GB" sz="1800" dirty="0" smtClean="0">
                <a:latin typeface="Century Gothic" panose="020B0502020202020204" pitchFamily="34" charset="0"/>
              </a:rPr>
              <a:t>Evaluate means explain how well the writer has done something.</a:t>
            </a:r>
            <a:endParaRPr lang="en-GB" sz="1800" dirty="0">
              <a:latin typeface="Century Gothic" panose="020B0502020202020204" pitchFamily="34" charset="0"/>
            </a:endParaRPr>
          </a:p>
        </p:txBody>
      </p:sp>
      <p:sp>
        <p:nvSpPr>
          <p:cNvPr id="9" name="Title 1"/>
          <p:cNvSpPr txBox="1">
            <a:spLocks/>
          </p:cNvSpPr>
          <p:nvPr/>
        </p:nvSpPr>
        <p:spPr>
          <a:xfrm>
            <a:off x="478715" y="3937000"/>
            <a:ext cx="8310282" cy="2311399"/>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 </a:t>
            </a:r>
          </a:p>
          <a:p>
            <a:pPr marL="285750" indent="-285750">
              <a:buFont typeface="Arial" panose="020B0604020202020204" pitchFamily="34" charset="0"/>
              <a:buChar char="•"/>
            </a:pPr>
            <a:r>
              <a:rPr lang="en-GB" sz="1800" dirty="0" smtClean="0">
                <a:latin typeface="Century Gothic" panose="020B0502020202020204" pitchFamily="34" charset="0"/>
              </a:rPr>
              <a:t>Start by </a:t>
            </a:r>
            <a:r>
              <a:rPr lang="en-GB" sz="1800" b="1" dirty="0" smtClean="0">
                <a:latin typeface="Century Gothic" panose="020B0502020202020204" pitchFamily="34" charset="0"/>
              </a:rPr>
              <a:t>agreeing</a:t>
            </a:r>
            <a:r>
              <a:rPr lang="en-GB" sz="1800" dirty="0" smtClean="0">
                <a:latin typeface="Century Gothic" panose="020B0502020202020204" pitchFamily="34" charset="0"/>
              </a:rPr>
              <a:t> with the statement in the question</a:t>
            </a:r>
          </a:p>
          <a:p>
            <a:pPr marL="285750" indent="-285750">
              <a:buFont typeface="Arial" panose="020B0604020202020204" pitchFamily="34" charset="0"/>
              <a:buChar char="•"/>
            </a:pPr>
            <a:r>
              <a:rPr lang="en-GB" sz="1800" dirty="0">
                <a:latin typeface="Century Gothic" panose="020B0502020202020204" pitchFamily="34" charset="0"/>
              </a:rPr>
              <a:t>Underline interesting words and phrases from the extract </a:t>
            </a:r>
            <a:r>
              <a:rPr lang="en-GB" sz="1800" dirty="0" smtClean="0">
                <a:latin typeface="Century Gothic" panose="020B0502020202020204" pitchFamily="34" charset="0"/>
              </a:rPr>
              <a:t>that </a:t>
            </a:r>
            <a:r>
              <a:rPr lang="en-GB" sz="1800" b="1" dirty="0" smtClean="0">
                <a:latin typeface="Century Gothic" panose="020B0502020202020204" pitchFamily="34" charset="0"/>
              </a:rPr>
              <a:t>agree</a:t>
            </a:r>
            <a:r>
              <a:rPr lang="en-GB" sz="1800" dirty="0" smtClean="0">
                <a:latin typeface="Century Gothic" panose="020B0502020202020204" pitchFamily="34" charset="0"/>
              </a:rPr>
              <a:t> with the statement</a:t>
            </a: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smtClean="0">
                <a:latin typeface="Century Gothic" panose="020B0502020202020204" pitchFamily="34" charset="0"/>
              </a:rPr>
              <a:t>Write about WHAT the writer has done, HOW it works and WHY it is successful, using </a:t>
            </a:r>
            <a:r>
              <a:rPr lang="en-GB" sz="1800" b="1" dirty="0" smtClean="0">
                <a:latin typeface="Century Gothic" panose="020B0502020202020204" pitchFamily="34" charset="0"/>
              </a:rPr>
              <a:t>adverbs</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96AC2E51-2A66-4CD5-BDA2-AA33EF6E6592}" type="datetime3">
              <a:rPr lang="en-GB" smtClean="0">
                <a:solidFill>
                  <a:prstClr val="black">
                    <a:tint val="75000"/>
                  </a:prstClr>
                </a:solidFill>
              </a:rPr>
              <a:t>22 February, 2020</a:t>
            </a:fld>
            <a:endParaRPr lang="en-GB">
              <a:solidFill>
                <a:prstClr val="black">
                  <a:tint val="75000"/>
                </a:prstClr>
              </a:solidFill>
            </a:endParaRPr>
          </a:p>
        </p:txBody>
      </p:sp>
    </p:spTree>
    <p:extLst>
      <p:ext uri="{BB962C8B-B14F-4D97-AF65-F5344CB8AC3E}">
        <p14:creationId xmlns:p14="http://schemas.microsoft.com/office/powerpoint/2010/main" val="28254679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17" y="911548"/>
            <a:ext cx="7911783" cy="5436235"/>
          </a:xfrm>
          <a:prstGeom prst="rect">
            <a:avLst/>
          </a:prstGeom>
          <a:noFill/>
        </p:spPr>
      </p:pic>
      <p:sp>
        <p:nvSpPr>
          <p:cNvPr id="3" name="Right Arrow 2"/>
          <p:cNvSpPr/>
          <p:nvPr/>
        </p:nvSpPr>
        <p:spPr>
          <a:xfrm rot="10800000">
            <a:off x="7530088" y="3044889"/>
            <a:ext cx="974839"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21912" y="3891999"/>
            <a:ext cx="3014504" cy="584775"/>
          </a:xfrm>
          <a:prstGeom prst="rect">
            <a:avLst/>
          </a:prstGeom>
          <a:noFill/>
        </p:spPr>
        <p:txBody>
          <a:bodyPr wrap="square" rtlCol="0">
            <a:spAutoFit/>
          </a:bodyPr>
          <a:lstStyle/>
          <a:p>
            <a:pPr algn="ctr"/>
            <a:r>
              <a:rPr lang="en-GB" sz="3200" b="1" dirty="0" smtClean="0">
                <a:solidFill>
                  <a:srgbClr val="FF0000"/>
                </a:solidFill>
              </a:rPr>
              <a:t>Grade 4</a:t>
            </a:r>
            <a:endParaRPr lang="en-GB" sz="3200" b="1" dirty="0">
              <a:solidFill>
                <a:srgbClr val="FF0000"/>
              </a:solidFill>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evaluate the effects of the writer’s methods…</a:t>
            </a:r>
            <a:endParaRPr lang="en-GB" dirty="0"/>
          </a:p>
        </p:txBody>
      </p:sp>
    </p:spTree>
    <p:extLst>
      <p:ext uri="{BB962C8B-B14F-4D97-AF65-F5344CB8AC3E}">
        <p14:creationId xmlns:p14="http://schemas.microsoft.com/office/powerpoint/2010/main" val="491412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731" y="318770"/>
            <a:ext cx="6036972" cy="994172"/>
          </a:xfrm>
          <a:solidFill>
            <a:srgbClr val="CC3399"/>
          </a:solidFill>
        </p:spPr>
        <p:txBody>
          <a:bodyPr>
            <a:normAutofit fontScale="90000"/>
          </a:bodyPr>
          <a:lstStyle/>
          <a:p>
            <a:r>
              <a:rPr lang="en-GB" dirty="0" smtClean="0">
                <a:solidFill>
                  <a:schemeClr val="bg1"/>
                </a:solidFill>
              </a:rPr>
              <a:t>What is </a:t>
            </a:r>
            <a:r>
              <a:rPr lang="en-GB" i="1" dirty="0" smtClean="0">
                <a:solidFill>
                  <a:schemeClr val="bg1"/>
                </a:solidFill>
              </a:rPr>
              <a:t>critical evaluation? </a:t>
            </a:r>
            <a:endParaRPr lang="en-GB" dirty="0">
              <a:solidFill>
                <a:schemeClr val="bg1"/>
              </a:solidFill>
            </a:endParaRPr>
          </a:p>
        </p:txBody>
      </p:sp>
      <p:sp>
        <p:nvSpPr>
          <p:cNvPr id="6" name="Content Placeholder 5"/>
          <p:cNvSpPr>
            <a:spLocks noGrp="1"/>
          </p:cNvSpPr>
          <p:nvPr>
            <p:ph idx="1"/>
          </p:nvPr>
        </p:nvSpPr>
        <p:spPr>
          <a:xfrm>
            <a:off x="380730" y="1473200"/>
            <a:ext cx="8534669" cy="5270500"/>
          </a:xfrm>
        </p:spPr>
        <p:txBody>
          <a:bodyPr>
            <a:normAutofit fontScale="77500" lnSpcReduction="20000"/>
          </a:bodyPr>
          <a:lstStyle/>
          <a:p>
            <a:pPr marL="0" indent="0">
              <a:buNone/>
            </a:pPr>
            <a:r>
              <a:rPr lang="en-GB" dirty="0"/>
              <a:t>When we read an extract, </a:t>
            </a:r>
            <a:r>
              <a:rPr lang="en-GB" b="1" dirty="0"/>
              <a:t>we form ideas </a:t>
            </a:r>
            <a:r>
              <a:rPr lang="en-GB" dirty="0"/>
              <a:t>about what effect the writer is trying to achieve.</a:t>
            </a:r>
          </a:p>
          <a:p>
            <a:pPr marL="0" indent="0">
              <a:buNone/>
            </a:pPr>
            <a:endParaRPr lang="en-GB" dirty="0"/>
          </a:p>
          <a:p>
            <a:pPr marL="0" indent="0">
              <a:buNone/>
            </a:pPr>
            <a:r>
              <a:rPr lang="en-GB" dirty="0"/>
              <a:t>We know the writer is trying to keep us interested.</a:t>
            </a:r>
          </a:p>
          <a:p>
            <a:pPr marL="385763" indent="-385763">
              <a:buFont typeface="+mj-lt"/>
              <a:buAutoNum type="arabicPeriod"/>
            </a:pPr>
            <a:r>
              <a:rPr lang="en-GB" dirty="0" smtClean="0"/>
              <a:t>What </a:t>
            </a:r>
            <a:r>
              <a:rPr lang="en-GB" dirty="0"/>
              <a:t>do I think about the characters and events?</a:t>
            </a:r>
          </a:p>
          <a:p>
            <a:pPr marL="385763" indent="-385763">
              <a:buFont typeface="+mj-lt"/>
              <a:buAutoNum type="arabicPeriod"/>
            </a:pPr>
            <a:r>
              <a:rPr lang="en-GB" dirty="0"/>
              <a:t>How does the writer make me think or feel these things?</a:t>
            </a:r>
          </a:p>
          <a:p>
            <a:pPr marL="385763" indent="-385763">
              <a:buFont typeface="+mj-lt"/>
              <a:buAutoNum type="arabicPeriod"/>
            </a:pPr>
            <a:r>
              <a:rPr lang="en-GB" dirty="0"/>
              <a:t>How well does he or she do it</a:t>
            </a:r>
            <a:r>
              <a:rPr lang="en-GB" dirty="0" smtClean="0"/>
              <a:t>?</a:t>
            </a:r>
          </a:p>
          <a:p>
            <a:pPr marL="0" indent="0">
              <a:buNone/>
            </a:pPr>
            <a:endParaRPr lang="en-GB" dirty="0" smtClean="0"/>
          </a:p>
          <a:p>
            <a:pPr marL="0" indent="0">
              <a:buNone/>
            </a:pPr>
            <a:r>
              <a:rPr lang="en-GB" b="1" dirty="0" smtClean="0"/>
              <a:t>Notes: </a:t>
            </a:r>
          </a:p>
          <a:p>
            <a:r>
              <a:rPr lang="en-GB" dirty="0" smtClean="0"/>
              <a:t>You </a:t>
            </a:r>
            <a:r>
              <a:rPr lang="en-GB" dirty="0"/>
              <a:t>are being asked your </a:t>
            </a:r>
            <a:r>
              <a:rPr lang="en-GB" dirty="0" smtClean="0"/>
              <a:t>opinion; </a:t>
            </a:r>
            <a:r>
              <a:rPr lang="en-GB" dirty="0"/>
              <a:t>however, the text has been chosen because it is a skilful piece.</a:t>
            </a:r>
          </a:p>
          <a:p>
            <a:r>
              <a:rPr lang="en-GB" dirty="0" smtClean="0"/>
              <a:t>Don’t </a:t>
            </a:r>
            <a:r>
              <a:rPr lang="en-GB" dirty="0"/>
              <a:t>be too negative.</a:t>
            </a:r>
          </a:p>
          <a:p>
            <a:r>
              <a:rPr lang="en-GB" dirty="0" smtClean="0"/>
              <a:t>The examiner wants to see that you can </a:t>
            </a:r>
            <a:r>
              <a:rPr lang="en-GB" b="1" i="1" dirty="0" smtClean="0"/>
              <a:t>recognise</a:t>
            </a:r>
            <a:r>
              <a:rPr lang="en-GB" b="1" dirty="0" smtClean="0"/>
              <a:t> </a:t>
            </a:r>
            <a:r>
              <a:rPr lang="en-GB" b="1" dirty="0"/>
              <a:t>the effects used</a:t>
            </a:r>
            <a:r>
              <a:rPr lang="en-GB" dirty="0"/>
              <a:t>.</a:t>
            </a:r>
          </a:p>
          <a:p>
            <a:r>
              <a:rPr lang="en-GB" dirty="0" smtClean="0"/>
              <a:t>They also want to see you </a:t>
            </a:r>
            <a:r>
              <a:rPr lang="en-GB" b="1" i="1" dirty="0" smtClean="0"/>
              <a:t>explain </a:t>
            </a:r>
            <a:r>
              <a:rPr lang="en-GB" b="1" dirty="0" smtClean="0"/>
              <a:t>how </a:t>
            </a:r>
            <a:r>
              <a:rPr lang="en-GB" b="1" dirty="0"/>
              <a:t>well the effects have been achieved.</a:t>
            </a:r>
          </a:p>
          <a:p>
            <a:pPr marL="385763" indent="-385763">
              <a:buFont typeface="+mj-lt"/>
              <a:buAutoNum type="arabicPeriod"/>
            </a:pPr>
            <a:endParaRPr lang="en-GB" dirty="0"/>
          </a:p>
          <a:p>
            <a:endParaRPr lang="en-GB" dirty="0"/>
          </a:p>
        </p:txBody>
      </p:sp>
    </p:spTree>
    <p:extLst>
      <p:ext uri="{BB962C8B-B14F-4D97-AF65-F5344CB8AC3E}">
        <p14:creationId xmlns:p14="http://schemas.microsoft.com/office/powerpoint/2010/main" val="460578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625880" y="2481291"/>
            <a:ext cx="2697901" cy="2590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smtClean="0">
                <a:latin typeface="Segoe Print" panose="02000600000000000000" pitchFamily="2" charset="0"/>
              </a:rPr>
              <a:t>‘“Stupid as ever,” said Miss Brodie.’</a:t>
            </a:r>
            <a:endParaRPr lang="en-GB" dirty="0">
              <a:latin typeface="Century Gothic" panose="020B0502020202020204" pitchFamily="34" charset="0"/>
            </a:endParaRPr>
          </a:p>
        </p:txBody>
      </p:sp>
      <p:sp>
        <p:nvSpPr>
          <p:cNvPr id="2" name="Title 1"/>
          <p:cNvSpPr txBox="1">
            <a:spLocks/>
          </p:cNvSpPr>
          <p:nvPr/>
        </p:nvSpPr>
        <p:spPr>
          <a:xfrm>
            <a:off x="239143" y="768709"/>
            <a:ext cx="6624969" cy="4442464"/>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smtClean="0">
              <a:latin typeface="Century Gothic" panose="020B0502020202020204" pitchFamily="34" charset="0"/>
            </a:endParaRPr>
          </a:p>
          <a:p>
            <a:pPr algn="l"/>
            <a:r>
              <a:rPr lang="en-GB" sz="1800" dirty="0" smtClean="0">
                <a:latin typeface="Century Gothic" panose="020B0502020202020204" pitchFamily="34" charset="0"/>
              </a:rPr>
              <a:t>Focus </a:t>
            </a:r>
            <a:r>
              <a:rPr lang="en-GB" sz="1800" dirty="0">
                <a:latin typeface="Century Gothic" panose="020B0502020202020204" pitchFamily="34" charset="0"/>
              </a:rPr>
              <a:t>this part of your answer </a:t>
            </a:r>
            <a:r>
              <a:rPr lang="en-GB" sz="1800" b="1" dirty="0">
                <a:latin typeface="Century Gothic" panose="020B0502020202020204" pitchFamily="34" charset="0"/>
              </a:rPr>
              <a:t>on the lines 22 to 37.</a:t>
            </a:r>
            <a:endParaRPr lang="en-GB" sz="1800" dirty="0">
              <a:latin typeface="Century Gothic" panose="020B0502020202020204" pitchFamily="34" charset="0"/>
            </a:endParaRPr>
          </a:p>
          <a:p>
            <a:pPr algn="l"/>
            <a:r>
              <a:rPr lang="en-GB" sz="1800" dirty="0">
                <a:latin typeface="Century Gothic" panose="020B0502020202020204" pitchFamily="34" charset="0"/>
              </a:rPr>
              <a:t> </a:t>
            </a:r>
          </a:p>
          <a:p>
            <a:pPr algn="l"/>
            <a:r>
              <a:rPr lang="en-GB" sz="1800" dirty="0">
                <a:latin typeface="Century Gothic" panose="020B0502020202020204" pitchFamily="34" charset="0"/>
              </a:rPr>
              <a:t>A student, having read this section of the text said: “In this text, school is presented as a challenging place for the pupils.”</a:t>
            </a:r>
          </a:p>
          <a:p>
            <a:pPr algn="l"/>
            <a:r>
              <a:rPr lang="en-GB" sz="1800" dirty="0">
                <a:latin typeface="Century Gothic" panose="020B0502020202020204" pitchFamily="34" charset="0"/>
              </a:rPr>
              <a:t> </a:t>
            </a:r>
          </a:p>
          <a:p>
            <a:pPr algn="l"/>
            <a:r>
              <a:rPr lang="en-GB" sz="1800" dirty="0">
                <a:latin typeface="Century Gothic" panose="020B0502020202020204" pitchFamily="34" charset="0"/>
              </a:rPr>
              <a:t>To what extent do you agree?</a:t>
            </a:r>
          </a:p>
          <a:p>
            <a:pPr algn="l"/>
            <a:r>
              <a:rPr lang="en-GB" sz="1800" dirty="0">
                <a:latin typeface="Century Gothic" panose="020B0502020202020204" pitchFamily="34" charset="0"/>
              </a:rPr>
              <a:t> </a:t>
            </a:r>
          </a:p>
          <a:p>
            <a:pPr algn="l"/>
            <a:r>
              <a:rPr lang="en-GB" sz="1800" dirty="0">
                <a:latin typeface="Century Gothic" panose="020B0502020202020204" pitchFamily="34" charset="0"/>
              </a:rPr>
              <a:t>In your response, you could:</a:t>
            </a:r>
          </a:p>
          <a:p>
            <a:pPr algn="l"/>
            <a:r>
              <a:rPr lang="en-GB" sz="1800" dirty="0">
                <a:latin typeface="Century Gothic" panose="020B0502020202020204" pitchFamily="34" charset="0"/>
              </a:rPr>
              <a:t> </a:t>
            </a:r>
          </a:p>
          <a:p>
            <a:pPr marL="285750" lvl="0" indent="-285750" algn="l">
              <a:buFont typeface="Arial" panose="020B0604020202020204" pitchFamily="34" charset="0"/>
              <a:buChar char="•"/>
            </a:pPr>
            <a:r>
              <a:rPr lang="en-GB" sz="1800" dirty="0" smtClean="0">
                <a:latin typeface="Century Gothic" panose="020B0502020202020204" pitchFamily="34" charset="0"/>
              </a:rPr>
              <a:t>write </a:t>
            </a:r>
            <a:r>
              <a:rPr lang="en-GB" sz="1800" dirty="0">
                <a:latin typeface="Century Gothic" panose="020B0502020202020204" pitchFamily="34" charset="0"/>
              </a:rPr>
              <a:t>about your own impression of the </a:t>
            </a:r>
            <a:r>
              <a:rPr lang="en-GB" sz="1800" dirty="0" smtClean="0">
                <a:latin typeface="Century Gothic" panose="020B0502020202020204" pitchFamily="34" charset="0"/>
              </a:rPr>
              <a:t>school</a:t>
            </a:r>
          </a:p>
          <a:p>
            <a:pPr marL="285750" lvl="0" indent="-285750" algn="l">
              <a:buFont typeface="Arial" panose="020B0604020202020204" pitchFamily="34" charset="0"/>
              <a:buChar char="•"/>
            </a:pPr>
            <a:r>
              <a:rPr lang="en-GB" sz="1800" dirty="0" smtClean="0">
                <a:latin typeface="Century Gothic" panose="020B0502020202020204" pitchFamily="34" charset="0"/>
              </a:rPr>
              <a:t>evaluate </a:t>
            </a:r>
            <a:r>
              <a:rPr lang="en-GB" sz="1800" dirty="0">
                <a:latin typeface="Century Gothic" panose="020B0502020202020204" pitchFamily="34" charset="0"/>
              </a:rPr>
              <a:t>how the writer has created these </a:t>
            </a:r>
            <a:r>
              <a:rPr lang="en-GB" sz="1800" dirty="0" smtClean="0">
                <a:latin typeface="Century Gothic" panose="020B0502020202020204" pitchFamily="34" charset="0"/>
              </a:rPr>
              <a:t>impressions</a:t>
            </a:r>
            <a:endParaRPr lang="en-GB" sz="1800" dirty="0">
              <a:latin typeface="Century Gothic" panose="020B0502020202020204" pitchFamily="34" charset="0"/>
            </a:endParaRPr>
          </a:p>
          <a:p>
            <a:pPr marL="285750" lvl="0" indent="-285750" algn="l">
              <a:buFont typeface="Arial" panose="020B0604020202020204" pitchFamily="34" charset="0"/>
              <a:buChar char="•"/>
            </a:pPr>
            <a:r>
              <a:rPr lang="en-GB" sz="1800" dirty="0" smtClean="0">
                <a:latin typeface="Century Gothic" panose="020B0502020202020204" pitchFamily="34" charset="0"/>
              </a:rPr>
              <a:t>support </a:t>
            </a:r>
            <a:r>
              <a:rPr lang="en-GB" sz="1800" dirty="0">
                <a:latin typeface="Century Gothic" panose="020B0502020202020204" pitchFamily="34" charset="0"/>
              </a:rPr>
              <a:t>your opinions with quotations from the </a:t>
            </a:r>
            <a:r>
              <a:rPr lang="en-GB" sz="1800" dirty="0" smtClean="0">
                <a:latin typeface="Century Gothic" panose="020B0502020202020204" pitchFamily="34" charset="0"/>
              </a:rPr>
              <a:t>text</a:t>
            </a:r>
          </a:p>
          <a:p>
            <a:pPr lvl="0" algn="l"/>
            <a:r>
              <a:rPr lang="en-GB" sz="1800" dirty="0" smtClean="0">
                <a:latin typeface="Century Gothic" panose="020B0502020202020204" pitchFamily="34" charset="0"/>
              </a:rPr>
              <a:t>      </a:t>
            </a:r>
            <a:r>
              <a:rPr lang="en-GB" sz="1800" b="1" dirty="0" smtClean="0">
                <a:latin typeface="Century Gothic" panose="020B0502020202020204" pitchFamily="34" charset="0"/>
              </a:rPr>
              <a:t>[20 </a:t>
            </a:r>
            <a:r>
              <a:rPr lang="en-GB" sz="1800" b="1" dirty="0">
                <a:latin typeface="Century Gothic" panose="020B0502020202020204" pitchFamily="34" charset="0"/>
              </a:rPr>
              <a:t>marks]</a:t>
            </a:r>
            <a:endParaRPr lang="en-GB" sz="1800" dirty="0">
              <a:latin typeface="Century Gothic" panose="020B0502020202020204" pitchFamily="34" charset="0"/>
            </a:endParaRPr>
          </a:p>
        </p:txBody>
      </p:sp>
      <p:pic>
        <p:nvPicPr>
          <p:cNvPr id="3" name="Picture 2" descr="Image result for magnifying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647" y="2410470"/>
            <a:ext cx="4234849" cy="4165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67647" y="5729383"/>
            <a:ext cx="5227093" cy="954107"/>
          </a:xfrm>
          <a:prstGeom prst="rect">
            <a:avLst/>
          </a:prstGeom>
          <a:noFill/>
        </p:spPr>
        <p:txBody>
          <a:bodyPr wrap="square" lIns="91440" tIns="45720" rIns="91440" bIns="45720">
            <a:spAutoFit/>
          </a:bodyPr>
          <a:lstStyle/>
          <a:p>
            <a:pPr algn="ctr"/>
            <a:r>
              <a:rPr lang="en-US" sz="2800" b="1" cap="none" spc="0" dirty="0" smtClean="0">
                <a:ln w="22225">
                  <a:noFill/>
                  <a:prstDash val="solid"/>
                </a:ln>
                <a:solidFill>
                  <a:srgbClr val="00B050"/>
                </a:solidFill>
                <a:effectLst/>
                <a:latin typeface="Century Gothic" panose="020B0502020202020204" pitchFamily="34" charset="0"/>
              </a:rPr>
              <a:t>Let’s share</a:t>
            </a:r>
          </a:p>
          <a:p>
            <a:pPr algn="ctr"/>
            <a:r>
              <a:rPr lang="en-US" sz="2800" b="1" cap="none" spc="0" dirty="0" smtClean="0">
                <a:ln w="22225">
                  <a:noFill/>
                  <a:prstDash val="solid"/>
                </a:ln>
                <a:solidFill>
                  <a:srgbClr val="00B050"/>
                </a:solidFill>
                <a:effectLst/>
                <a:latin typeface="Century Gothic" panose="020B0502020202020204" pitchFamily="34" charset="0"/>
              </a:rPr>
              <a:t>our ideas.</a:t>
            </a:r>
            <a:endParaRPr lang="en-US" sz="2800" b="1" cap="none" spc="0" dirty="0">
              <a:ln w="22225">
                <a:noFill/>
                <a:prstDash val="solid"/>
              </a:ln>
              <a:solidFill>
                <a:srgbClr val="00B050"/>
              </a:solidFill>
              <a:effectLst/>
              <a:latin typeface="Century Gothic" panose="020B0502020202020204" pitchFamily="34" charset="0"/>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i="1" dirty="0" smtClean="0"/>
              <a:t>The Prime of Miss Jean Brodie </a:t>
            </a:r>
            <a:r>
              <a:rPr lang="en-GB" b="1" dirty="0" smtClean="0"/>
              <a:t>by Muriel Spark</a:t>
            </a:r>
            <a:endParaRPr lang="en-GB" dirty="0"/>
          </a:p>
        </p:txBody>
      </p:sp>
    </p:spTree>
    <p:extLst>
      <p:ext uri="{BB962C8B-B14F-4D97-AF65-F5344CB8AC3E}">
        <p14:creationId xmlns:p14="http://schemas.microsoft.com/office/powerpoint/2010/main" val="810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957" y="75295"/>
            <a:ext cx="9142810" cy="49110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85800">
              <a:defRPr/>
            </a:pPr>
            <a:r>
              <a:rPr lang="en-GB" sz="2700" dirty="0">
                <a:solidFill>
                  <a:prstClr val="black"/>
                </a:solidFill>
                <a:latin typeface="Berlin Sans FB" panose="020E0602020502020306" pitchFamily="34" charset="0"/>
              </a:rPr>
              <a:t>YOUR TASK: DIG DEEPER</a:t>
            </a:r>
          </a:p>
          <a:p>
            <a:pPr marL="342900" indent="-342900" defTabSz="685800">
              <a:buFontTx/>
              <a:buAutoNum type="arabicPeriod"/>
              <a:defRPr/>
            </a:pPr>
            <a:endParaRPr lang="en-GB" sz="1200" dirty="0">
              <a:solidFill>
                <a:prstClr val="black"/>
              </a:solidFill>
              <a:latin typeface="Open Sans"/>
            </a:endParaRPr>
          </a:p>
        </p:txBody>
      </p:sp>
      <p:sp>
        <p:nvSpPr>
          <p:cNvPr id="7" name="Title 1"/>
          <p:cNvSpPr txBox="1">
            <a:spLocks/>
          </p:cNvSpPr>
          <p:nvPr/>
        </p:nvSpPr>
        <p:spPr>
          <a:xfrm>
            <a:off x="154835" y="717227"/>
            <a:ext cx="8853054" cy="470001"/>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a:latin typeface="Century Gothic" panose="020B0502020202020204" pitchFamily="34" charset="0"/>
              </a:rPr>
              <a:t>Let‘s </a:t>
            </a:r>
            <a:r>
              <a:rPr lang="en-GB" sz="1800" dirty="0" smtClean="0">
                <a:latin typeface="Century Gothic" panose="020B0502020202020204" pitchFamily="34" charset="0"/>
              </a:rPr>
              <a:t>look for evidence </a:t>
            </a:r>
            <a:r>
              <a:rPr lang="en-GB" sz="1800" dirty="0">
                <a:latin typeface="Century Gothic" panose="020B0502020202020204" pitchFamily="34" charset="0"/>
              </a:rPr>
              <a:t>that proves the statement correct.</a:t>
            </a:r>
          </a:p>
        </p:txBody>
      </p:sp>
      <p:sp>
        <p:nvSpPr>
          <p:cNvPr id="13" name="AutoShape 2"/>
          <p:cNvSpPr>
            <a:spLocks noChangeArrowheads="1"/>
          </p:cNvSpPr>
          <p:nvPr/>
        </p:nvSpPr>
        <p:spPr bwMode="auto">
          <a:xfrm>
            <a:off x="98549" y="1533848"/>
            <a:ext cx="2105942" cy="1652300"/>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US" sz="1200" dirty="0">
                <a:solidFill>
                  <a:prstClr val="black"/>
                </a:solidFill>
                <a:latin typeface="Century Gothic" panose="020B0502020202020204" pitchFamily="34" charset="0"/>
              </a:rPr>
              <a:t>Dialogue is a </a:t>
            </a:r>
            <a:r>
              <a:rPr lang="en-US" sz="1200" b="1" dirty="0">
                <a:solidFill>
                  <a:prstClr val="black"/>
                </a:solidFill>
                <a:latin typeface="Century Gothic" panose="020B0502020202020204" pitchFamily="34" charset="0"/>
              </a:rPr>
              <a:t>structural feature</a:t>
            </a:r>
            <a:r>
              <a:rPr lang="en-US" sz="1200" dirty="0">
                <a:solidFill>
                  <a:prstClr val="black"/>
                </a:solidFill>
                <a:latin typeface="Century Gothic" panose="020B0502020202020204" pitchFamily="34" charset="0"/>
              </a:rPr>
              <a:t>. How is it used here to show the school is a challenging place?</a:t>
            </a:r>
          </a:p>
        </p:txBody>
      </p:sp>
      <p:sp>
        <p:nvSpPr>
          <p:cNvPr id="14" name="AutoShape 3"/>
          <p:cNvSpPr>
            <a:spLocks noChangeArrowheads="1"/>
          </p:cNvSpPr>
          <p:nvPr/>
        </p:nvSpPr>
        <p:spPr bwMode="auto">
          <a:xfrm>
            <a:off x="2276460" y="1562100"/>
            <a:ext cx="2484511" cy="1652300"/>
          </a:xfrm>
          <a:prstGeom prst="wedgeEllipseCallout">
            <a:avLst>
              <a:gd name="adj1" fmla="val -46310"/>
              <a:gd name="adj2" fmla="val 68315"/>
            </a:avLst>
          </a:prstGeom>
          <a:solidFill>
            <a:srgbClr val="FFFFCC"/>
          </a:solidFill>
          <a:ln w="9525">
            <a:solidFill>
              <a:schemeClr val="tx1"/>
            </a:solidFill>
            <a:miter lim="800000"/>
            <a:headEnd/>
            <a:tailEnd/>
          </a:ln>
        </p:spPr>
        <p:txBody>
          <a:bodyPr/>
          <a:lstStyle/>
          <a:p>
            <a:pPr algn="ctr"/>
            <a:r>
              <a:rPr lang="en-US" sz="1050" dirty="0">
                <a:solidFill>
                  <a:prstClr val="black"/>
                </a:solidFill>
                <a:latin typeface="Century Gothic" panose="020B0502020202020204" pitchFamily="34" charset="0"/>
              </a:rPr>
              <a:t>‘One should have an innate sense of these things.’ – What does the </a:t>
            </a:r>
            <a:r>
              <a:rPr lang="en-US" sz="1050" b="1" dirty="0">
                <a:solidFill>
                  <a:prstClr val="black"/>
                </a:solidFill>
                <a:latin typeface="Century Gothic" panose="020B0502020202020204" pitchFamily="34" charset="0"/>
              </a:rPr>
              <a:t>adjective </a:t>
            </a:r>
            <a:r>
              <a:rPr lang="en-US" sz="1050" dirty="0">
                <a:solidFill>
                  <a:prstClr val="black"/>
                </a:solidFill>
                <a:latin typeface="Century Gothic" panose="020B0502020202020204" pitchFamily="34" charset="0"/>
              </a:rPr>
              <a:t>‘innate’ imply about the school being a challenging place?</a:t>
            </a:r>
          </a:p>
        </p:txBody>
      </p:sp>
      <p:sp>
        <p:nvSpPr>
          <p:cNvPr id="15" name="AutoShape 4"/>
          <p:cNvSpPr>
            <a:spLocks noChangeArrowheads="1"/>
          </p:cNvSpPr>
          <p:nvPr/>
        </p:nvSpPr>
        <p:spPr bwMode="auto">
          <a:xfrm>
            <a:off x="4869031" y="1306219"/>
            <a:ext cx="2105941" cy="1652300"/>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US" sz="1050" dirty="0">
                <a:solidFill>
                  <a:prstClr val="black"/>
                </a:solidFill>
                <a:latin typeface="Century Gothic" panose="020B0502020202020204" pitchFamily="34" charset="0"/>
              </a:rPr>
              <a:t>‘More is vulgar’ – ‘Vulgar’ is an </a:t>
            </a:r>
            <a:r>
              <a:rPr lang="en-US" sz="1050" b="1" dirty="0">
                <a:solidFill>
                  <a:prstClr val="black"/>
                </a:solidFill>
                <a:latin typeface="Century Gothic" panose="020B0502020202020204" pitchFamily="34" charset="0"/>
              </a:rPr>
              <a:t>adjective</a:t>
            </a:r>
            <a:r>
              <a:rPr lang="en-US" sz="1050" dirty="0">
                <a:solidFill>
                  <a:prstClr val="black"/>
                </a:solidFill>
                <a:latin typeface="Century Gothic" panose="020B0502020202020204" pitchFamily="34" charset="0"/>
              </a:rPr>
              <a:t>. How does </a:t>
            </a:r>
            <a:r>
              <a:rPr lang="en-US" sz="1050" dirty="0" smtClean="0">
                <a:solidFill>
                  <a:prstClr val="black"/>
                </a:solidFill>
                <a:latin typeface="Century Gothic" panose="020B0502020202020204" pitchFamily="34" charset="0"/>
              </a:rPr>
              <a:t>it show </a:t>
            </a:r>
            <a:r>
              <a:rPr lang="en-US" sz="1050" dirty="0">
                <a:solidFill>
                  <a:prstClr val="black"/>
                </a:solidFill>
                <a:latin typeface="Century Gothic" panose="020B0502020202020204" pitchFamily="34" charset="0"/>
              </a:rPr>
              <a:t>us that the school is a challenging place for pupils?</a:t>
            </a:r>
          </a:p>
        </p:txBody>
      </p:sp>
      <p:sp>
        <p:nvSpPr>
          <p:cNvPr id="16" name="AutoShape 5"/>
          <p:cNvSpPr>
            <a:spLocks noChangeArrowheads="1"/>
          </p:cNvSpPr>
          <p:nvPr/>
        </p:nvSpPr>
        <p:spPr bwMode="auto">
          <a:xfrm>
            <a:off x="177913" y="3547214"/>
            <a:ext cx="2240465" cy="1926485"/>
          </a:xfrm>
          <a:prstGeom prst="wedgeEllipseCallout">
            <a:avLst>
              <a:gd name="adj1" fmla="val -44102"/>
              <a:gd name="adj2" fmla="val 70037"/>
            </a:avLst>
          </a:prstGeom>
          <a:solidFill>
            <a:srgbClr val="FFFFCC"/>
          </a:solidFill>
          <a:ln w="9525">
            <a:solidFill>
              <a:schemeClr val="tx1"/>
            </a:solidFill>
            <a:miter lim="800000"/>
            <a:headEnd/>
            <a:tailEnd/>
          </a:ln>
        </p:spPr>
        <p:txBody>
          <a:bodyPr/>
          <a:lstStyle/>
          <a:p>
            <a:pPr algn="ctr"/>
            <a:r>
              <a:rPr lang="en-US" sz="1200" dirty="0" smtClean="0">
                <a:solidFill>
                  <a:prstClr val="black"/>
                </a:solidFill>
                <a:latin typeface="Century Gothic" panose="020B0502020202020204" pitchFamily="34" charset="0"/>
              </a:rPr>
              <a:t>Why does the writer </a:t>
            </a:r>
            <a:r>
              <a:rPr lang="en-US" sz="1200" b="1" dirty="0" smtClean="0">
                <a:solidFill>
                  <a:prstClr val="black"/>
                </a:solidFill>
                <a:latin typeface="Century Gothic" panose="020B0502020202020204" pitchFamily="34" charset="0"/>
              </a:rPr>
              <a:t>zoom in</a:t>
            </a:r>
            <a:r>
              <a:rPr lang="en-US" sz="1200" dirty="0" smtClean="0">
                <a:solidFill>
                  <a:prstClr val="black"/>
                </a:solidFill>
                <a:latin typeface="Century Gothic" panose="020B0502020202020204" pitchFamily="34" charset="0"/>
              </a:rPr>
              <a:t> on Miss Brodie’s ‘cover up’ lesson? How does this show the school is a challenging place?</a:t>
            </a:r>
            <a:endParaRPr lang="en-US" sz="1200" dirty="0">
              <a:solidFill>
                <a:prstClr val="black"/>
              </a:solidFill>
              <a:latin typeface="Century Gothic" panose="020B0502020202020204" pitchFamily="34" charset="0"/>
            </a:endParaRPr>
          </a:p>
        </p:txBody>
      </p:sp>
      <p:sp>
        <p:nvSpPr>
          <p:cNvPr id="17" name="AutoShape 6"/>
          <p:cNvSpPr>
            <a:spLocks noChangeArrowheads="1"/>
          </p:cNvSpPr>
          <p:nvPr/>
        </p:nvSpPr>
        <p:spPr bwMode="auto">
          <a:xfrm>
            <a:off x="6996210" y="1562101"/>
            <a:ext cx="2105941" cy="1652300"/>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US" sz="1050" dirty="0">
                <a:solidFill>
                  <a:prstClr val="black"/>
                </a:solidFill>
                <a:latin typeface="Century Gothic" panose="020B0502020202020204" pitchFamily="34" charset="0"/>
              </a:rPr>
              <a:t>‘Nobody answered’ is </a:t>
            </a:r>
            <a:r>
              <a:rPr lang="en-US" sz="1050" b="1" dirty="0">
                <a:solidFill>
                  <a:prstClr val="black"/>
                </a:solidFill>
                <a:latin typeface="Century Gothic" panose="020B0502020202020204" pitchFamily="34" charset="0"/>
              </a:rPr>
              <a:t>an isolated line</a:t>
            </a:r>
            <a:r>
              <a:rPr lang="en-US" sz="1050" dirty="0">
                <a:solidFill>
                  <a:prstClr val="black"/>
                </a:solidFill>
                <a:latin typeface="Century Gothic" panose="020B0502020202020204" pitchFamily="34" charset="0"/>
              </a:rPr>
              <a:t>. How does this structural technique show us the school is a challenging place?</a:t>
            </a:r>
          </a:p>
        </p:txBody>
      </p:sp>
      <p:sp>
        <p:nvSpPr>
          <p:cNvPr id="18" name="AutoShape 9"/>
          <p:cNvSpPr>
            <a:spLocks noChangeArrowheads="1"/>
          </p:cNvSpPr>
          <p:nvPr/>
        </p:nvSpPr>
        <p:spPr bwMode="auto">
          <a:xfrm>
            <a:off x="6901948" y="4047584"/>
            <a:ext cx="2105941" cy="2182218"/>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US" sz="1050" dirty="0">
                <a:solidFill>
                  <a:prstClr val="black"/>
                </a:solidFill>
                <a:latin typeface="Century Gothic" panose="020B0502020202020204" pitchFamily="34" charset="0"/>
              </a:rPr>
              <a:t>‘Answer in a complete sentence please’. – The verb ‘answer’ is an </a:t>
            </a:r>
            <a:r>
              <a:rPr lang="en-US" sz="1050" b="1" dirty="0">
                <a:solidFill>
                  <a:prstClr val="black"/>
                </a:solidFill>
                <a:latin typeface="Century Gothic" panose="020B0502020202020204" pitchFamily="34" charset="0"/>
              </a:rPr>
              <a:t>imperative</a:t>
            </a:r>
            <a:r>
              <a:rPr lang="en-US" sz="1050" dirty="0">
                <a:solidFill>
                  <a:prstClr val="black"/>
                </a:solidFill>
                <a:latin typeface="Century Gothic" panose="020B0502020202020204" pitchFamily="34" charset="0"/>
              </a:rPr>
              <a:t>. How does this </a:t>
            </a:r>
            <a:r>
              <a:rPr lang="en-US" sz="1050" dirty="0" smtClean="0">
                <a:solidFill>
                  <a:prstClr val="black"/>
                </a:solidFill>
                <a:latin typeface="Century Gothic" panose="020B0502020202020204" pitchFamily="34" charset="0"/>
              </a:rPr>
              <a:t>help </a:t>
            </a:r>
            <a:r>
              <a:rPr lang="en-US" sz="1050" dirty="0">
                <a:solidFill>
                  <a:prstClr val="black"/>
                </a:solidFill>
                <a:latin typeface="Century Gothic" panose="020B0502020202020204" pitchFamily="34" charset="0"/>
              </a:rPr>
              <a:t>prove the school is challenging? </a:t>
            </a:r>
          </a:p>
        </p:txBody>
      </p:sp>
      <p:sp>
        <p:nvSpPr>
          <p:cNvPr id="19" name="Oval 10"/>
          <p:cNvSpPr>
            <a:spLocks noChangeArrowheads="1"/>
          </p:cNvSpPr>
          <p:nvPr/>
        </p:nvSpPr>
        <p:spPr bwMode="auto">
          <a:xfrm>
            <a:off x="2693686" y="3816997"/>
            <a:ext cx="432140" cy="432140"/>
          </a:xfrm>
          <a:prstGeom prst="ellipse">
            <a:avLst/>
          </a:prstGeom>
          <a:solidFill>
            <a:srgbClr val="FF99FF"/>
          </a:solidFill>
          <a:ln w="9525">
            <a:solidFill>
              <a:schemeClr val="tx1"/>
            </a:solidFill>
            <a:round/>
            <a:headEnd/>
            <a:tailEnd/>
          </a:ln>
        </p:spPr>
        <p:txBody>
          <a:bodyPr wrap="none" anchor="ctr"/>
          <a:lstStyle/>
          <a:p>
            <a:pPr algn="ctr"/>
            <a:r>
              <a:rPr lang="en-GB" sz="1350" b="1">
                <a:solidFill>
                  <a:prstClr val="black"/>
                </a:solidFill>
                <a:latin typeface="Century Gothic" panose="020B0502020202020204" pitchFamily="34" charset="0"/>
              </a:rPr>
              <a:t>1</a:t>
            </a:r>
            <a:endParaRPr lang="en-US" sz="1350" b="1">
              <a:solidFill>
                <a:prstClr val="black"/>
              </a:solidFill>
              <a:latin typeface="Century Gothic" panose="020B0502020202020204" pitchFamily="34" charset="0"/>
            </a:endParaRPr>
          </a:p>
        </p:txBody>
      </p:sp>
      <p:sp>
        <p:nvSpPr>
          <p:cNvPr id="20" name="Oval 11"/>
          <p:cNvSpPr>
            <a:spLocks noChangeArrowheads="1"/>
          </p:cNvSpPr>
          <p:nvPr/>
        </p:nvSpPr>
        <p:spPr bwMode="auto">
          <a:xfrm>
            <a:off x="3186990" y="3816996"/>
            <a:ext cx="432141" cy="432140"/>
          </a:xfrm>
          <a:prstGeom prst="ellipse">
            <a:avLst/>
          </a:prstGeom>
          <a:solidFill>
            <a:srgbClr val="9966FF"/>
          </a:solidFill>
          <a:ln w="9525">
            <a:solidFill>
              <a:schemeClr val="tx1"/>
            </a:solidFill>
            <a:round/>
            <a:headEnd/>
            <a:tailEnd/>
          </a:ln>
        </p:spPr>
        <p:txBody>
          <a:bodyPr wrap="none" anchor="ctr"/>
          <a:lstStyle/>
          <a:p>
            <a:pPr algn="ctr"/>
            <a:r>
              <a:rPr lang="en-GB" sz="1350" b="1">
                <a:solidFill>
                  <a:prstClr val="black"/>
                </a:solidFill>
                <a:latin typeface="Century Gothic" panose="020B0502020202020204" pitchFamily="34" charset="0"/>
              </a:rPr>
              <a:t>2</a:t>
            </a:r>
            <a:endParaRPr lang="en-US" sz="1350" b="1">
              <a:solidFill>
                <a:prstClr val="black"/>
              </a:solidFill>
              <a:latin typeface="Century Gothic" panose="020B0502020202020204" pitchFamily="34" charset="0"/>
            </a:endParaRPr>
          </a:p>
        </p:txBody>
      </p:sp>
      <p:sp>
        <p:nvSpPr>
          <p:cNvPr id="21" name="Oval 12"/>
          <p:cNvSpPr>
            <a:spLocks noChangeArrowheads="1"/>
          </p:cNvSpPr>
          <p:nvPr/>
        </p:nvSpPr>
        <p:spPr bwMode="auto">
          <a:xfrm>
            <a:off x="3703865" y="3816996"/>
            <a:ext cx="432141" cy="432140"/>
          </a:xfrm>
          <a:prstGeom prst="ellipse">
            <a:avLst/>
          </a:prstGeom>
          <a:solidFill>
            <a:srgbClr val="FF0066"/>
          </a:solidFill>
          <a:ln w="9525">
            <a:solidFill>
              <a:schemeClr val="tx1"/>
            </a:solidFill>
            <a:round/>
            <a:headEnd/>
            <a:tailEnd/>
          </a:ln>
        </p:spPr>
        <p:txBody>
          <a:bodyPr wrap="none" anchor="ctr"/>
          <a:lstStyle/>
          <a:p>
            <a:pPr algn="ctr"/>
            <a:r>
              <a:rPr lang="en-GB" sz="1350" b="1" dirty="0">
                <a:solidFill>
                  <a:prstClr val="black"/>
                </a:solidFill>
                <a:latin typeface="Century Gothic" panose="020B0502020202020204" pitchFamily="34" charset="0"/>
              </a:rPr>
              <a:t>3</a:t>
            </a:r>
            <a:endParaRPr lang="en-US" sz="1350" b="1" dirty="0">
              <a:solidFill>
                <a:prstClr val="black"/>
              </a:solidFill>
              <a:latin typeface="Century Gothic" panose="020B0502020202020204" pitchFamily="34" charset="0"/>
            </a:endParaRPr>
          </a:p>
        </p:txBody>
      </p:sp>
      <p:sp>
        <p:nvSpPr>
          <p:cNvPr id="22" name="Oval 13"/>
          <p:cNvSpPr>
            <a:spLocks noChangeArrowheads="1"/>
          </p:cNvSpPr>
          <p:nvPr/>
        </p:nvSpPr>
        <p:spPr bwMode="auto">
          <a:xfrm>
            <a:off x="4195244" y="3824518"/>
            <a:ext cx="432141" cy="432140"/>
          </a:xfrm>
          <a:prstGeom prst="ellipse">
            <a:avLst/>
          </a:prstGeom>
          <a:solidFill>
            <a:srgbClr val="CCFF99"/>
          </a:solidFill>
          <a:ln w="9525">
            <a:solidFill>
              <a:schemeClr val="tx1"/>
            </a:solidFill>
            <a:round/>
            <a:headEnd/>
            <a:tailEnd/>
          </a:ln>
        </p:spPr>
        <p:txBody>
          <a:bodyPr wrap="none" anchor="ctr"/>
          <a:lstStyle/>
          <a:p>
            <a:pPr algn="ctr"/>
            <a:r>
              <a:rPr lang="en-GB" sz="1350" b="1">
                <a:solidFill>
                  <a:prstClr val="black"/>
                </a:solidFill>
                <a:latin typeface="Century Gothic" panose="020B0502020202020204" pitchFamily="34" charset="0"/>
              </a:rPr>
              <a:t>4</a:t>
            </a:r>
            <a:endParaRPr lang="en-US" sz="1350" b="1">
              <a:solidFill>
                <a:prstClr val="black"/>
              </a:solidFill>
              <a:latin typeface="Century Gothic" panose="020B0502020202020204" pitchFamily="34" charset="0"/>
            </a:endParaRPr>
          </a:p>
        </p:txBody>
      </p:sp>
      <p:sp>
        <p:nvSpPr>
          <p:cNvPr id="23" name="Oval 14"/>
          <p:cNvSpPr>
            <a:spLocks noChangeArrowheads="1"/>
          </p:cNvSpPr>
          <p:nvPr/>
        </p:nvSpPr>
        <p:spPr bwMode="auto">
          <a:xfrm>
            <a:off x="4686622" y="3824517"/>
            <a:ext cx="432141" cy="432140"/>
          </a:xfrm>
          <a:prstGeom prst="ellipse">
            <a:avLst/>
          </a:prstGeom>
          <a:solidFill>
            <a:srgbClr val="FFFF00"/>
          </a:solidFill>
          <a:ln w="9525">
            <a:solidFill>
              <a:schemeClr val="tx1"/>
            </a:solidFill>
            <a:round/>
            <a:headEnd/>
            <a:tailEnd/>
          </a:ln>
        </p:spPr>
        <p:txBody>
          <a:bodyPr wrap="none" anchor="ctr"/>
          <a:lstStyle/>
          <a:p>
            <a:pPr algn="ctr"/>
            <a:r>
              <a:rPr lang="en-GB" sz="1350" b="1">
                <a:solidFill>
                  <a:prstClr val="black"/>
                </a:solidFill>
                <a:latin typeface="Century Gothic" panose="020B0502020202020204" pitchFamily="34" charset="0"/>
              </a:rPr>
              <a:t>5</a:t>
            </a:r>
            <a:endParaRPr lang="en-US" sz="1350" b="1">
              <a:solidFill>
                <a:prstClr val="black"/>
              </a:solidFill>
              <a:latin typeface="Century Gothic" panose="020B0502020202020204" pitchFamily="34" charset="0"/>
            </a:endParaRPr>
          </a:p>
        </p:txBody>
      </p:sp>
      <p:sp>
        <p:nvSpPr>
          <p:cNvPr id="24" name="Oval 15"/>
          <p:cNvSpPr>
            <a:spLocks noChangeArrowheads="1"/>
          </p:cNvSpPr>
          <p:nvPr/>
        </p:nvSpPr>
        <p:spPr bwMode="auto">
          <a:xfrm>
            <a:off x="5203498" y="3823510"/>
            <a:ext cx="432140" cy="432140"/>
          </a:xfrm>
          <a:prstGeom prst="ellipse">
            <a:avLst/>
          </a:prstGeom>
          <a:solidFill>
            <a:srgbClr val="FF9900"/>
          </a:solidFill>
          <a:ln w="9525">
            <a:solidFill>
              <a:schemeClr val="tx1"/>
            </a:solidFill>
            <a:round/>
            <a:headEnd/>
            <a:tailEnd/>
          </a:ln>
        </p:spPr>
        <p:txBody>
          <a:bodyPr wrap="none" anchor="ctr"/>
          <a:lstStyle/>
          <a:p>
            <a:pPr algn="ctr"/>
            <a:r>
              <a:rPr lang="en-GB" sz="1350" b="1" dirty="0">
                <a:solidFill>
                  <a:prstClr val="black"/>
                </a:solidFill>
                <a:latin typeface="Century Gothic" panose="020B0502020202020204" pitchFamily="34" charset="0"/>
              </a:rPr>
              <a:t>6</a:t>
            </a:r>
            <a:endParaRPr lang="en-US" sz="1350" b="1" dirty="0">
              <a:solidFill>
                <a:prstClr val="black"/>
              </a:solidFill>
              <a:latin typeface="Century Gothic" panose="020B0502020202020204" pitchFamily="34" charset="0"/>
            </a:endParaRPr>
          </a:p>
        </p:txBody>
      </p:sp>
      <p:sp>
        <p:nvSpPr>
          <p:cNvPr id="25" name="Oval 16"/>
          <p:cNvSpPr>
            <a:spLocks noChangeArrowheads="1"/>
          </p:cNvSpPr>
          <p:nvPr/>
        </p:nvSpPr>
        <p:spPr bwMode="auto">
          <a:xfrm>
            <a:off x="5696512" y="3831514"/>
            <a:ext cx="432141" cy="432140"/>
          </a:xfrm>
          <a:prstGeom prst="ellipse">
            <a:avLst/>
          </a:prstGeom>
          <a:solidFill>
            <a:srgbClr val="00FFCC"/>
          </a:solidFill>
          <a:ln w="9525">
            <a:solidFill>
              <a:schemeClr val="tx1"/>
            </a:solidFill>
            <a:round/>
            <a:headEnd/>
            <a:tailEnd/>
          </a:ln>
        </p:spPr>
        <p:txBody>
          <a:bodyPr wrap="none" anchor="ctr"/>
          <a:lstStyle/>
          <a:p>
            <a:pPr algn="ctr"/>
            <a:r>
              <a:rPr lang="en-GB" sz="1350" b="1">
                <a:solidFill>
                  <a:prstClr val="black"/>
                </a:solidFill>
                <a:latin typeface="Century Gothic" panose="020B0502020202020204" pitchFamily="34" charset="0"/>
              </a:rPr>
              <a:t>7</a:t>
            </a:r>
            <a:endParaRPr lang="en-US" sz="1350" b="1">
              <a:solidFill>
                <a:prstClr val="black"/>
              </a:solidFill>
              <a:latin typeface="Century Gothic" panose="020B0502020202020204" pitchFamily="34" charset="0"/>
            </a:endParaRPr>
          </a:p>
        </p:txBody>
      </p:sp>
      <p:sp>
        <p:nvSpPr>
          <p:cNvPr id="26" name="Oval 17"/>
          <p:cNvSpPr>
            <a:spLocks noChangeArrowheads="1"/>
          </p:cNvSpPr>
          <p:nvPr/>
        </p:nvSpPr>
        <p:spPr bwMode="auto">
          <a:xfrm>
            <a:off x="6186254" y="3831514"/>
            <a:ext cx="432141" cy="432140"/>
          </a:xfrm>
          <a:prstGeom prst="ellipse">
            <a:avLst/>
          </a:prstGeom>
          <a:solidFill>
            <a:srgbClr val="5BF766"/>
          </a:solidFill>
          <a:ln w="9525">
            <a:solidFill>
              <a:schemeClr val="tx1"/>
            </a:solidFill>
            <a:round/>
            <a:headEnd/>
            <a:tailEnd/>
          </a:ln>
        </p:spPr>
        <p:txBody>
          <a:bodyPr wrap="none" anchor="ctr"/>
          <a:lstStyle/>
          <a:p>
            <a:pPr algn="ctr"/>
            <a:r>
              <a:rPr lang="en-GB" sz="1350" b="1">
                <a:solidFill>
                  <a:prstClr val="black"/>
                </a:solidFill>
                <a:latin typeface="Century Gothic" panose="020B0502020202020204" pitchFamily="34" charset="0"/>
              </a:rPr>
              <a:t>8</a:t>
            </a:r>
            <a:endParaRPr lang="en-US" sz="1350" b="1">
              <a:solidFill>
                <a:prstClr val="black"/>
              </a:solidFill>
              <a:latin typeface="Century Gothic" panose="020B0502020202020204" pitchFamily="34" charset="0"/>
            </a:endParaRPr>
          </a:p>
        </p:txBody>
      </p:sp>
      <p:sp>
        <p:nvSpPr>
          <p:cNvPr id="27" name="Rectangle 26"/>
          <p:cNvSpPr/>
          <p:nvPr/>
        </p:nvSpPr>
        <p:spPr>
          <a:xfrm>
            <a:off x="3225262" y="3488948"/>
            <a:ext cx="2652566" cy="26488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35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Choose a number!</a:t>
            </a:r>
          </a:p>
        </p:txBody>
      </p:sp>
      <p:sp>
        <p:nvSpPr>
          <p:cNvPr id="28" name="AutoShape 7"/>
          <p:cNvSpPr>
            <a:spLocks noChangeArrowheads="1"/>
          </p:cNvSpPr>
          <p:nvPr/>
        </p:nvSpPr>
        <p:spPr bwMode="auto">
          <a:xfrm>
            <a:off x="1937390" y="4522330"/>
            <a:ext cx="2376872" cy="1707472"/>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GB" sz="1200" dirty="0">
                <a:solidFill>
                  <a:prstClr val="black"/>
                </a:solidFill>
                <a:latin typeface="Century Gothic" panose="020B0502020202020204" pitchFamily="34" charset="0"/>
              </a:rPr>
              <a:t>‘Mary did not know’ is a line isolated by itself. How does this </a:t>
            </a:r>
            <a:r>
              <a:rPr lang="en-GB" sz="1200" b="1" dirty="0">
                <a:solidFill>
                  <a:prstClr val="black"/>
                </a:solidFill>
                <a:latin typeface="Century Gothic" panose="020B0502020202020204" pitchFamily="34" charset="0"/>
              </a:rPr>
              <a:t>structural technique</a:t>
            </a:r>
            <a:r>
              <a:rPr lang="en-GB" sz="1200" dirty="0">
                <a:solidFill>
                  <a:prstClr val="black"/>
                </a:solidFill>
                <a:latin typeface="Century Gothic" panose="020B0502020202020204" pitchFamily="34" charset="0"/>
              </a:rPr>
              <a:t> show us the school is a challenging place?</a:t>
            </a:r>
            <a:endParaRPr lang="en-US" sz="1200" dirty="0">
              <a:solidFill>
                <a:prstClr val="black"/>
              </a:solidFill>
              <a:latin typeface="Century Gothic" panose="020B0502020202020204" pitchFamily="34" charset="0"/>
            </a:endParaRPr>
          </a:p>
        </p:txBody>
      </p:sp>
      <p:sp>
        <p:nvSpPr>
          <p:cNvPr id="29" name="AutoShape 8"/>
          <p:cNvSpPr>
            <a:spLocks noChangeArrowheads="1"/>
          </p:cNvSpPr>
          <p:nvPr/>
        </p:nvSpPr>
        <p:spPr bwMode="auto">
          <a:xfrm>
            <a:off x="4494975" y="4445746"/>
            <a:ext cx="2479997" cy="1784056"/>
          </a:xfrm>
          <a:prstGeom prst="wedgeEllipseCallout">
            <a:avLst>
              <a:gd name="adj1" fmla="val -43750"/>
              <a:gd name="adj2" fmla="val 70000"/>
            </a:avLst>
          </a:prstGeom>
          <a:solidFill>
            <a:srgbClr val="FFFFCC"/>
          </a:solidFill>
          <a:ln w="9525">
            <a:solidFill>
              <a:schemeClr val="tx1"/>
            </a:solidFill>
            <a:miter lim="800000"/>
            <a:headEnd/>
            <a:tailEnd/>
          </a:ln>
        </p:spPr>
        <p:txBody>
          <a:bodyPr/>
          <a:lstStyle/>
          <a:p>
            <a:pPr algn="ctr"/>
            <a:r>
              <a:rPr lang="en-US" sz="1050" dirty="0">
                <a:solidFill>
                  <a:prstClr val="black"/>
                </a:solidFill>
                <a:latin typeface="Century Gothic" panose="020B0502020202020204" pitchFamily="34" charset="0"/>
              </a:rPr>
              <a:t>Miss Brodie uses the adjective ‘stupid’ to describe Mary when she does not know an answer. What can we </a:t>
            </a:r>
            <a:r>
              <a:rPr lang="en-US" sz="1050" b="1" dirty="0">
                <a:solidFill>
                  <a:prstClr val="black"/>
                </a:solidFill>
                <a:latin typeface="Century Gothic" panose="020B0502020202020204" pitchFamily="34" charset="0"/>
              </a:rPr>
              <a:t>infer</a:t>
            </a:r>
            <a:r>
              <a:rPr lang="en-US" sz="1050" dirty="0">
                <a:solidFill>
                  <a:prstClr val="black"/>
                </a:solidFill>
                <a:latin typeface="Century Gothic" panose="020B0502020202020204" pitchFamily="34" charset="0"/>
              </a:rPr>
              <a:t> about how the girls are treated if they do not know an answer?</a:t>
            </a:r>
          </a:p>
        </p:txBody>
      </p:sp>
    </p:spTree>
    <p:extLst>
      <p:ext uri="{BB962C8B-B14F-4D97-AF65-F5344CB8AC3E}">
        <p14:creationId xmlns:p14="http://schemas.microsoft.com/office/powerpoint/2010/main" val="31183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FF99FF"/>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9"/>
                                        </p:tgtEl>
                                        <p:attrNameLst>
                                          <p:attrName>fillcolor</p:attrName>
                                        </p:attrNameLst>
                                      </p:cBhvr>
                                      <p:to>
                                        <a:srgbClr val="9966FF"/>
                                      </p:to>
                                    </p:animClr>
                                    <p:set>
                                      <p:cBhvr>
                                        <p:cTn id="14" dur="2000" fill="hold"/>
                                        <p:tgtEl>
                                          <p:spTgt spid="29"/>
                                        </p:tgtEl>
                                        <p:attrNameLst>
                                          <p:attrName>fill.type</p:attrName>
                                        </p:attrNameLst>
                                      </p:cBhvr>
                                      <p:to>
                                        <p:strVal val="solid"/>
                                      </p:to>
                                    </p:set>
                                    <p:set>
                                      <p:cBhvr>
                                        <p:cTn id="15" dur="2000" fill="hold"/>
                                        <p:tgtEl>
                                          <p:spTgt spid="29"/>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6"/>
                                        </p:tgtEl>
                                        <p:attrNameLst>
                                          <p:attrName>fillcolor</p:attrName>
                                        </p:attrNameLst>
                                      </p:cBhvr>
                                      <p:to>
                                        <a:srgbClr val="FF0066"/>
                                      </p:to>
                                    </p:animClr>
                                    <p:set>
                                      <p:cBhvr>
                                        <p:cTn id="21" dur="2000" fill="hold"/>
                                        <p:tgtEl>
                                          <p:spTgt spid="16"/>
                                        </p:tgtEl>
                                        <p:attrNameLst>
                                          <p:attrName>fill.type</p:attrName>
                                        </p:attrNameLst>
                                      </p:cBhvr>
                                      <p:to>
                                        <p:strVal val="solid"/>
                                      </p:to>
                                    </p:set>
                                    <p:set>
                                      <p:cBhvr>
                                        <p:cTn id="22" dur="2000" fill="hold"/>
                                        <p:tgtEl>
                                          <p:spTgt spid="16"/>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8"/>
                                        </p:tgtEl>
                                        <p:attrNameLst>
                                          <p:attrName>fillcolor</p:attrName>
                                        </p:attrNameLst>
                                      </p:cBhvr>
                                      <p:to>
                                        <a:srgbClr val="CCFF99"/>
                                      </p:to>
                                    </p:animClr>
                                    <p:set>
                                      <p:cBhvr>
                                        <p:cTn id="28" dur="2000" fill="hold"/>
                                        <p:tgtEl>
                                          <p:spTgt spid="28"/>
                                        </p:tgtEl>
                                        <p:attrNameLst>
                                          <p:attrName>fill.type</p:attrName>
                                        </p:attrNameLst>
                                      </p:cBhvr>
                                      <p:to>
                                        <p:strVal val="solid"/>
                                      </p:to>
                                    </p:set>
                                    <p:set>
                                      <p:cBhvr>
                                        <p:cTn id="29" dur="2000" fill="hold"/>
                                        <p:tgtEl>
                                          <p:spTgt spid="28"/>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3"/>
                                        </p:tgtEl>
                                        <p:attrNameLst>
                                          <p:attrName>fillcolor</p:attrName>
                                        </p:attrNameLst>
                                      </p:cBhvr>
                                      <p:to>
                                        <a:srgbClr val="FFFF00"/>
                                      </p:to>
                                    </p:animClr>
                                    <p:set>
                                      <p:cBhvr>
                                        <p:cTn id="35" dur="2000" fill="hold"/>
                                        <p:tgtEl>
                                          <p:spTgt spid="13"/>
                                        </p:tgtEl>
                                        <p:attrNameLst>
                                          <p:attrName>fill.type</p:attrName>
                                        </p:attrNameLst>
                                      </p:cBhvr>
                                      <p:to>
                                        <p:strVal val="solid"/>
                                      </p:to>
                                    </p:set>
                                    <p:set>
                                      <p:cBhvr>
                                        <p:cTn id="36" dur="2000" fill="hold"/>
                                        <p:tgtEl>
                                          <p:spTgt spid="1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7"/>
                                        </p:tgtEl>
                                        <p:attrNameLst>
                                          <p:attrName>fillcolor</p:attrName>
                                        </p:attrNameLst>
                                      </p:cBhvr>
                                      <p:to>
                                        <a:srgbClr val="FF9900"/>
                                      </p:to>
                                    </p:animClr>
                                    <p:set>
                                      <p:cBhvr>
                                        <p:cTn id="42" dur="2000" fill="hold"/>
                                        <p:tgtEl>
                                          <p:spTgt spid="17"/>
                                        </p:tgtEl>
                                        <p:attrNameLst>
                                          <p:attrName>fill.type</p:attrName>
                                        </p:attrNameLst>
                                      </p:cBhvr>
                                      <p:to>
                                        <p:strVal val="solid"/>
                                      </p:to>
                                    </p:set>
                                    <p:set>
                                      <p:cBhvr>
                                        <p:cTn id="43" dur="2000" fill="hold"/>
                                        <p:tgtEl>
                                          <p:spTgt spid="17"/>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8"/>
                                        </p:tgtEl>
                                        <p:attrNameLst>
                                          <p:attrName>fillcolor</p:attrName>
                                        </p:attrNameLst>
                                      </p:cBhvr>
                                      <p:to>
                                        <a:srgbClr val="00FFCC"/>
                                      </p:to>
                                    </p:animClr>
                                    <p:set>
                                      <p:cBhvr>
                                        <p:cTn id="49" dur="2000" fill="hold"/>
                                        <p:tgtEl>
                                          <p:spTgt spid="18"/>
                                        </p:tgtEl>
                                        <p:attrNameLst>
                                          <p:attrName>fill.type</p:attrName>
                                        </p:attrNameLst>
                                      </p:cBhvr>
                                      <p:to>
                                        <p:strVal val="solid"/>
                                      </p:to>
                                    </p:set>
                                    <p:set>
                                      <p:cBhvr>
                                        <p:cTn id="50" dur="2000" fill="hold"/>
                                        <p:tgtEl>
                                          <p:spTgt spid="18"/>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4"/>
                                        </p:tgtEl>
                                        <p:attrNameLst>
                                          <p:attrName>fillcolor</p:attrName>
                                        </p:attrNameLst>
                                      </p:cBhvr>
                                      <p:to>
                                        <a:srgbClr val="5BF766"/>
                                      </p:to>
                                    </p:animClr>
                                    <p:set>
                                      <p:cBhvr>
                                        <p:cTn id="56" dur="2000" fill="hold"/>
                                        <p:tgtEl>
                                          <p:spTgt spid="14"/>
                                        </p:tgtEl>
                                        <p:attrNameLst>
                                          <p:attrName>fill.type</p:attrName>
                                        </p:attrNameLst>
                                      </p:cBhvr>
                                      <p:to>
                                        <p:strVal val="solid"/>
                                      </p:to>
                                    </p:set>
                                    <p:set>
                                      <p:cBhvr>
                                        <p:cTn id="57" dur="2000" fill="hold"/>
                                        <p:tgtEl>
                                          <p:spTgt spid="14"/>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84600" cy="584775"/>
          </a:xfrm>
          <a:prstGeom prst="rect">
            <a:avLst/>
          </a:prstGeom>
          <a:noFill/>
        </p:spPr>
        <p:txBody>
          <a:bodyPr wrap="none" rtlCol="0">
            <a:spAutoFit/>
          </a:bodyPr>
          <a:lstStyle/>
          <a:p>
            <a:r>
              <a:rPr lang="en-GB" sz="3200" b="1" dirty="0" smtClean="0">
                <a:solidFill>
                  <a:srgbClr val="7030A0"/>
                </a:solidFill>
              </a:rPr>
              <a:t>An example </a:t>
            </a:r>
            <a:endParaRPr lang="en-GB" sz="3200" b="1" dirty="0">
              <a:solidFill>
                <a:srgbClr val="7030A0"/>
              </a:solidFill>
            </a:endParaRPr>
          </a:p>
        </p:txBody>
      </p:sp>
      <p:sp>
        <p:nvSpPr>
          <p:cNvPr id="7" name="TextBox 6"/>
          <p:cNvSpPr txBox="1"/>
          <p:nvPr/>
        </p:nvSpPr>
        <p:spPr>
          <a:xfrm>
            <a:off x="5599381" y="1652850"/>
            <a:ext cx="3312368" cy="1569660"/>
          </a:xfrm>
          <a:prstGeom prst="rect">
            <a:avLst/>
          </a:prstGeom>
          <a:noFill/>
        </p:spPr>
        <p:txBody>
          <a:bodyPr wrap="square" rtlCol="0">
            <a:spAutoFit/>
          </a:bodyPr>
          <a:lstStyle/>
          <a:p>
            <a:r>
              <a:rPr lang="en-GB" sz="2400" b="1" dirty="0"/>
              <a:t>List four things about the crow’s behaviour that </a:t>
            </a:r>
            <a:r>
              <a:rPr lang="en-GB" sz="2400" b="1" dirty="0" err="1"/>
              <a:t>Kingshaw</a:t>
            </a:r>
            <a:r>
              <a:rPr lang="en-GB" sz="2400" b="1" dirty="0"/>
              <a:t> finds frightening.</a:t>
            </a:r>
            <a:endParaRPr lang="en-GB" sz="2400" b="1" i="1" dirty="0"/>
          </a:p>
        </p:txBody>
      </p:sp>
      <p:sp>
        <p:nvSpPr>
          <p:cNvPr id="5" name="Rectangle 4"/>
          <p:cNvSpPr/>
          <p:nvPr/>
        </p:nvSpPr>
        <p:spPr>
          <a:xfrm>
            <a:off x="267613" y="755374"/>
            <a:ext cx="5099517" cy="5940088"/>
          </a:xfrm>
          <a:prstGeom prst="rect">
            <a:avLst/>
          </a:prstGeom>
          <a:solidFill>
            <a:schemeClr val="bg1"/>
          </a:solidFill>
        </p:spPr>
        <p:txBody>
          <a:bodyPr wrap="square">
            <a:spAutoFit/>
          </a:bodyPr>
          <a:lstStyle/>
          <a:p>
            <a:r>
              <a:rPr lang="en-GB" sz="2000" dirty="0"/>
              <a:t>When he first saw the crow, he took no notice. There had been several crows. This one glided down into the corn on its enormous, ragged black wings. He began to be aware of it when it rose up suddenly, circled overhead, and then dived, to land not very far away from him.   </a:t>
            </a:r>
            <a:r>
              <a:rPr lang="en-GB" sz="2000" dirty="0" err="1"/>
              <a:t>Kingshaw</a:t>
            </a:r>
            <a:r>
              <a:rPr lang="en-GB" sz="2000" dirty="0"/>
              <a:t> could see the feathers on his head, shining black in between the butter-coloured corn-stalks. Then it rose, and circled, and came down again, this time not quite landing, but flapping about his head, beating its wings and making a sound like flat leather pieces being slapped together. It was the largest crow he had ever seen. As it came down for the third time, he looked up and noticed its beak, opening in a screech. The inside of its mouth was scarlet, it had small glinting eyes. </a:t>
            </a:r>
          </a:p>
          <a:p>
            <a:r>
              <a:rPr lang="en-GB" sz="2000" b="1" i="1" dirty="0"/>
              <a:t> </a:t>
            </a:r>
            <a:endParaRPr lang="en-GB" sz="2000" b="1" dirty="0"/>
          </a:p>
          <a:p>
            <a:r>
              <a:rPr lang="en-GB" sz="2000" b="1" i="1" dirty="0"/>
              <a:t>King of the Castle</a:t>
            </a:r>
            <a:r>
              <a:rPr lang="en-GB" sz="2000" b="1" dirty="0"/>
              <a:t>, Susan Hill</a:t>
            </a:r>
          </a:p>
        </p:txBody>
      </p:sp>
    </p:spTree>
    <p:extLst>
      <p:ext uri="{BB962C8B-B14F-4D97-AF65-F5344CB8AC3E}">
        <p14:creationId xmlns:p14="http://schemas.microsoft.com/office/powerpoint/2010/main" val="3528363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022" y="157596"/>
            <a:ext cx="3690240"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4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3" name="Title 1"/>
          <p:cNvSpPr txBox="1">
            <a:spLocks/>
          </p:cNvSpPr>
          <p:nvPr/>
        </p:nvSpPr>
        <p:spPr>
          <a:xfrm>
            <a:off x="251843" y="1924409"/>
            <a:ext cx="6624969" cy="4442464"/>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smtClean="0">
                <a:latin typeface="Century Gothic" panose="020B0502020202020204" pitchFamily="34" charset="0"/>
              </a:rPr>
              <a:t>Remember, this is a 20 mark question. This means that this question alone is worth 25% of your paper.</a:t>
            </a:r>
          </a:p>
          <a:p>
            <a:endParaRPr lang="en-GB" sz="2400" dirty="0">
              <a:latin typeface="Century Gothic" panose="020B0502020202020204" pitchFamily="34" charset="0"/>
            </a:endParaRPr>
          </a:p>
          <a:p>
            <a:endParaRPr lang="en-GB" sz="2400" dirty="0" smtClean="0">
              <a:latin typeface="Century Gothic" panose="020B0502020202020204" pitchFamily="34" charset="0"/>
            </a:endParaRPr>
          </a:p>
          <a:p>
            <a:endParaRPr lang="en-GB" sz="2000" dirty="0" smtClean="0">
              <a:latin typeface="Century Gothic" panose="020B0502020202020204" pitchFamily="34" charset="0"/>
            </a:endParaRPr>
          </a:p>
          <a:p>
            <a:endParaRPr lang="en-GB" sz="2000" dirty="0">
              <a:latin typeface="Century Gothic" panose="020B0502020202020204" pitchFamily="34" charset="0"/>
            </a:endParaRPr>
          </a:p>
          <a:p>
            <a:r>
              <a:rPr lang="en-GB" sz="2000" b="1" dirty="0">
                <a:latin typeface="Century Gothic" panose="020B0502020202020204" pitchFamily="34" charset="0"/>
              </a:rPr>
              <a:t>T</a:t>
            </a:r>
            <a:r>
              <a:rPr lang="en-GB" sz="2000" b="1" dirty="0" smtClean="0">
                <a:latin typeface="Century Gothic" panose="020B0502020202020204" pitchFamily="34" charset="0"/>
              </a:rPr>
              <a:t>o </a:t>
            </a:r>
            <a:r>
              <a:rPr lang="en-GB" sz="2000" b="1" dirty="0">
                <a:latin typeface="Century Gothic" panose="020B0502020202020204" pitchFamily="34" charset="0"/>
              </a:rPr>
              <a:t>judge or determine the significance, worth, or quality of; </a:t>
            </a:r>
            <a:r>
              <a:rPr lang="en-GB" sz="2000" b="1" dirty="0" smtClean="0">
                <a:latin typeface="Century Gothic" panose="020B0502020202020204" pitchFamily="34" charset="0"/>
              </a:rPr>
              <a:t>assess. </a:t>
            </a:r>
          </a:p>
          <a:p>
            <a:endParaRPr lang="en-GB" sz="2000" dirty="0">
              <a:latin typeface="Century Gothic" panose="020B0502020202020204" pitchFamily="34" charset="0"/>
            </a:endParaRPr>
          </a:p>
          <a:p>
            <a:r>
              <a:rPr lang="en-GB" sz="2000" i="1" dirty="0" smtClean="0">
                <a:latin typeface="Century Gothic" panose="020B0502020202020204" pitchFamily="34" charset="0"/>
              </a:rPr>
              <a:t>In other words, you are evaluating the significance of your evidence. HOW does the evidence help present the school as a challenging place?</a:t>
            </a:r>
            <a:endParaRPr lang="en-GB" sz="2000" i="1" dirty="0">
              <a:latin typeface="Century Gothic" panose="020B0502020202020204" pitchFamily="34" charset="0"/>
            </a:endParaRPr>
          </a:p>
        </p:txBody>
      </p:sp>
      <p:sp>
        <p:nvSpPr>
          <p:cNvPr id="4" name="Oval Callout 3"/>
          <p:cNvSpPr/>
          <p:nvPr/>
        </p:nvSpPr>
        <p:spPr>
          <a:xfrm rot="299845">
            <a:off x="4158572" y="224392"/>
            <a:ext cx="4904063" cy="3400031"/>
          </a:xfrm>
          <a:prstGeom prst="wedgeEllipseCallout">
            <a:avLst/>
          </a:prstGeom>
          <a:ln w="28575">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i="1" dirty="0" smtClean="0">
              <a:solidFill>
                <a:schemeClr val="tx1"/>
              </a:solidFill>
              <a:latin typeface="Century Gothic" panose="020B0502020202020204" pitchFamily="34" charset="0"/>
            </a:endParaRPr>
          </a:p>
          <a:p>
            <a:pPr algn="ctr"/>
            <a:endParaRPr lang="en-GB" sz="1400" i="1" dirty="0">
              <a:solidFill>
                <a:schemeClr val="tx1"/>
              </a:solidFill>
              <a:latin typeface="Century Gothic" panose="020B0502020202020204" pitchFamily="34" charset="0"/>
            </a:endParaRPr>
          </a:p>
          <a:p>
            <a:pPr algn="ctr"/>
            <a:r>
              <a:rPr lang="en-GB" sz="1400" b="1" i="1" dirty="0" smtClean="0">
                <a:solidFill>
                  <a:schemeClr val="tx1"/>
                </a:solidFill>
                <a:latin typeface="Century Gothic" panose="020B0502020202020204" pitchFamily="34" charset="0"/>
              </a:rPr>
              <a:t>The </a:t>
            </a:r>
            <a:r>
              <a:rPr lang="en-GB" sz="1400" b="1" i="1" dirty="0">
                <a:solidFill>
                  <a:schemeClr val="tx1"/>
                </a:solidFill>
                <a:latin typeface="Century Gothic" panose="020B0502020202020204" pitchFamily="34" charset="0"/>
              </a:rPr>
              <a:t>key skill for Question 4 is evaluation</a:t>
            </a:r>
            <a:r>
              <a:rPr lang="en-GB" sz="1400" i="1" dirty="0">
                <a:solidFill>
                  <a:schemeClr val="tx1"/>
                </a:solidFill>
                <a:latin typeface="Century Gothic" panose="020B0502020202020204" pitchFamily="34" charset="0"/>
              </a:rPr>
              <a:t>, both of the ideas in the source in relation to the given statement, and also the methods used by the writer to convey these ideas. However, the biggest error made by students was that </a:t>
            </a:r>
            <a:r>
              <a:rPr lang="en-GB" sz="1400" b="1" i="1" dirty="0">
                <a:solidFill>
                  <a:schemeClr val="tx1"/>
                </a:solidFill>
                <a:latin typeface="Century Gothic" panose="020B0502020202020204" pitchFamily="34" charset="0"/>
              </a:rPr>
              <a:t>many of them failed to address methods; they dealt with the ‘what’ but not the ‘how’,</a:t>
            </a:r>
            <a:r>
              <a:rPr lang="en-GB" sz="1400" i="1" dirty="0">
                <a:solidFill>
                  <a:schemeClr val="tx1"/>
                </a:solidFill>
                <a:latin typeface="Century Gothic" panose="020B0502020202020204" pitchFamily="34" charset="0"/>
              </a:rPr>
              <a:t> which limited how far they could move into a given level. </a:t>
            </a:r>
          </a:p>
        </p:txBody>
      </p:sp>
      <p:sp>
        <p:nvSpPr>
          <p:cNvPr id="6" name="Rectangle 5"/>
          <p:cNvSpPr/>
          <p:nvPr/>
        </p:nvSpPr>
        <p:spPr>
          <a:xfrm>
            <a:off x="1928558" y="3279377"/>
            <a:ext cx="3194336" cy="923330"/>
          </a:xfrm>
          <a:prstGeom prst="rect">
            <a:avLst/>
          </a:prstGeom>
          <a:noFill/>
        </p:spPr>
        <p:txBody>
          <a:bodyPr wrap="none" lIns="91440" tIns="45720" rIns="91440" bIns="45720">
            <a:spAutoFit/>
          </a:bodyPr>
          <a:lstStyle/>
          <a:p>
            <a:pPr algn="ctr"/>
            <a:r>
              <a:rPr lang="en-US" sz="5400" b="1" cap="none" spc="0" dirty="0" smtClean="0">
                <a:ln w="22225">
                  <a:solidFill>
                    <a:srgbClr val="00B050"/>
                  </a:solidFill>
                  <a:prstDash val="solid"/>
                </a:ln>
                <a:solidFill>
                  <a:srgbClr val="00B050"/>
                </a:solidFill>
                <a:effectLst/>
              </a:rPr>
              <a:t>Evaluation</a:t>
            </a:r>
            <a:endParaRPr lang="en-US" sz="5400" b="1" cap="none" spc="0" dirty="0">
              <a:ln w="22225">
                <a:solidFill>
                  <a:srgbClr val="00B050"/>
                </a:solidFill>
                <a:prstDash val="solid"/>
              </a:ln>
              <a:solidFill>
                <a:srgbClr val="00B050"/>
              </a:solidFill>
              <a:effectLst/>
            </a:endParaRPr>
          </a:p>
        </p:txBody>
      </p:sp>
      <p:sp>
        <p:nvSpPr>
          <p:cNvPr id="7" name="Rectangle 6"/>
          <p:cNvSpPr/>
          <p:nvPr/>
        </p:nvSpPr>
        <p:spPr>
          <a:xfrm rot="310236">
            <a:off x="6835091" y="541309"/>
            <a:ext cx="1052009" cy="461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latin typeface="Century Gothic" panose="020B0502020202020204" pitchFamily="34" charset="0"/>
              </a:rPr>
              <a:t>said…</a:t>
            </a:r>
            <a:endParaRPr lang="en-GB" b="1" dirty="0">
              <a:latin typeface="Century Gothic" panose="020B0502020202020204" pitchFamily="34" charset="0"/>
            </a:endParaRPr>
          </a:p>
        </p:txBody>
      </p:sp>
      <p:pic>
        <p:nvPicPr>
          <p:cNvPr id="8" name="Picture 2" descr="Image result for AQA logo"/>
          <p:cNvPicPr>
            <a:picLocks noChangeAspect="1" noChangeArrowheads="1"/>
          </p:cNvPicPr>
          <p:nvPr/>
        </p:nvPicPr>
        <p:blipFill rotWithShape="1">
          <a:blip r:embed="rId2">
            <a:extLst>
              <a:ext uri="{28A0092B-C50C-407E-A947-70E740481C1C}">
                <a14:useLocalDpi xmlns:a14="http://schemas.microsoft.com/office/drawing/2010/main" val="0"/>
              </a:ext>
            </a:extLst>
          </a:blip>
          <a:srcRect t="30419" b="29622"/>
          <a:stretch/>
        </p:blipFill>
        <p:spPr bwMode="auto">
          <a:xfrm rot="343372">
            <a:off x="5723707" y="292225"/>
            <a:ext cx="1339335" cy="53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95" y="271579"/>
            <a:ext cx="8741760" cy="1323439"/>
          </a:xfrm>
          <a:prstGeom prst="rect">
            <a:avLst/>
          </a:prstGeom>
          <a:solidFill>
            <a:schemeClr val="bg1"/>
          </a:solidFill>
          <a:ln w="28575">
            <a:solidFill>
              <a:schemeClr val="tx1"/>
            </a:solidFill>
          </a:ln>
        </p:spPr>
        <p:txBody>
          <a:bodyPr wrap="square" rtlCol="0">
            <a:spAutoFit/>
          </a:bodyPr>
          <a:lstStyle/>
          <a:p>
            <a:pPr algn="ctr"/>
            <a:r>
              <a:rPr lang="en-US" sz="4000" b="1" dirty="0" smtClean="0"/>
              <a:t>Advice: </a:t>
            </a:r>
            <a:r>
              <a:rPr lang="en-US" sz="4000" dirty="0" smtClean="0"/>
              <a:t>remember to use evaluate words such as ‘successfully’.</a:t>
            </a:r>
            <a:endParaRPr lang="en-US" sz="3200" dirty="0" smtClean="0"/>
          </a:p>
        </p:txBody>
      </p:sp>
      <p:sp>
        <p:nvSpPr>
          <p:cNvPr id="3" name="TextBox 2"/>
          <p:cNvSpPr txBox="1"/>
          <p:nvPr/>
        </p:nvSpPr>
        <p:spPr>
          <a:xfrm>
            <a:off x="199214" y="1772816"/>
            <a:ext cx="8729541" cy="4401205"/>
          </a:xfrm>
          <a:prstGeom prst="rect">
            <a:avLst/>
          </a:prstGeom>
          <a:solidFill>
            <a:schemeClr val="accent5">
              <a:lumMod val="20000"/>
              <a:lumOff val="80000"/>
            </a:schemeClr>
          </a:solidFill>
          <a:ln w="28575">
            <a:solidFill>
              <a:schemeClr val="tx1"/>
            </a:solidFill>
          </a:ln>
        </p:spPr>
        <p:txBody>
          <a:bodyPr wrap="square" rtlCol="0">
            <a:spAutoFit/>
          </a:bodyPr>
          <a:lstStyle/>
          <a:p>
            <a:r>
              <a:rPr lang="en-US" sz="3500" b="1" dirty="0" smtClean="0"/>
              <a:t>Remember to use your </a:t>
            </a:r>
            <a:r>
              <a:rPr lang="en-US" sz="3500" b="1" u="sng" dirty="0" smtClean="0"/>
              <a:t>evaluative statements</a:t>
            </a:r>
            <a:r>
              <a:rPr lang="en-US" sz="3500" b="1" dirty="0" smtClean="0"/>
              <a:t> when you respond to the question.</a:t>
            </a:r>
          </a:p>
          <a:p>
            <a:pPr marL="342900" indent="-342900">
              <a:buFont typeface="Arial" panose="020B0604020202020204" pitchFamily="34" charset="0"/>
              <a:buChar char="•"/>
            </a:pPr>
            <a:r>
              <a:rPr lang="en-US" sz="3500" dirty="0" smtClean="0"/>
              <a:t>The writer successfully depicts…</a:t>
            </a:r>
          </a:p>
          <a:p>
            <a:pPr marL="342900" indent="-342900">
              <a:buFont typeface="Arial" panose="020B0604020202020204" pitchFamily="34" charset="0"/>
              <a:buChar char="•"/>
            </a:pPr>
            <a:r>
              <a:rPr lang="en-US" sz="3500" dirty="0" smtClean="0"/>
              <a:t>The writer effectively conveys…</a:t>
            </a:r>
          </a:p>
          <a:p>
            <a:pPr marL="342900" indent="-342900">
              <a:buFont typeface="Arial" panose="020B0604020202020204" pitchFamily="34" charset="0"/>
              <a:buChar char="•"/>
            </a:pPr>
            <a:r>
              <a:rPr lang="en-US" sz="3500" dirty="0" smtClean="0"/>
              <a:t>The use of _____ works well because…</a:t>
            </a:r>
          </a:p>
          <a:p>
            <a:pPr marL="342900" indent="-342900">
              <a:buFont typeface="Arial" panose="020B0604020202020204" pitchFamily="34" charset="0"/>
              <a:buChar char="•"/>
            </a:pPr>
            <a:r>
              <a:rPr lang="en-US" sz="3500" dirty="0" smtClean="0"/>
              <a:t>The writer deliberately/purposefully chose to use…</a:t>
            </a:r>
          </a:p>
          <a:p>
            <a:pPr marL="342900" indent="-342900">
              <a:buFont typeface="Arial" panose="020B0604020202020204" pitchFamily="34" charset="0"/>
              <a:buChar char="•"/>
            </a:pPr>
            <a:r>
              <a:rPr lang="en-US" sz="3500" dirty="0" smtClean="0"/>
              <a:t>The use of _____ has great impact because…</a:t>
            </a:r>
            <a:endParaRPr lang="en-US" sz="3500" dirty="0"/>
          </a:p>
        </p:txBody>
      </p:sp>
    </p:spTree>
    <p:extLst>
      <p:ext uri="{BB962C8B-B14F-4D97-AF65-F5344CB8AC3E}">
        <p14:creationId xmlns:p14="http://schemas.microsoft.com/office/powerpoint/2010/main" val="1387067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270" y="717304"/>
            <a:ext cx="8707430" cy="1024300"/>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dirty="0">
                <a:latin typeface="Century Gothic" panose="020B0502020202020204" pitchFamily="34" charset="0"/>
              </a:rPr>
              <a:t>Having read this section of the text, one pupil wrote, ‘In this text, school is presented as a challenging place for the pupils.”</a:t>
            </a:r>
            <a:r>
              <a:rPr lang="en-GB" sz="2000" b="1" dirty="0">
                <a:latin typeface="Century Gothic" panose="020B0502020202020204" pitchFamily="34" charset="0"/>
              </a:rPr>
              <a:t> </a:t>
            </a:r>
            <a:r>
              <a:rPr lang="en-US" sz="2000" b="1" dirty="0">
                <a:latin typeface="Century Gothic" panose="020B0502020202020204" pitchFamily="34" charset="0"/>
              </a:rPr>
              <a:t>To what extent do you agree?</a:t>
            </a:r>
            <a:endParaRPr lang="en-GB" sz="2000" b="1" dirty="0">
              <a:latin typeface="Century Gothic" panose="020B0502020202020204" pitchFamily="34" charset="0"/>
            </a:endParaRPr>
          </a:p>
        </p:txBody>
      </p:sp>
      <p:sp>
        <p:nvSpPr>
          <p:cNvPr id="3" name="Rectangle 2"/>
          <p:cNvSpPr/>
          <p:nvPr/>
        </p:nvSpPr>
        <p:spPr>
          <a:xfrm>
            <a:off x="195270" y="1948956"/>
            <a:ext cx="8707430" cy="4705844"/>
          </a:xfrm>
          <a:prstGeom prst="rect">
            <a:avLst/>
          </a:prstGeom>
          <a:ln>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lvl="0" defTabSz="914400"/>
            <a:r>
              <a:rPr lang="en-GB" sz="2400" dirty="0">
                <a:solidFill>
                  <a:prstClr val="black"/>
                </a:solidFill>
                <a:latin typeface="Berlin Sans FB" panose="020E0602020502020306" pitchFamily="34" charset="0"/>
              </a:rPr>
              <a:t>I agree with the idea that the school is presented as a challenging place for pupils. This is demonstrated through Miss Brodie’s interaction with one of the pupils when she says ‘stupid as ever’ in response to a student who does not know the answer to a question. The adjective ‘stupid’ is not what the reader would expect a teacher to say. It implies she is incredibly harsh on those who are in her class which makes the school challenging. Furthermore, ‘as ever’ would suggest this is not the first time this insult has been used towards a pupil which makes the reader question how else she treats the students. It is clear she is strict and expects students to conform to her high expectations.</a:t>
            </a: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evaluate the effects of the writer’s methods…</a:t>
            </a:r>
            <a:endParaRPr lang="en-GB" dirty="0"/>
          </a:p>
        </p:txBody>
      </p:sp>
    </p:spTree>
    <p:extLst>
      <p:ext uri="{BB962C8B-B14F-4D97-AF65-F5344CB8AC3E}">
        <p14:creationId xmlns:p14="http://schemas.microsoft.com/office/powerpoint/2010/main" val="280804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270" y="717304"/>
            <a:ext cx="8707430" cy="1024300"/>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dirty="0">
                <a:latin typeface="Century Gothic" panose="020B0502020202020204" pitchFamily="34" charset="0"/>
              </a:rPr>
              <a:t>Having read this section of the text, one pupil wrote, ‘In this text, school is presented as a challenging place for the pupils.”</a:t>
            </a:r>
            <a:r>
              <a:rPr lang="en-GB" sz="2000" b="1" dirty="0">
                <a:latin typeface="Century Gothic" panose="020B0502020202020204" pitchFamily="34" charset="0"/>
              </a:rPr>
              <a:t> </a:t>
            </a:r>
            <a:r>
              <a:rPr lang="en-US" sz="2000" b="1" dirty="0">
                <a:latin typeface="Century Gothic" panose="020B0502020202020204" pitchFamily="34" charset="0"/>
              </a:rPr>
              <a:t>To what extent do you agree?</a:t>
            </a:r>
            <a:endParaRPr lang="en-GB" sz="2000" b="1" dirty="0">
              <a:latin typeface="Century Gothic" panose="020B0502020202020204" pitchFamily="34" charset="0"/>
            </a:endParaRPr>
          </a:p>
        </p:txBody>
      </p:sp>
      <p:sp>
        <p:nvSpPr>
          <p:cNvPr id="3" name="Rectangle 2"/>
          <p:cNvSpPr/>
          <p:nvPr/>
        </p:nvSpPr>
        <p:spPr>
          <a:xfrm>
            <a:off x="195270" y="1948956"/>
            <a:ext cx="8707430" cy="4705844"/>
          </a:xfrm>
          <a:prstGeom prst="rect">
            <a:avLst/>
          </a:prstGeom>
          <a:ln>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r>
              <a:rPr lang="en-GB" b="1" dirty="0" smtClean="0">
                <a:latin typeface="Century Gothic" panose="020B0502020202020204" pitchFamily="34" charset="0"/>
              </a:rPr>
              <a:t>I agree with the idea </a:t>
            </a:r>
            <a:r>
              <a:rPr lang="en-GB" dirty="0" smtClean="0">
                <a:latin typeface="Century Gothic" panose="020B0502020202020204" pitchFamily="34" charset="0"/>
              </a:rPr>
              <a:t>that the school is presented as a challenging place for pupils. This is demonstrated through Muriel Spark’s use of structure in a one sentence paragraph, ‘Mary did not know.’ This is </a:t>
            </a:r>
            <a:r>
              <a:rPr lang="en-GB" b="1" dirty="0" smtClean="0">
                <a:latin typeface="Century Gothic" panose="020B0502020202020204" pitchFamily="34" charset="0"/>
              </a:rPr>
              <a:t>particularly effective </a:t>
            </a:r>
            <a:r>
              <a:rPr lang="en-GB" dirty="0" smtClean="0">
                <a:latin typeface="Century Gothic" panose="020B0502020202020204" pitchFamily="34" charset="0"/>
              </a:rPr>
              <a:t>at presenting the school as a challenging place for pupils </a:t>
            </a:r>
            <a:r>
              <a:rPr lang="en-GB" b="1" dirty="0" smtClean="0">
                <a:latin typeface="Century Gothic" panose="020B0502020202020204" pitchFamily="34" charset="0"/>
              </a:rPr>
              <a:t>because</a:t>
            </a:r>
            <a:r>
              <a:rPr lang="en-GB" dirty="0" smtClean="0">
                <a:latin typeface="Century Gothic" panose="020B0502020202020204" pitchFamily="34" charset="0"/>
              </a:rPr>
              <a:t> the line serves to highlight Mary’s isolation from the rest of the girls in the class. She does not know the answer and instead of finding herself in a warm and nurturing environment, she is the subject of ridicule and embarrassment. There is an underlying feeling of tension here which Spark deliberately creates in order to show us how the girls do their best to please Miss Brodie, fearing the rebuke they will receive if they do not know the answer. </a:t>
            </a:r>
            <a:r>
              <a:rPr lang="en-GB" b="1" dirty="0" smtClean="0">
                <a:latin typeface="Century Gothic" panose="020B0502020202020204" pitchFamily="34" charset="0"/>
              </a:rPr>
              <a:t>Furthermore,…</a:t>
            </a:r>
          </a:p>
          <a:p>
            <a:endParaRPr lang="en-GB" dirty="0">
              <a:latin typeface="Century Gothic" panose="020B0502020202020204" pitchFamily="34" charset="0"/>
            </a:endParaRPr>
          </a:p>
          <a:p>
            <a:r>
              <a:rPr lang="en-GB" b="1" dirty="0" smtClean="0">
                <a:latin typeface="Century Gothic" panose="020B0502020202020204" pitchFamily="34" charset="0"/>
              </a:rPr>
              <a:t>It could also be argued that the school is a challenging place for pupils because…</a:t>
            </a:r>
            <a:endParaRPr lang="en-GB" b="1" dirty="0">
              <a:latin typeface="Century Gothic" panose="020B0502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evaluate the effects of the writer’s methods…</a:t>
            </a:r>
            <a:endParaRPr lang="en-GB" dirty="0"/>
          </a:p>
        </p:txBody>
      </p:sp>
    </p:spTree>
    <p:extLst>
      <p:ext uri="{BB962C8B-B14F-4D97-AF65-F5344CB8AC3E}">
        <p14:creationId xmlns:p14="http://schemas.microsoft.com/office/powerpoint/2010/main" val="3874982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270" y="717304"/>
            <a:ext cx="8707430" cy="1024300"/>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dirty="0">
                <a:latin typeface="Century Gothic" panose="020B0502020202020204" pitchFamily="34" charset="0"/>
              </a:rPr>
              <a:t>Having read this section of the text, one pupil wrote, ‘In this text, school is presented as a challenging place for the pupils.”</a:t>
            </a:r>
            <a:r>
              <a:rPr lang="en-GB" sz="2000" b="1" dirty="0">
                <a:latin typeface="Century Gothic" panose="020B0502020202020204" pitchFamily="34" charset="0"/>
              </a:rPr>
              <a:t> </a:t>
            </a:r>
            <a:r>
              <a:rPr lang="en-US" sz="2000" b="1" dirty="0">
                <a:latin typeface="Century Gothic" panose="020B0502020202020204" pitchFamily="34" charset="0"/>
              </a:rPr>
              <a:t>To what extent do you agree?</a:t>
            </a:r>
            <a:endParaRPr lang="en-GB" sz="2000" b="1" dirty="0">
              <a:latin typeface="Century Gothic" panose="020B0502020202020204" pitchFamily="34" charset="0"/>
            </a:endParaRPr>
          </a:p>
        </p:txBody>
      </p:sp>
      <p:sp>
        <p:nvSpPr>
          <p:cNvPr id="3" name="Rectangle 2"/>
          <p:cNvSpPr/>
          <p:nvPr/>
        </p:nvSpPr>
        <p:spPr>
          <a:xfrm>
            <a:off x="195270" y="1948956"/>
            <a:ext cx="8707430" cy="4705844"/>
          </a:xfrm>
          <a:prstGeom prst="rect">
            <a:avLst/>
          </a:prstGeom>
          <a:ln>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r>
              <a:rPr lang="en-GB" b="1" dirty="0" smtClean="0">
                <a:latin typeface="Century Gothic" panose="020B0502020202020204" pitchFamily="34" charset="0"/>
              </a:rPr>
              <a:t>I agree with the idea </a:t>
            </a:r>
            <a:r>
              <a:rPr lang="en-GB" dirty="0" smtClean="0">
                <a:latin typeface="Century Gothic" panose="020B0502020202020204" pitchFamily="34" charset="0"/>
              </a:rPr>
              <a:t>that the school is presented as a challenging place for pupils. This is demonstrated through Muriel Spark’s use of structure in a one sentence paragraph, ‘Mary did not know.’ This is </a:t>
            </a:r>
            <a:r>
              <a:rPr lang="en-GB" b="1" dirty="0" smtClean="0">
                <a:latin typeface="Century Gothic" panose="020B0502020202020204" pitchFamily="34" charset="0"/>
              </a:rPr>
              <a:t>particularly effective </a:t>
            </a:r>
            <a:r>
              <a:rPr lang="en-GB" dirty="0" smtClean="0">
                <a:latin typeface="Century Gothic" panose="020B0502020202020204" pitchFamily="34" charset="0"/>
              </a:rPr>
              <a:t>at presenting the school as a challenging place for pupils </a:t>
            </a:r>
            <a:r>
              <a:rPr lang="en-GB" b="1" dirty="0" smtClean="0">
                <a:latin typeface="Century Gothic" panose="020B0502020202020204" pitchFamily="34" charset="0"/>
              </a:rPr>
              <a:t>because</a:t>
            </a:r>
            <a:r>
              <a:rPr lang="en-GB" dirty="0" smtClean="0">
                <a:latin typeface="Century Gothic" panose="020B0502020202020204" pitchFamily="34" charset="0"/>
              </a:rPr>
              <a:t> the line serves to highlight Mary’s isolation from the rest of the girls in the class. She does not know the answer and instead of finding herself in a warm and nurturing environment, she is the subject of ridicule and embarrassment. There is an underlying feeling of tension here which Spark deliberately creates in order to show us how the girls do their best to please Miss Brodie, fearing the rebuke they will receive if they do not know the answer. </a:t>
            </a:r>
            <a:r>
              <a:rPr lang="en-GB" b="1" dirty="0" smtClean="0">
                <a:latin typeface="Century Gothic" panose="020B0502020202020204" pitchFamily="34" charset="0"/>
              </a:rPr>
              <a:t>Furthermore,…</a:t>
            </a:r>
          </a:p>
          <a:p>
            <a:endParaRPr lang="en-GB" dirty="0">
              <a:latin typeface="Century Gothic" panose="020B0502020202020204" pitchFamily="34" charset="0"/>
            </a:endParaRPr>
          </a:p>
          <a:p>
            <a:r>
              <a:rPr lang="en-GB" b="1" dirty="0" smtClean="0">
                <a:latin typeface="Century Gothic" panose="020B0502020202020204" pitchFamily="34" charset="0"/>
              </a:rPr>
              <a:t>It could also be argued that the school is a challenging place for pupils because…</a:t>
            </a:r>
            <a:endParaRPr lang="en-GB" b="1" dirty="0">
              <a:latin typeface="Century Gothic" panose="020B0502020202020204" pitchFamily="34" charset="0"/>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evaluate the effects of the writer’s methods…</a:t>
            </a:r>
            <a:endParaRPr lang="en-GB"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3239">
            <a:off x="815379" y="1208663"/>
            <a:ext cx="6862102" cy="3981714"/>
          </a:xfrm>
          <a:prstGeom prst="rect">
            <a:avLst/>
          </a:prstGeom>
        </p:spPr>
      </p:pic>
      <p:sp>
        <p:nvSpPr>
          <p:cNvPr id="6" name="TextBox 5"/>
          <p:cNvSpPr txBox="1"/>
          <p:nvPr/>
        </p:nvSpPr>
        <p:spPr>
          <a:xfrm>
            <a:off x="5100294" y="1733550"/>
            <a:ext cx="1724025"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20260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body" idx="1"/>
          </p:nvPr>
        </p:nvSpPr>
        <p:spPr>
          <a:xfrm>
            <a:off x="311700" y="510988"/>
            <a:ext cx="8520600" cy="5283112"/>
          </a:xfrm>
          <a:prstGeom prst="rect">
            <a:avLst/>
          </a:prstGeom>
          <a:solidFill>
            <a:schemeClr val="bg1">
              <a:lumMod val="95000"/>
            </a:schemeClr>
          </a:solidFill>
          <a:ln w="38100" cap="flat" cmpd="sng">
            <a:solidFill>
              <a:schemeClr val="tx1"/>
            </a:solidFill>
            <a:prstDash val="solid"/>
            <a:round/>
            <a:headEnd type="none" w="med" len="med"/>
            <a:tailEnd type="none" w="med" len="med"/>
          </a:ln>
        </p:spPr>
        <p:txBody>
          <a:bodyPr vert="horz" wrap="square" lIns="91425" tIns="91425" rIns="91425" bIns="91425" rtlCol="0" anchor="t" anchorCtr="0">
            <a:noAutofit/>
          </a:bodyPr>
          <a:lstStyle/>
          <a:p>
            <a:pPr>
              <a:buNone/>
            </a:pPr>
            <a:r>
              <a:rPr lang="en-GB" sz="2400" dirty="0">
                <a:solidFill>
                  <a:srgbClr val="000000"/>
                </a:solidFill>
                <a:latin typeface="Gill Sans"/>
                <a:ea typeface="Gill Sans"/>
                <a:cs typeface="Gill Sans"/>
                <a:sym typeface="Gill Sans"/>
              </a:rPr>
              <a:t>A student said ‘</a:t>
            </a:r>
            <a:r>
              <a:rPr lang="en-GB" sz="2400" b="1" dirty="0">
                <a:solidFill>
                  <a:srgbClr val="000000"/>
                </a:solidFill>
                <a:latin typeface="Gill Sans"/>
                <a:ea typeface="Gill Sans"/>
                <a:cs typeface="Gill Sans"/>
                <a:sym typeface="Gill Sans"/>
              </a:rPr>
              <a:t>Whilst the mother is disgusted by Billy, the boys are fascinated by him.’ </a:t>
            </a:r>
            <a:r>
              <a:rPr lang="en-GB" sz="2400" dirty="0">
                <a:solidFill>
                  <a:srgbClr val="000000"/>
                </a:solidFill>
                <a:latin typeface="Gill Sans"/>
                <a:ea typeface="Gill Sans"/>
                <a:cs typeface="Gill Sans"/>
                <a:sym typeface="Gill Sans"/>
              </a:rPr>
              <a:t>To what extent do you agree</a:t>
            </a:r>
            <a:r>
              <a:rPr lang="en-GB" sz="2400" dirty="0" smtClean="0">
                <a:solidFill>
                  <a:srgbClr val="000000"/>
                </a:solidFill>
                <a:latin typeface="Gill Sans"/>
                <a:ea typeface="Gill Sans"/>
                <a:cs typeface="Gill Sans"/>
                <a:sym typeface="Gill Sans"/>
              </a:rPr>
              <a:t>?</a:t>
            </a:r>
          </a:p>
          <a:p>
            <a:pPr>
              <a:buNone/>
            </a:pPr>
            <a:endParaRPr lang="en-GB" sz="2400" dirty="0">
              <a:solidFill>
                <a:srgbClr val="000000"/>
              </a:solidFill>
              <a:latin typeface="Gill Sans"/>
              <a:ea typeface="Gill Sans"/>
              <a:cs typeface="Gill Sans"/>
              <a:sym typeface="Gill Sans"/>
            </a:endParaRPr>
          </a:p>
          <a:p>
            <a:pPr>
              <a:buNone/>
            </a:pPr>
            <a:r>
              <a:rPr lang="en-GB" sz="2400" dirty="0">
                <a:solidFill>
                  <a:srgbClr val="000000"/>
                </a:solidFill>
                <a:latin typeface="Gill Sans"/>
                <a:ea typeface="Gill Sans"/>
                <a:cs typeface="Gill Sans"/>
                <a:sym typeface="Gill Sans"/>
              </a:rPr>
              <a:t>Read lines 32 to end</a:t>
            </a:r>
            <a:r>
              <a:rPr lang="en-GB" sz="2400" dirty="0" smtClean="0">
                <a:solidFill>
                  <a:srgbClr val="000000"/>
                </a:solidFill>
                <a:latin typeface="Gill Sans"/>
                <a:ea typeface="Gill Sans"/>
                <a:cs typeface="Gill Sans"/>
                <a:sym typeface="Gill Sans"/>
              </a:rPr>
              <a:t>.</a:t>
            </a:r>
          </a:p>
          <a:p>
            <a:pPr>
              <a:buNone/>
            </a:pPr>
            <a:endParaRPr lang="en-GB" sz="2400" dirty="0">
              <a:solidFill>
                <a:srgbClr val="000000"/>
              </a:solidFill>
              <a:latin typeface="Gill Sans"/>
              <a:ea typeface="Gill Sans"/>
              <a:cs typeface="Gill Sans"/>
              <a:sym typeface="Gill Sans"/>
            </a:endParaRPr>
          </a:p>
          <a:p>
            <a:pPr>
              <a:buNone/>
            </a:pPr>
            <a:r>
              <a:rPr lang="en-GB" sz="2400" b="1" u="sng" dirty="0">
                <a:solidFill>
                  <a:srgbClr val="000000"/>
                </a:solidFill>
                <a:latin typeface="Gill Sans"/>
                <a:ea typeface="Gill Sans"/>
                <a:cs typeface="Gill Sans"/>
                <a:sym typeface="Gill Sans"/>
              </a:rPr>
              <a:t>TASK</a:t>
            </a:r>
            <a:r>
              <a:rPr lang="en-GB" sz="2400" b="1" u="sng" dirty="0" smtClean="0">
                <a:solidFill>
                  <a:srgbClr val="000000"/>
                </a:solidFill>
                <a:latin typeface="Gill Sans"/>
                <a:ea typeface="Gill Sans"/>
                <a:cs typeface="Gill Sans"/>
                <a:sym typeface="Gill Sans"/>
              </a:rPr>
              <a:t>:</a:t>
            </a:r>
          </a:p>
          <a:p>
            <a:pPr>
              <a:buNone/>
            </a:pPr>
            <a:endParaRPr lang="en-GB" sz="2400" b="1" u="sng" dirty="0">
              <a:solidFill>
                <a:srgbClr val="000000"/>
              </a:solidFill>
              <a:latin typeface="Gill Sans"/>
              <a:ea typeface="Gill Sans"/>
              <a:cs typeface="Gill Sans"/>
              <a:sym typeface="Gill Sans"/>
            </a:endParaRPr>
          </a:p>
          <a:p>
            <a:pPr marL="457200" indent="-381000">
              <a:buClr>
                <a:srgbClr val="000000"/>
              </a:buClr>
              <a:buSzPct val="100000"/>
              <a:buFont typeface="Gill Sans"/>
            </a:pPr>
            <a:r>
              <a:rPr lang="en-GB" sz="2400" dirty="0">
                <a:solidFill>
                  <a:srgbClr val="000000"/>
                </a:solidFill>
                <a:latin typeface="Gill Sans"/>
                <a:ea typeface="Gill Sans"/>
                <a:cs typeface="Gill Sans"/>
                <a:sym typeface="Gill Sans"/>
              </a:rPr>
              <a:t>Highlight 3 quotations that show they are interested in Billy</a:t>
            </a:r>
          </a:p>
          <a:p>
            <a:pPr marL="457200" indent="-381000">
              <a:buClr>
                <a:srgbClr val="000000"/>
              </a:buClr>
              <a:buSzPct val="100000"/>
              <a:buFont typeface="Gill Sans"/>
            </a:pPr>
            <a:r>
              <a:rPr lang="en-GB" sz="2400" dirty="0">
                <a:solidFill>
                  <a:srgbClr val="000000"/>
                </a:solidFill>
                <a:latin typeface="Gill Sans"/>
                <a:ea typeface="Gill Sans"/>
                <a:cs typeface="Gill Sans"/>
                <a:sym typeface="Gill Sans"/>
              </a:rPr>
              <a:t>Can you find a quotation that shows the mother is disgusted?</a:t>
            </a:r>
          </a:p>
          <a:p>
            <a:pPr marL="457200" indent="-381000">
              <a:buClr>
                <a:srgbClr val="000000"/>
              </a:buClr>
              <a:buSzPct val="100000"/>
              <a:buFont typeface="Gill Sans"/>
            </a:pPr>
            <a:r>
              <a:rPr lang="en-GB" sz="2400" dirty="0">
                <a:solidFill>
                  <a:srgbClr val="000000"/>
                </a:solidFill>
                <a:latin typeface="Gill Sans"/>
                <a:ea typeface="Gill Sans"/>
                <a:cs typeface="Gill Sans"/>
                <a:sym typeface="Gill Sans"/>
              </a:rPr>
              <a:t>Structurally, why does the ending show he is interested in Billy?</a:t>
            </a:r>
          </a:p>
          <a:p>
            <a:pPr>
              <a:buNone/>
            </a:pPr>
            <a:endParaRPr sz="2400" dirty="0">
              <a:solidFill>
                <a:srgbClr val="000000"/>
              </a:solidFill>
              <a:latin typeface="Gill Sans"/>
              <a:ea typeface="Gill Sans"/>
              <a:cs typeface="Gill Sans"/>
              <a:sym typeface="Gill Sans"/>
            </a:endParaRPr>
          </a:p>
        </p:txBody>
      </p:sp>
      <p:sp>
        <p:nvSpPr>
          <p:cNvPr id="56" name="Shape 56"/>
          <p:cNvSpPr txBox="1"/>
          <p:nvPr/>
        </p:nvSpPr>
        <p:spPr>
          <a:xfrm rot="-492460">
            <a:off x="136565" y="246089"/>
            <a:ext cx="1441566" cy="315822"/>
          </a:xfrm>
          <a:prstGeom prst="rect">
            <a:avLst/>
          </a:prstGeom>
          <a:solidFill>
            <a:srgbClr val="FFFF00"/>
          </a:solidFill>
          <a:ln w="2857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algn="ctr"/>
            <a:r>
              <a:rPr lang="en-GB" b="1"/>
              <a:t>QUESTION 4</a:t>
            </a:r>
          </a:p>
        </p:txBody>
      </p:sp>
    </p:spTree>
    <p:extLst>
      <p:ext uri="{BB962C8B-B14F-4D97-AF65-F5344CB8AC3E}">
        <p14:creationId xmlns:p14="http://schemas.microsoft.com/office/powerpoint/2010/main" val="31474598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882" y="567581"/>
            <a:ext cx="7567522" cy="6290419"/>
          </a:xfrm>
          <a:prstGeom prst="rect">
            <a:avLst/>
          </a:prstGeom>
        </p:spPr>
      </p:pic>
    </p:spTree>
    <p:extLst>
      <p:ext uri="{BB962C8B-B14F-4D97-AF65-F5344CB8AC3E}">
        <p14:creationId xmlns:p14="http://schemas.microsoft.com/office/powerpoint/2010/main" val="1927201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07" y="103032"/>
            <a:ext cx="8683579" cy="772497"/>
          </a:xfrm>
          <a:solidFill>
            <a:schemeClr val="accent4"/>
          </a:solidFill>
        </p:spPr>
        <p:txBody>
          <a:bodyPr>
            <a:noAutofit/>
          </a:bodyPr>
          <a:lstStyle/>
          <a:p>
            <a:pPr algn="ctr"/>
            <a:r>
              <a:rPr lang="en-GB" sz="3200" b="1" dirty="0" smtClean="0"/>
              <a:t>The language of evaluation – don’t just say ‘good’!</a:t>
            </a:r>
            <a:endParaRPr lang="en-GB" sz="3200" b="1" dirty="0"/>
          </a:p>
        </p:txBody>
      </p:sp>
      <p:sp>
        <p:nvSpPr>
          <p:cNvPr id="12" name="Rounded Rectangle 11"/>
          <p:cNvSpPr/>
          <p:nvPr/>
        </p:nvSpPr>
        <p:spPr>
          <a:xfrm>
            <a:off x="367049" y="1242694"/>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Powerful</a:t>
            </a:r>
            <a:endParaRPr lang="en-GB" sz="3200" dirty="0">
              <a:solidFill>
                <a:schemeClr val="tx1"/>
              </a:solidFill>
            </a:endParaRPr>
          </a:p>
        </p:txBody>
      </p:sp>
      <p:sp>
        <p:nvSpPr>
          <p:cNvPr id="13" name="Rounded Rectangle 12"/>
          <p:cNvSpPr/>
          <p:nvPr/>
        </p:nvSpPr>
        <p:spPr>
          <a:xfrm>
            <a:off x="367049"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Vivid </a:t>
            </a:r>
            <a:endParaRPr lang="en-GB" sz="3200" dirty="0">
              <a:solidFill>
                <a:schemeClr val="tx1"/>
              </a:solidFill>
            </a:endParaRPr>
          </a:p>
        </p:txBody>
      </p:sp>
      <p:sp>
        <p:nvSpPr>
          <p:cNvPr id="14" name="Rounded Rectangle 13"/>
          <p:cNvSpPr/>
          <p:nvPr/>
        </p:nvSpPr>
        <p:spPr>
          <a:xfrm>
            <a:off x="2548409" y="1242693"/>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Memorable </a:t>
            </a:r>
            <a:endParaRPr lang="en-GB" sz="2400" dirty="0">
              <a:solidFill>
                <a:schemeClr val="tx1"/>
              </a:solidFill>
            </a:endParaRPr>
          </a:p>
        </p:txBody>
      </p:sp>
      <p:sp>
        <p:nvSpPr>
          <p:cNvPr id="15" name="Rounded Rectangle 14"/>
          <p:cNvSpPr/>
          <p:nvPr/>
        </p:nvSpPr>
        <p:spPr>
          <a:xfrm>
            <a:off x="2574165"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Life-like</a:t>
            </a:r>
            <a:endParaRPr lang="en-GB" sz="3200" dirty="0">
              <a:solidFill>
                <a:schemeClr val="tx1"/>
              </a:solidFill>
            </a:endParaRPr>
          </a:p>
        </p:txBody>
      </p:sp>
      <p:sp>
        <p:nvSpPr>
          <p:cNvPr id="16" name="Rounded Rectangle 15"/>
          <p:cNvSpPr/>
          <p:nvPr/>
        </p:nvSpPr>
        <p:spPr>
          <a:xfrm>
            <a:off x="367049" y="3067202"/>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Impressive</a:t>
            </a:r>
          </a:p>
        </p:txBody>
      </p:sp>
      <p:sp>
        <p:nvSpPr>
          <p:cNvPr id="17" name="Rounded Rectangle 16"/>
          <p:cNvSpPr/>
          <p:nvPr/>
        </p:nvSpPr>
        <p:spPr>
          <a:xfrm>
            <a:off x="2574165" y="3067202"/>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Striking </a:t>
            </a:r>
            <a:endParaRPr lang="en-GB" sz="3200" dirty="0">
              <a:solidFill>
                <a:schemeClr val="tx1"/>
              </a:solidFill>
            </a:endParaRPr>
          </a:p>
        </p:txBody>
      </p:sp>
      <p:sp>
        <p:nvSpPr>
          <p:cNvPr id="18" name="Rounded Rectangle 17"/>
          <p:cNvSpPr/>
          <p:nvPr/>
        </p:nvSpPr>
        <p:spPr>
          <a:xfrm>
            <a:off x="367049" y="3979456"/>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Effective </a:t>
            </a:r>
            <a:endParaRPr lang="en-GB" sz="3200" dirty="0">
              <a:solidFill>
                <a:schemeClr val="tx1"/>
              </a:solidFill>
            </a:endParaRPr>
          </a:p>
        </p:txBody>
      </p:sp>
      <p:sp>
        <p:nvSpPr>
          <p:cNvPr id="19" name="Rounded Rectangle 18"/>
          <p:cNvSpPr/>
          <p:nvPr/>
        </p:nvSpPr>
        <p:spPr>
          <a:xfrm>
            <a:off x="2574165" y="3979456"/>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Dramatic </a:t>
            </a:r>
            <a:endParaRPr lang="en-GB" sz="3200" dirty="0">
              <a:solidFill>
                <a:schemeClr val="tx1"/>
              </a:solidFill>
            </a:endParaRPr>
          </a:p>
        </p:txBody>
      </p:sp>
      <p:sp>
        <p:nvSpPr>
          <p:cNvPr id="20" name="Rounded Rectangle 19"/>
          <p:cNvSpPr/>
          <p:nvPr/>
        </p:nvSpPr>
        <p:spPr>
          <a:xfrm>
            <a:off x="367049" y="489171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Engaging </a:t>
            </a:r>
            <a:endParaRPr lang="en-GB" sz="3200" dirty="0">
              <a:solidFill>
                <a:schemeClr val="tx1"/>
              </a:solidFill>
            </a:endParaRPr>
          </a:p>
        </p:txBody>
      </p:sp>
      <p:sp>
        <p:nvSpPr>
          <p:cNvPr id="21" name="Rounded Rectangle 20"/>
          <p:cNvSpPr/>
          <p:nvPr/>
        </p:nvSpPr>
        <p:spPr>
          <a:xfrm>
            <a:off x="6964250" y="1242693"/>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Engaging </a:t>
            </a:r>
            <a:endParaRPr lang="en-GB" sz="3200" dirty="0">
              <a:solidFill>
                <a:schemeClr val="tx1"/>
              </a:solidFill>
            </a:endParaRPr>
          </a:p>
        </p:txBody>
      </p:sp>
      <p:sp>
        <p:nvSpPr>
          <p:cNvPr id="22" name="Rounded Rectangle 21"/>
          <p:cNvSpPr/>
          <p:nvPr/>
        </p:nvSpPr>
        <p:spPr>
          <a:xfrm>
            <a:off x="4782891" y="1219075"/>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Intriguing </a:t>
            </a:r>
            <a:endParaRPr lang="en-GB" sz="3200" dirty="0">
              <a:solidFill>
                <a:schemeClr val="tx1"/>
              </a:solidFill>
            </a:endParaRPr>
          </a:p>
        </p:txBody>
      </p:sp>
      <p:sp>
        <p:nvSpPr>
          <p:cNvPr id="23" name="Rounded Rectangle 22"/>
          <p:cNvSpPr/>
          <p:nvPr/>
        </p:nvSpPr>
        <p:spPr>
          <a:xfrm>
            <a:off x="4782891"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Insightful </a:t>
            </a:r>
            <a:endParaRPr lang="en-GB" sz="3200" dirty="0">
              <a:solidFill>
                <a:schemeClr val="tx1"/>
              </a:solidFill>
            </a:endParaRPr>
          </a:p>
        </p:txBody>
      </p:sp>
      <p:sp>
        <p:nvSpPr>
          <p:cNvPr id="24" name="Rounded Rectangle 23"/>
          <p:cNvSpPr/>
          <p:nvPr/>
        </p:nvSpPr>
        <p:spPr>
          <a:xfrm>
            <a:off x="2574165" y="489171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Concise </a:t>
            </a:r>
            <a:endParaRPr lang="en-GB" sz="3200" dirty="0">
              <a:solidFill>
                <a:schemeClr val="tx1"/>
              </a:solidFill>
            </a:endParaRPr>
          </a:p>
        </p:txBody>
      </p:sp>
      <p:sp>
        <p:nvSpPr>
          <p:cNvPr id="25" name="Rounded Rectangle 24"/>
          <p:cNvSpPr/>
          <p:nvPr/>
        </p:nvSpPr>
        <p:spPr>
          <a:xfrm>
            <a:off x="6991617" y="218816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Specific </a:t>
            </a:r>
            <a:endParaRPr lang="en-GB" sz="3200" dirty="0">
              <a:solidFill>
                <a:schemeClr val="tx1"/>
              </a:solidFill>
            </a:endParaRPr>
          </a:p>
        </p:txBody>
      </p:sp>
      <p:sp>
        <p:nvSpPr>
          <p:cNvPr id="26" name="TextBox 25"/>
          <p:cNvSpPr txBox="1"/>
          <p:nvPr/>
        </p:nvSpPr>
        <p:spPr>
          <a:xfrm>
            <a:off x="4782890" y="3418012"/>
            <a:ext cx="4180805" cy="2677656"/>
          </a:xfrm>
          <a:prstGeom prst="rect">
            <a:avLst/>
          </a:prstGeom>
          <a:noFill/>
          <a:ln w="38100">
            <a:solidFill>
              <a:schemeClr val="tx1">
                <a:lumMod val="85000"/>
                <a:lumOff val="15000"/>
              </a:schemeClr>
            </a:solidFill>
          </a:ln>
        </p:spPr>
        <p:txBody>
          <a:bodyPr wrap="square" rtlCol="0">
            <a:spAutoFit/>
          </a:bodyPr>
          <a:lstStyle/>
          <a:p>
            <a:r>
              <a:rPr lang="en-GB" sz="2400" b="1" dirty="0" smtClean="0"/>
              <a:t>Don’t always say it’s ‘good’ or ‘interesting’.</a:t>
            </a:r>
          </a:p>
          <a:p>
            <a:endParaRPr lang="en-GB" sz="2400" b="1" dirty="0"/>
          </a:p>
          <a:p>
            <a:r>
              <a:rPr lang="en-GB" sz="2400" b="1" dirty="0" smtClean="0"/>
              <a:t> Think about the different ways you can describe something…</a:t>
            </a:r>
          </a:p>
          <a:p>
            <a:endParaRPr lang="en-GB" sz="2400" b="1" dirty="0"/>
          </a:p>
          <a:p>
            <a:r>
              <a:rPr lang="en-GB" sz="2400" b="1" dirty="0" smtClean="0"/>
              <a:t>Always say WHY!</a:t>
            </a:r>
            <a:endParaRPr lang="en-GB" sz="2000" b="1" dirty="0"/>
          </a:p>
        </p:txBody>
      </p:sp>
    </p:spTree>
    <p:extLst>
      <p:ext uri="{BB962C8B-B14F-4D97-AF65-F5344CB8AC3E}">
        <p14:creationId xmlns:p14="http://schemas.microsoft.com/office/powerpoint/2010/main" val="3510184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1849" y="227249"/>
            <a:ext cx="8234344" cy="4093428"/>
          </a:xfrm>
          <a:prstGeom prst="rect">
            <a:avLst/>
          </a:prstGeom>
          <a:solidFill>
            <a:schemeClr val="bg1"/>
          </a:solidFill>
        </p:spPr>
        <p:txBody>
          <a:bodyPr wrap="square">
            <a:spAutoFit/>
          </a:bodyPr>
          <a:lstStyle/>
          <a:p>
            <a:r>
              <a:rPr lang="en-GB" sz="2000" b="1" dirty="0"/>
              <a:t>Question 4</a:t>
            </a:r>
            <a:r>
              <a:rPr lang="en-GB" sz="2000" dirty="0"/>
              <a:t>: </a:t>
            </a:r>
          </a:p>
          <a:p>
            <a:r>
              <a:rPr lang="en-GB" sz="2000" dirty="0"/>
              <a:t>Focus this part of your answer on the second part of the source </a:t>
            </a:r>
            <a:r>
              <a:rPr lang="en-GB" sz="2000" b="1" dirty="0"/>
              <a:t>from line 32 to the end</a:t>
            </a:r>
            <a:r>
              <a:rPr lang="en-GB" sz="2000" dirty="0"/>
              <a:t>. </a:t>
            </a:r>
          </a:p>
          <a:p>
            <a:r>
              <a:rPr lang="en-GB" sz="2000" dirty="0"/>
              <a:t> </a:t>
            </a:r>
          </a:p>
          <a:p>
            <a:r>
              <a:rPr lang="en-GB" sz="2000" dirty="0"/>
              <a:t>A student said </a:t>
            </a:r>
            <a:r>
              <a:rPr lang="en-GB" sz="2000" b="1" dirty="0"/>
              <a:t>‘Whilst the mother is disgusted by Billy, the boys are fascinated by him.’ </a:t>
            </a:r>
            <a:r>
              <a:rPr lang="en-GB" sz="2000" i="1" dirty="0"/>
              <a:t>To what extent do you agree?</a:t>
            </a:r>
          </a:p>
          <a:p>
            <a:r>
              <a:rPr lang="en-GB" sz="2000" dirty="0"/>
              <a:t> </a:t>
            </a:r>
          </a:p>
          <a:p>
            <a:r>
              <a:rPr lang="en-GB" sz="2000" dirty="0"/>
              <a:t>In your response, you could: </a:t>
            </a:r>
          </a:p>
          <a:p>
            <a:r>
              <a:rPr lang="en-GB" sz="2000" dirty="0"/>
              <a:t>• consider your own impressions of Billy</a:t>
            </a:r>
          </a:p>
          <a:p>
            <a:r>
              <a:rPr lang="en-GB" sz="2000" dirty="0"/>
              <a:t>• evaluate how the writer creates these impressions </a:t>
            </a:r>
          </a:p>
          <a:p>
            <a:r>
              <a:rPr lang="en-GB" sz="2000" dirty="0"/>
              <a:t>• support your opinions with references to the text.</a:t>
            </a:r>
          </a:p>
          <a:p>
            <a:endParaRPr lang="en-GB" sz="2000" dirty="0"/>
          </a:p>
          <a:p>
            <a:r>
              <a:rPr lang="en-GB" sz="2000" b="1" dirty="0"/>
              <a:t>[20</a:t>
            </a:r>
            <a:r>
              <a:rPr lang="en-GB" sz="2000" dirty="0"/>
              <a:t> </a:t>
            </a:r>
            <a:r>
              <a:rPr lang="en-GB" sz="2000" b="1" dirty="0"/>
              <a:t>Marks]</a:t>
            </a:r>
          </a:p>
        </p:txBody>
      </p:sp>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4596146" y="2353242"/>
            <a:ext cx="4547855" cy="4287160"/>
          </a:xfrm>
          <a:prstGeom prst="rect">
            <a:avLst/>
          </a:prstGeom>
        </p:spPr>
      </p:pic>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722295" y="4866261"/>
            <a:ext cx="183356" cy="183356"/>
          </a:xfrm>
          <a:prstGeom prst="rect">
            <a:avLst/>
          </a:prstGeom>
        </p:spPr>
      </p:pic>
      <p:sp>
        <p:nvSpPr>
          <p:cNvPr id="6" name="Oval 5"/>
          <p:cNvSpPr/>
          <p:nvPr/>
        </p:nvSpPr>
        <p:spPr>
          <a:xfrm>
            <a:off x="2303749" y="4272195"/>
            <a:ext cx="1539171" cy="153917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7" name="Oval 6"/>
          <p:cNvSpPr/>
          <p:nvPr/>
        </p:nvSpPr>
        <p:spPr>
          <a:xfrm>
            <a:off x="2303749" y="4272195"/>
            <a:ext cx="1539171" cy="1539171"/>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rgbClr val="002060"/>
              </a:solidFill>
            </a:endParaRPr>
          </a:p>
        </p:txBody>
      </p:sp>
      <p:sp>
        <p:nvSpPr>
          <p:cNvPr id="8" name="TextBox 7"/>
          <p:cNvSpPr txBox="1"/>
          <p:nvPr/>
        </p:nvSpPr>
        <p:spPr>
          <a:xfrm>
            <a:off x="2457266" y="3894152"/>
            <a:ext cx="1232132" cy="369332"/>
          </a:xfrm>
          <a:prstGeom prst="rect">
            <a:avLst/>
          </a:prstGeom>
          <a:noFill/>
        </p:spPr>
        <p:txBody>
          <a:bodyPr wrap="none" rtlCol="0">
            <a:spAutoFit/>
          </a:bodyPr>
          <a:lstStyle/>
          <a:p>
            <a:pPr algn="ctr"/>
            <a:r>
              <a:rPr lang="en-GB" dirty="0"/>
              <a:t>25 minutes</a:t>
            </a:r>
          </a:p>
        </p:txBody>
      </p:sp>
      <p:sp>
        <p:nvSpPr>
          <p:cNvPr id="13" name="TextBox 12"/>
          <p:cNvSpPr txBox="1"/>
          <p:nvPr/>
        </p:nvSpPr>
        <p:spPr>
          <a:xfrm rot="21370851">
            <a:off x="5245240" y="3757610"/>
            <a:ext cx="3591602" cy="2400657"/>
          </a:xfrm>
          <a:prstGeom prst="rect">
            <a:avLst/>
          </a:prstGeom>
          <a:solidFill>
            <a:schemeClr val="accent5">
              <a:lumMod val="20000"/>
              <a:lumOff val="80000"/>
            </a:schemeClr>
          </a:solidFill>
          <a:ln w="28575">
            <a:solidFill>
              <a:schemeClr val="tx1"/>
            </a:solidFill>
          </a:ln>
        </p:spPr>
        <p:txBody>
          <a:bodyPr wrap="square" rtlCol="0">
            <a:spAutoFit/>
          </a:bodyPr>
          <a:lstStyle/>
          <a:p>
            <a:r>
              <a:rPr lang="en-US" sz="1500" b="1" dirty="0"/>
              <a:t>Remember to use your </a:t>
            </a:r>
            <a:r>
              <a:rPr lang="en-US" sz="1500" b="1" u="sng" dirty="0"/>
              <a:t>evaluative statements</a:t>
            </a:r>
            <a:r>
              <a:rPr lang="en-US" sz="1500" b="1" dirty="0"/>
              <a:t> when you respond to the question.</a:t>
            </a:r>
          </a:p>
          <a:p>
            <a:pPr marL="257175" indent="-257175">
              <a:buFont typeface="Arial" panose="020B0604020202020204" pitchFamily="34" charset="0"/>
              <a:buChar char="•"/>
            </a:pPr>
            <a:r>
              <a:rPr lang="en-US" sz="1500" dirty="0"/>
              <a:t>The writer successfully depicts…</a:t>
            </a:r>
          </a:p>
          <a:p>
            <a:pPr marL="257175" indent="-257175">
              <a:buFont typeface="Arial" panose="020B0604020202020204" pitchFamily="34" charset="0"/>
              <a:buChar char="•"/>
            </a:pPr>
            <a:r>
              <a:rPr lang="en-US" sz="1500" dirty="0"/>
              <a:t>The writer effectively conveys…</a:t>
            </a:r>
          </a:p>
          <a:p>
            <a:pPr marL="257175" indent="-257175">
              <a:buFont typeface="Arial" panose="020B0604020202020204" pitchFamily="34" charset="0"/>
              <a:buChar char="•"/>
            </a:pPr>
            <a:r>
              <a:rPr lang="en-US" sz="1500" dirty="0"/>
              <a:t>The use of _____ works well because…</a:t>
            </a:r>
          </a:p>
          <a:p>
            <a:pPr marL="257175" indent="-257175">
              <a:buFont typeface="Arial" panose="020B0604020202020204" pitchFamily="34" charset="0"/>
              <a:buChar char="•"/>
            </a:pPr>
            <a:r>
              <a:rPr lang="en-US" sz="1500" dirty="0"/>
              <a:t>The writer deliberately/purposefully chose to use…</a:t>
            </a:r>
          </a:p>
          <a:p>
            <a:pPr marL="257175" indent="-257175">
              <a:buFont typeface="Arial" panose="020B0604020202020204" pitchFamily="34" charset="0"/>
              <a:buChar char="•"/>
            </a:pPr>
            <a:r>
              <a:rPr lang="en-US" sz="1500" dirty="0"/>
              <a:t>The use of _____ has great impact because…</a:t>
            </a:r>
          </a:p>
        </p:txBody>
      </p:sp>
      <p:pic>
        <p:nvPicPr>
          <p:cNvPr id="14" name="Picture 13"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6074" b="46021"/>
          <a:stretch/>
        </p:blipFill>
        <p:spPr>
          <a:xfrm>
            <a:off x="129871" y="5897174"/>
            <a:ext cx="2684102" cy="756084"/>
          </a:xfrm>
          <a:prstGeom prst="rect">
            <a:avLst/>
          </a:prstGeom>
        </p:spPr>
      </p:pic>
    </p:spTree>
    <p:extLst>
      <p:ext uri="{BB962C8B-B14F-4D97-AF65-F5344CB8AC3E}">
        <p14:creationId xmlns:p14="http://schemas.microsoft.com/office/powerpoint/2010/main" val="2500587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000"/>
                                        <p:tgtEl>
                                          <p:spTgt spid="7"/>
                                        </p:tgtEl>
                                      </p:cBhvr>
                                    </p:animEffect>
                                  </p:childTnLst>
                                </p:cTn>
                              </p:par>
                            </p:childTnLst>
                          </p:cTn>
                        </p:par>
                        <p:par>
                          <p:cTn id="8" fill="hold">
                            <p:stCondLst>
                              <p:cond delay="1500000"/>
                            </p:stCondLst>
                            <p:childTnLst>
                              <p:par>
                                <p:cTn id="9" presetID="1" presetClass="mediacall" presetSubtype="0" fill="hold" nodeType="afterEffect">
                                  <p:stCondLst>
                                    <p:cond delay="0"/>
                                  </p:stCondLst>
                                  <p:childTnLst>
                                    <p:cmd type="call" cmd="playFrom(0.0)">
                                      <p:cBhvr>
                                        <p:cTn id="10" dur="2177" fill="hold"/>
                                        <p:tgtEl>
                                          <p:spTgt spid="5"/>
                                        </p:tgtEl>
                                      </p:cBhvr>
                                    </p:cmd>
                                  </p:childTnLst>
                                </p:cTn>
                              </p:par>
                            </p:childTnLst>
                          </p:cTn>
                        </p:par>
                      </p:childTnLst>
                    </p:cTn>
                  </p:par>
                </p:childTnLst>
              </p:cTn>
              <p:nextCondLst>
                <p:cond evt="onClick" delay="0">
                  <p:tgtEl>
                    <p:spTgt spid="6"/>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3239">
            <a:off x="234858" y="618618"/>
            <a:ext cx="6089424" cy="3533370"/>
          </a:xfrm>
          <a:prstGeom prst="rect">
            <a:avLst/>
          </a:prstGeom>
        </p:spPr>
      </p:pic>
      <p:sp>
        <p:nvSpPr>
          <p:cNvPr id="3" name="TextBox 2"/>
          <p:cNvSpPr txBox="1"/>
          <p:nvPr/>
        </p:nvSpPr>
        <p:spPr>
          <a:xfrm>
            <a:off x="2018134" y="1337133"/>
            <a:ext cx="1261437"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Q4</a:t>
            </a:r>
            <a:endParaRPr lang="en-GB"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04813"/>
            <a:ext cx="5381600" cy="3926895"/>
          </a:xfrm>
          <a:prstGeom prst="rect">
            <a:avLst/>
          </a:prstGeom>
          <a:noFill/>
        </p:spPr>
      </p:pic>
      <p:graphicFrame>
        <p:nvGraphicFramePr>
          <p:cNvPr id="12" name="Table 11"/>
          <p:cNvGraphicFramePr>
            <a:graphicFrameLocks noGrp="1"/>
          </p:cNvGraphicFramePr>
          <p:nvPr/>
        </p:nvGraphicFramePr>
        <p:xfrm>
          <a:off x="17463" y="4167188"/>
          <a:ext cx="9126537" cy="2925888"/>
        </p:xfrm>
        <a:graphic>
          <a:graphicData uri="http://schemas.openxmlformats.org/drawingml/2006/table">
            <a:tbl>
              <a:tblPr/>
              <a:tblGrid>
                <a:gridCol w="3041650">
                  <a:extLst>
                    <a:ext uri="{9D8B030D-6E8A-4147-A177-3AD203B41FA5}">
                      <a16:colId xmlns:a16="http://schemas.microsoft.com/office/drawing/2014/main" xmlns="" val="20000"/>
                    </a:ext>
                  </a:extLst>
                </a:gridCol>
                <a:gridCol w="3043237">
                  <a:extLst>
                    <a:ext uri="{9D8B030D-6E8A-4147-A177-3AD203B41FA5}">
                      <a16:colId xmlns:a16="http://schemas.microsoft.com/office/drawing/2014/main" xmlns="" val="20001"/>
                    </a:ext>
                  </a:extLst>
                </a:gridCol>
                <a:gridCol w="3041650">
                  <a:extLst>
                    <a:ext uri="{9D8B030D-6E8A-4147-A177-3AD203B41FA5}">
                      <a16:colId xmlns:a16="http://schemas.microsoft.com/office/drawing/2014/main" xmlns="" val="20002"/>
                    </a:ext>
                  </a:extLst>
                </a:gridCol>
              </a:tblGrid>
              <a:tr h="36565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WEAKNESSES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560111">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Consideration of the view given.</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Evidence used to support interpretations.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The effect of methods is explained clearly.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 range of quotations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Effects of methods not analysed clearly.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Interpretations are not connected to the statement in the question.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use of subject terminology. </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Be critical in evaluation of the statement.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points and quotations.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methods precisely.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subject terminology accurately. </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83422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284600" cy="584775"/>
          </a:xfrm>
          <a:prstGeom prst="rect">
            <a:avLst/>
          </a:prstGeom>
          <a:noFill/>
        </p:spPr>
        <p:txBody>
          <a:bodyPr wrap="none" rtlCol="0">
            <a:spAutoFit/>
          </a:bodyPr>
          <a:lstStyle/>
          <a:p>
            <a:r>
              <a:rPr lang="en-GB" sz="3200" b="1" dirty="0" smtClean="0">
                <a:solidFill>
                  <a:srgbClr val="7030A0"/>
                </a:solidFill>
              </a:rPr>
              <a:t>An example </a:t>
            </a:r>
            <a:endParaRPr lang="en-GB" sz="3200" b="1" dirty="0">
              <a:solidFill>
                <a:srgbClr val="7030A0"/>
              </a:solidFill>
            </a:endParaRPr>
          </a:p>
        </p:txBody>
      </p:sp>
      <p:sp>
        <p:nvSpPr>
          <p:cNvPr id="7" name="TextBox 6"/>
          <p:cNvSpPr txBox="1"/>
          <p:nvPr/>
        </p:nvSpPr>
        <p:spPr>
          <a:xfrm>
            <a:off x="229935" y="845423"/>
            <a:ext cx="2659104" cy="1938992"/>
          </a:xfrm>
          <a:prstGeom prst="rect">
            <a:avLst/>
          </a:prstGeom>
          <a:solidFill>
            <a:schemeClr val="bg1"/>
          </a:solidFill>
          <a:ln>
            <a:solidFill>
              <a:schemeClr val="tx1"/>
            </a:solidFill>
          </a:ln>
        </p:spPr>
        <p:txBody>
          <a:bodyPr wrap="square" rtlCol="0">
            <a:spAutoFit/>
          </a:bodyPr>
          <a:lstStyle/>
          <a:p>
            <a:r>
              <a:rPr lang="en-GB" sz="2400" b="1" dirty="0"/>
              <a:t>List four things about the crow’s behaviour that </a:t>
            </a:r>
            <a:r>
              <a:rPr lang="en-GB" sz="2400" b="1" dirty="0" err="1"/>
              <a:t>Kingshaw</a:t>
            </a:r>
            <a:r>
              <a:rPr lang="en-GB" sz="2400" b="1" dirty="0"/>
              <a:t> finds frightening.</a:t>
            </a:r>
            <a:endParaRPr lang="en-GB" sz="2400" b="1" i="1" dirty="0"/>
          </a:p>
        </p:txBody>
      </p:sp>
      <p:sp>
        <p:nvSpPr>
          <p:cNvPr id="8" name="TextBox 7"/>
          <p:cNvSpPr txBox="1"/>
          <p:nvPr/>
        </p:nvSpPr>
        <p:spPr>
          <a:xfrm>
            <a:off x="283634" y="2962579"/>
            <a:ext cx="4286747" cy="378565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400" dirty="0" smtClean="0"/>
              <a:t>It was very large</a:t>
            </a:r>
          </a:p>
          <a:p>
            <a:pPr marL="285750" indent="-285750">
              <a:buFont typeface="Arial" panose="020B0604020202020204" pitchFamily="34" charset="0"/>
              <a:buChar char="•"/>
            </a:pPr>
            <a:r>
              <a:rPr lang="en-GB" sz="2400" dirty="0" smtClean="0"/>
              <a:t>It had enormous ragged black wings</a:t>
            </a:r>
          </a:p>
          <a:p>
            <a:pPr marL="285750" indent="-285750">
              <a:buFont typeface="Arial" panose="020B0604020202020204" pitchFamily="34" charset="0"/>
              <a:buChar char="•"/>
            </a:pPr>
            <a:r>
              <a:rPr lang="en-GB" sz="2400" dirty="0" smtClean="0"/>
              <a:t>It rose up suddenly</a:t>
            </a:r>
          </a:p>
          <a:p>
            <a:pPr marL="285750" indent="-285750">
              <a:buFont typeface="Arial" panose="020B0604020202020204" pitchFamily="34" charset="0"/>
              <a:buChar char="•"/>
            </a:pPr>
            <a:r>
              <a:rPr lang="en-GB" sz="2400" dirty="0" smtClean="0"/>
              <a:t>It flapped about his head</a:t>
            </a:r>
          </a:p>
          <a:p>
            <a:pPr marL="285750" indent="-285750">
              <a:buFont typeface="Arial" panose="020B0604020202020204" pitchFamily="34" charset="0"/>
              <a:buChar char="•"/>
            </a:pPr>
            <a:r>
              <a:rPr lang="en-GB" sz="2400" dirty="0" smtClean="0"/>
              <a:t>It beat its wings noisily</a:t>
            </a:r>
          </a:p>
          <a:p>
            <a:pPr marL="285750" indent="-285750">
              <a:buFont typeface="Arial" panose="020B0604020202020204" pitchFamily="34" charset="0"/>
              <a:buChar char="•"/>
            </a:pPr>
            <a:r>
              <a:rPr lang="en-GB" sz="2400" dirty="0" smtClean="0"/>
              <a:t>It kept diving towards him</a:t>
            </a:r>
          </a:p>
          <a:p>
            <a:pPr marL="285750" indent="-285750">
              <a:buFont typeface="Arial" panose="020B0604020202020204" pitchFamily="34" charset="0"/>
              <a:buChar char="•"/>
            </a:pPr>
            <a:r>
              <a:rPr lang="en-GB" sz="2400" dirty="0" smtClean="0"/>
              <a:t>It screeched</a:t>
            </a:r>
          </a:p>
          <a:p>
            <a:pPr marL="285750" indent="-285750">
              <a:buFont typeface="Arial" panose="020B0604020202020204" pitchFamily="34" charset="0"/>
              <a:buChar char="•"/>
            </a:pPr>
            <a:r>
              <a:rPr lang="en-GB" sz="2400" dirty="0" smtClean="0"/>
              <a:t>Its mouth was scarlet inside</a:t>
            </a:r>
          </a:p>
          <a:p>
            <a:pPr marL="285750" indent="-285750">
              <a:buFont typeface="Arial" panose="020B0604020202020204" pitchFamily="34" charset="0"/>
              <a:buChar char="•"/>
            </a:pPr>
            <a:r>
              <a:rPr lang="en-GB" sz="2400" dirty="0" smtClean="0"/>
              <a:t>It had glinting eyes</a:t>
            </a:r>
            <a:endParaRPr lang="en-GB" sz="2400" dirty="0"/>
          </a:p>
        </p:txBody>
      </p:sp>
      <p:sp>
        <p:nvSpPr>
          <p:cNvPr id="9" name="TextBox 8"/>
          <p:cNvSpPr txBox="1"/>
          <p:nvPr/>
        </p:nvSpPr>
        <p:spPr>
          <a:xfrm>
            <a:off x="5137573" y="4522069"/>
            <a:ext cx="3439235" cy="1323439"/>
          </a:xfrm>
          <a:prstGeom prst="rect">
            <a:avLst/>
          </a:prstGeom>
          <a:solidFill>
            <a:schemeClr val="bg1"/>
          </a:solidFill>
        </p:spPr>
        <p:txBody>
          <a:bodyPr wrap="square" rtlCol="0">
            <a:spAutoFit/>
          </a:bodyPr>
          <a:lstStyle/>
          <a:p>
            <a:r>
              <a:rPr lang="en-GB" sz="2000" dirty="0" smtClean="0"/>
              <a:t>Some information is paraphrased and some is directly quoted – you can do either.</a:t>
            </a:r>
            <a:endParaRPr lang="en-GB" sz="2000" dirty="0"/>
          </a:p>
        </p:txBody>
      </p:sp>
      <p:pic>
        <p:nvPicPr>
          <p:cNvPr id="6" name="Picture 5"/>
          <p:cNvPicPr>
            <a:picLocks noChangeAspect="1"/>
          </p:cNvPicPr>
          <p:nvPr/>
        </p:nvPicPr>
        <p:blipFill>
          <a:blip r:embed="rId3"/>
          <a:stretch>
            <a:fillRect/>
          </a:stretch>
        </p:blipFill>
        <p:spPr>
          <a:xfrm>
            <a:off x="3080193" y="260648"/>
            <a:ext cx="5963482" cy="3077004"/>
          </a:xfrm>
          <a:prstGeom prst="rect">
            <a:avLst/>
          </a:prstGeom>
        </p:spPr>
      </p:pic>
    </p:spTree>
    <p:extLst>
      <p:ext uri="{BB962C8B-B14F-4D97-AF65-F5344CB8AC3E}">
        <p14:creationId xmlns:p14="http://schemas.microsoft.com/office/powerpoint/2010/main" val="39797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725618" cy="584775"/>
          </a:xfrm>
          <a:prstGeom prst="rect">
            <a:avLst/>
          </a:prstGeom>
          <a:noFill/>
        </p:spPr>
        <p:txBody>
          <a:bodyPr wrap="none" rtlCol="0">
            <a:spAutoFit/>
          </a:bodyPr>
          <a:lstStyle/>
          <a:p>
            <a:r>
              <a:rPr lang="en-GB" sz="3200" b="1" dirty="0" smtClean="0">
                <a:solidFill>
                  <a:srgbClr val="7030A0"/>
                </a:solidFill>
              </a:rPr>
              <a:t>Let’s practise…</a:t>
            </a:r>
            <a:endParaRPr lang="en-GB" sz="3200" b="1" dirty="0">
              <a:solidFill>
                <a:srgbClr val="7030A0"/>
              </a:solidFill>
            </a:endParaRPr>
          </a:p>
        </p:txBody>
      </p:sp>
      <p:sp>
        <p:nvSpPr>
          <p:cNvPr id="7" name="TextBox 6"/>
          <p:cNvSpPr txBox="1"/>
          <p:nvPr/>
        </p:nvSpPr>
        <p:spPr>
          <a:xfrm>
            <a:off x="5302836" y="1636947"/>
            <a:ext cx="3312368" cy="1655518"/>
          </a:xfrm>
          <a:prstGeom prst="rect">
            <a:avLst/>
          </a:prstGeom>
          <a:noFill/>
        </p:spPr>
        <p:txBody>
          <a:bodyPr wrap="square" rtlCol="0">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List four things </a:t>
            </a:r>
            <a:r>
              <a:rPr lang="en-GB" sz="2400" b="1" dirty="0" smtClean="0">
                <a:latin typeface="Calibri" panose="020F0502020204030204" pitchFamily="34" charset="0"/>
                <a:ea typeface="Calibri" panose="020F0502020204030204" pitchFamily="34" charset="0"/>
                <a:cs typeface="Times New Roman" panose="02020603050405020304" pitchFamily="18" charset="0"/>
              </a:rPr>
              <a:t>we learn about </a:t>
            </a:r>
            <a:r>
              <a:rPr lang="en-GB" sz="2400" b="1" dirty="0">
                <a:latin typeface="Calibri" panose="020F0502020204030204" pitchFamily="34" charset="0"/>
                <a:ea typeface="Calibri" panose="020F0502020204030204" pitchFamily="34" charset="0"/>
                <a:cs typeface="Times New Roman" panose="02020603050405020304" pitchFamily="18" charset="0"/>
              </a:rPr>
              <a:t>the </a:t>
            </a:r>
            <a:r>
              <a:rPr lang="en-GB" sz="2400" b="1" dirty="0" smtClean="0">
                <a:latin typeface="Calibri" panose="020F0502020204030204" pitchFamily="34" charset="0"/>
                <a:ea typeface="Calibri" panose="020F0502020204030204" pitchFamily="34" charset="0"/>
                <a:cs typeface="Times New Roman" panose="02020603050405020304" pitchFamily="18" charset="0"/>
              </a:rPr>
              <a:t>grandmother from </a:t>
            </a:r>
            <a:r>
              <a:rPr lang="en-GB" sz="2400" b="1" dirty="0">
                <a:latin typeface="Calibri" panose="020F0502020204030204" pitchFamily="34" charset="0"/>
                <a:ea typeface="Calibri" panose="020F0502020204030204" pitchFamily="34" charset="0"/>
                <a:cs typeface="Times New Roman" panose="02020603050405020304" pitchFamily="18" charset="0"/>
              </a:rPr>
              <a:t>this part of the text .</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65" y="1125308"/>
            <a:ext cx="4572000" cy="5539978"/>
          </a:xfrm>
          <a:prstGeom prst="rect">
            <a:avLst/>
          </a:prstGeom>
          <a:solidFill>
            <a:schemeClr val="bg1"/>
          </a:solidFill>
        </p:spPr>
        <p:txBody>
          <a:bodyPr>
            <a:spAutoFit/>
          </a:bodyPr>
          <a:lstStyle/>
          <a:p>
            <a:r>
              <a:rPr lang="en-US" sz="2000" dirty="0"/>
              <a:t>I DO NOT REMEMBER our arrival at my grandfather</a:t>
            </a:r>
            <a:r>
              <a:rPr lang="en-GB" sz="2000" dirty="0"/>
              <a:t>’</a:t>
            </a:r>
            <a:r>
              <a:rPr lang="en-US" sz="2000" dirty="0"/>
              <a:t>s farm sometime before daybreak, after a drive of nearly twenty miles with heavy work-horses. When I awoke, it was afternoon. I was lying in a little room, scarcely larger than the bed that held me, and the window-shade at my head was flapping softly in a warm wind. A tall woman, with wrinkled brown skin and black hair, stood looking down at me; I knew that she must be my grandmother. She had been crying, I could see, but when I opened my eyes she smiled, peered at me anxiously, and sat down on the foot of my bed</a:t>
            </a:r>
            <a:r>
              <a:rPr lang="en-US" sz="2000" dirty="0" smtClean="0"/>
              <a:t>.</a:t>
            </a:r>
          </a:p>
          <a:p>
            <a:endParaRPr lang="en-US" sz="2000" dirty="0"/>
          </a:p>
          <a:p>
            <a:r>
              <a:rPr lang="en-US" sz="2000" dirty="0" smtClean="0"/>
              <a:t>	</a:t>
            </a:r>
            <a:r>
              <a:rPr lang="en-US" sz="2000" b="1" i="1" dirty="0" smtClean="0"/>
              <a:t>My Antonia </a:t>
            </a:r>
            <a:r>
              <a:rPr lang="en-US" sz="2000" b="1" dirty="0" smtClean="0"/>
              <a:t>by Willa Cather</a:t>
            </a:r>
            <a:endParaRPr lang="en-GB" sz="2000" b="1" dirty="0"/>
          </a:p>
          <a:p>
            <a:pPr>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33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420021" cy="584775"/>
          </a:xfrm>
          <a:prstGeom prst="rect">
            <a:avLst/>
          </a:prstGeom>
          <a:noFill/>
        </p:spPr>
        <p:txBody>
          <a:bodyPr wrap="none" rtlCol="0">
            <a:spAutoFit/>
          </a:bodyPr>
          <a:lstStyle/>
          <a:p>
            <a:r>
              <a:rPr lang="en-GB" sz="3200" b="1" dirty="0" smtClean="0">
                <a:solidFill>
                  <a:srgbClr val="7030A0"/>
                </a:solidFill>
              </a:rPr>
              <a:t>Another go…</a:t>
            </a:r>
            <a:endParaRPr lang="en-GB" sz="3200" b="1" dirty="0">
              <a:solidFill>
                <a:srgbClr val="7030A0"/>
              </a:solidFill>
            </a:endParaRPr>
          </a:p>
        </p:txBody>
      </p:sp>
      <p:sp>
        <p:nvSpPr>
          <p:cNvPr id="7" name="TextBox 6"/>
          <p:cNvSpPr txBox="1"/>
          <p:nvPr/>
        </p:nvSpPr>
        <p:spPr>
          <a:xfrm>
            <a:off x="5544883" y="1620811"/>
            <a:ext cx="3312368" cy="1277850"/>
          </a:xfrm>
          <a:prstGeom prst="rect">
            <a:avLst/>
          </a:prstGeom>
          <a:noFill/>
        </p:spPr>
        <p:txBody>
          <a:bodyPr wrap="square" rtlCol="0">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List four things </a:t>
            </a:r>
            <a:r>
              <a:rPr lang="en-GB" sz="2400" b="1" dirty="0" smtClean="0">
                <a:latin typeface="Calibri" panose="020F0502020204030204" pitchFamily="34" charset="0"/>
                <a:ea typeface="Calibri" panose="020F0502020204030204" pitchFamily="34" charset="0"/>
                <a:cs typeface="Times New Roman" panose="02020603050405020304" pitchFamily="18" charset="0"/>
              </a:rPr>
              <a:t>we learn about </a:t>
            </a:r>
            <a:r>
              <a:rPr lang="en-GB" sz="2400" b="1" dirty="0">
                <a:latin typeface="Calibri" panose="020F0502020204030204" pitchFamily="34" charset="0"/>
                <a:ea typeface="Calibri" panose="020F0502020204030204" pitchFamily="34" charset="0"/>
                <a:cs typeface="Times New Roman" panose="02020603050405020304" pitchFamily="18" charset="0"/>
              </a:rPr>
              <a:t>the </a:t>
            </a:r>
            <a:r>
              <a:rPr lang="en-GB" sz="2400" b="1" dirty="0" smtClean="0">
                <a:latin typeface="Calibri" panose="020F0502020204030204" pitchFamily="34" charset="0"/>
                <a:ea typeface="Calibri" panose="020F0502020204030204" pitchFamily="34" charset="0"/>
                <a:cs typeface="Times New Roman" panose="02020603050405020304" pitchFamily="18" charset="0"/>
              </a:rPr>
              <a:t>cat from </a:t>
            </a:r>
            <a:r>
              <a:rPr lang="en-GB" sz="2400" b="1" dirty="0">
                <a:latin typeface="Calibri" panose="020F0502020204030204" pitchFamily="34" charset="0"/>
                <a:ea typeface="Calibri" panose="020F0502020204030204" pitchFamily="34" charset="0"/>
                <a:cs typeface="Times New Roman" panose="02020603050405020304" pitchFamily="18" charset="0"/>
              </a:rPr>
              <a:t>this part of the text .</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64" y="1125308"/>
            <a:ext cx="4690727" cy="5632311"/>
          </a:xfrm>
          <a:prstGeom prst="rect">
            <a:avLst/>
          </a:prstGeom>
          <a:solidFill>
            <a:schemeClr val="bg1"/>
          </a:solidFill>
        </p:spPr>
        <p:txBody>
          <a:bodyPr wrap="square">
            <a:spAutoFit/>
          </a:bodyPr>
          <a:lstStyle/>
          <a:p>
            <a:r>
              <a:rPr lang="en-GB" sz="2000" dirty="0"/>
              <a:t>The snow was falling, and the Cat's fur was stiffly pointed with it, but he was </a:t>
            </a:r>
            <a:r>
              <a:rPr lang="en-GB" sz="2000" dirty="0" smtClean="0"/>
              <a:t>imperturbable. </a:t>
            </a:r>
            <a:r>
              <a:rPr lang="en-GB" sz="2000" dirty="0"/>
              <a:t>He sat crouched, ready for the death-spring, as he had sat for hours. It was night—but that made no difference—all times were as one to the Cat when he was in wait for prey. Then, too, he was under no constraint of human will, for he was living alone that winter. Nowhere in the world was any voice calling him; on no hearth was there a waiting dish. He was quite free except for his own desires. The Cat was very hungry—almost famished, in fact. 	</a:t>
            </a:r>
            <a:endParaRPr lang="en-GB" sz="2000" dirty="0" smtClean="0"/>
          </a:p>
          <a:p>
            <a:endParaRPr lang="en-GB" sz="2000" dirty="0"/>
          </a:p>
          <a:p>
            <a:r>
              <a:rPr lang="en-GB" sz="2000" dirty="0" smtClean="0"/>
              <a:t>*imperturbable: calm; self-controlled</a:t>
            </a:r>
            <a:endParaRPr lang="en-GB" sz="2000" dirty="0"/>
          </a:p>
          <a:p>
            <a:r>
              <a:rPr lang="en-GB" sz="2000" dirty="0"/>
              <a:t>	</a:t>
            </a:r>
          </a:p>
          <a:p>
            <a:r>
              <a:rPr lang="en-US" sz="2000" dirty="0"/>
              <a:t> </a:t>
            </a:r>
            <a:r>
              <a:rPr lang="en-US" sz="2000" dirty="0" smtClean="0"/>
              <a:t>           </a:t>
            </a:r>
            <a:r>
              <a:rPr lang="en-GB" sz="2000" b="1" i="1" dirty="0" smtClean="0"/>
              <a:t>The Cat </a:t>
            </a:r>
            <a:r>
              <a:rPr lang="en-GB" sz="2000" b="1" dirty="0"/>
              <a:t>by Mary E Wilkins Freeman</a:t>
            </a:r>
            <a:r>
              <a:rPr lang="en-GB" sz="1400"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290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4022" y="157596"/>
            <a:ext cx="4513358"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1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224411" y="5108924"/>
            <a:ext cx="8629251" cy="1264982"/>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smtClean="0">
                <a:latin typeface="Century Gothic" panose="020B0502020202020204" pitchFamily="34" charset="0"/>
              </a:rPr>
              <a:t>The first question is designed to ease you into the exam. The question will specify which lines you need to read. It will ask you to pick out FOUR things from the text.</a:t>
            </a:r>
          </a:p>
          <a:p>
            <a:endParaRPr lang="en-GB" sz="2400" dirty="0">
              <a:latin typeface="Century Gothic" panose="020B0502020202020204" pitchFamily="34" charset="0"/>
            </a:endParaRPr>
          </a:p>
          <a:p>
            <a:endParaRPr lang="en-GB" sz="2400" dirty="0">
              <a:latin typeface="Century Gothic" panose="020B0502020202020204" pitchFamily="34" charset="0"/>
            </a:endParaRPr>
          </a:p>
        </p:txBody>
      </p:sp>
      <p:sp>
        <p:nvSpPr>
          <p:cNvPr id="2" name="Oval Callout 1"/>
          <p:cNvSpPr/>
          <p:nvPr/>
        </p:nvSpPr>
        <p:spPr>
          <a:xfrm rot="299845">
            <a:off x="4331138" y="333991"/>
            <a:ext cx="4694829" cy="2634018"/>
          </a:xfrm>
          <a:prstGeom prst="wedgeEllipseCallout">
            <a:avLst/>
          </a:prstGeom>
          <a:ln w="28575">
            <a:solidFill>
              <a:srgbClr val="00B050"/>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i="1" dirty="0" smtClean="0">
                <a:solidFill>
                  <a:schemeClr val="tx1"/>
                </a:solidFill>
                <a:latin typeface="Century Gothic" panose="020B0502020202020204" pitchFamily="34" charset="0"/>
              </a:rPr>
              <a:t>‘The </a:t>
            </a:r>
            <a:r>
              <a:rPr lang="en-GB" sz="1600" i="1" dirty="0">
                <a:solidFill>
                  <a:schemeClr val="tx1"/>
                </a:solidFill>
                <a:latin typeface="Century Gothic" panose="020B0502020202020204" pitchFamily="34" charset="0"/>
              </a:rPr>
              <a:t>few who offered incorrect points either </a:t>
            </a:r>
            <a:r>
              <a:rPr lang="en-GB" sz="1600" b="1" i="1" dirty="0">
                <a:solidFill>
                  <a:schemeClr val="tx1"/>
                </a:solidFill>
                <a:latin typeface="Century Gothic" panose="020B0502020202020204" pitchFamily="34" charset="0"/>
              </a:rPr>
              <a:t>selected</a:t>
            </a:r>
            <a:r>
              <a:rPr lang="en-GB" sz="1600" i="1" dirty="0">
                <a:solidFill>
                  <a:schemeClr val="tx1"/>
                </a:solidFill>
                <a:latin typeface="Century Gothic" panose="020B0502020202020204" pitchFamily="34" charset="0"/>
              </a:rPr>
              <a:t> from the </a:t>
            </a:r>
            <a:r>
              <a:rPr lang="en-GB" sz="1600" b="1" i="1" dirty="0">
                <a:solidFill>
                  <a:schemeClr val="tx1"/>
                </a:solidFill>
                <a:latin typeface="Century Gothic" panose="020B0502020202020204" pitchFamily="34" charset="0"/>
              </a:rPr>
              <a:t>wrong lines or misinterpreted the text</a:t>
            </a:r>
            <a:r>
              <a:rPr lang="en-GB" sz="1600" i="1" dirty="0">
                <a:solidFill>
                  <a:schemeClr val="tx1"/>
                </a:solidFill>
                <a:latin typeface="Century Gothic" panose="020B0502020202020204" pitchFamily="34" charset="0"/>
              </a:rPr>
              <a:t> at a basic </a:t>
            </a:r>
            <a:r>
              <a:rPr lang="en-GB" sz="1600" i="1" dirty="0" smtClean="0">
                <a:solidFill>
                  <a:schemeClr val="tx1"/>
                </a:solidFill>
                <a:latin typeface="Century Gothic" panose="020B0502020202020204" pitchFamily="34" charset="0"/>
              </a:rPr>
              <a:t>level.’</a:t>
            </a:r>
            <a:endParaRPr lang="en-GB" sz="1600" i="1" dirty="0">
              <a:solidFill>
                <a:schemeClr val="tx1"/>
              </a:solidFill>
              <a:latin typeface="Century Gothic" panose="020B0502020202020204" pitchFamily="34" charset="0"/>
            </a:endParaRPr>
          </a:p>
        </p:txBody>
      </p:sp>
      <p:sp>
        <p:nvSpPr>
          <p:cNvPr id="3" name="Rectangle 2"/>
          <p:cNvSpPr/>
          <p:nvPr/>
        </p:nvSpPr>
        <p:spPr>
          <a:xfrm rot="310236">
            <a:off x="6697188" y="783019"/>
            <a:ext cx="1052009" cy="4610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b="1" dirty="0" smtClean="0">
                <a:latin typeface="Century Gothic" panose="020B0502020202020204" pitchFamily="34" charset="0"/>
              </a:rPr>
              <a:t>said…</a:t>
            </a:r>
            <a:endParaRPr lang="en-GB" b="1" dirty="0">
              <a:latin typeface="Century Gothic" panose="020B0502020202020204" pitchFamily="34" charset="0"/>
            </a:endParaRPr>
          </a:p>
        </p:txBody>
      </p:sp>
      <p:pic>
        <p:nvPicPr>
          <p:cNvPr id="4" name="Picture 3" descr="Image result for AQA logo"/>
          <p:cNvPicPr>
            <a:picLocks noChangeAspect="1" noChangeArrowheads="1"/>
          </p:cNvPicPr>
          <p:nvPr/>
        </p:nvPicPr>
        <p:blipFill rotWithShape="1">
          <a:blip r:embed="rId2">
            <a:extLst>
              <a:ext uri="{28A0092B-C50C-407E-A947-70E740481C1C}">
                <a14:useLocalDpi xmlns:a14="http://schemas.microsoft.com/office/drawing/2010/main" val="0"/>
              </a:ext>
            </a:extLst>
          </a:blip>
          <a:srcRect t="30419" b="29622"/>
          <a:stretch/>
        </p:blipFill>
        <p:spPr bwMode="auto">
          <a:xfrm rot="343372">
            <a:off x="5585804" y="533935"/>
            <a:ext cx="1339335" cy="535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5304" y="1991782"/>
            <a:ext cx="5288823" cy="2858539"/>
          </a:xfrm>
          <a:prstGeom prst="rect">
            <a:avLst/>
          </a:prstGeom>
        </p:spPr>
        <p:txBody>
          <a:bodyPr wrap="square">
            <a:spAutoFit/>
          </a:bodyPr>
          <a:lstStyle/>
          <a:p>
            <a:pPr algn="ctr">
              <a:lnSpc>
                <a:spcPct val="107000"/>
              </a:lnSpc>
              <a:spcAft>
                <a:spcPts val="0"/>
              </a:spcAft>
            </a:pPr>
            <a:r>
              <a:rPr lang="en-GB" sz="2400" dirty="0" smtClean="0">
                <a:latin typeface="Century Gothic" panose="020B0502020202020204" pitchFamily="34" charset="0"/>
                <a:ea typeface="Calibri" panose="020F0502020204030204" pitchFamily="34" charset="0"/>
                <a:cs typeface="Times New Roman" panose="02020603050405020304" pitchFamily="18" charset="0"/>
              </a:rPr>
              <a:t>Q1: Read lines 3-8.</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a:latin typeface="Century Gothic" panose="020B0502020202020204" pitchFamily="34" charset="0"/>
                <a:ea typeface="Calibri" panose="020F0502020204030204" pitchFamily="34" charset="0"/>
                <a:cs typeface="Times New Roman" panose="02020603050405020304" pitchFamily="18" charset="0"/>
              </a:rPr>
              <a:t> </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a:latin typeface="Century Gothic" panose="020B0502020202020204" pitchFamily="34" charset="0"/>
                <a:ea typeface="Calibri" panose="020F0502020204030204" pitchFamily="34" charset="0"/>
                <a:cs typeface="Times New Roman" panose="02020603050405020304" pitchFamily="18" charset="0"/>
              </a:rPr>
              <a:t>List </a:t>
            </a:r>
            <a:r>
              <a:rPr lang="en-GB" sz="2400" b="1" dirty="0">
                <a:latin typeface="Century Gothic" panose="020B0502020202020204" pitchFamily="34" charset="0"/>
                <a:ea typeface="Calibri" panose="020F0502020204030204" pitchFamily="34" charset="0"/>
                <a:cs typeface="Times New Roman" panose="02020603050405020304" pitchFamily="18" charset="0"/>
              </a:rPr>
              <a:t>four</a:t>
            </a:r>
            <a:r>
              <a:rPr lang="en-GB" sz="2400" dirty="0">
                <a:latin typeface="Century Gothic" panose="020B0502020202020204" pitchFamily="34" charset="0"/>
                <a:ea typeface="Calibri" panose="020F0502020204030204" pitchFamily="34" charset="0"/>
                <a:cs typeface="Times New Roman" panose="02020603050405020304" pitchFamily="18" charset="0"/>
              </a:rPr>
              <a:t> things from this part of the text </a:t>
            </a:r>
            <a:r>
              <a:rPr lang="en-GB" sz="2400" dirty="0" smtClean="0">
                <a:latin typeface="Century Gothic" panose="020B0502020202020204" pitchFamily="34" charset="0"/>
                <a:ea typeface="Calibri" panose="020F0502020204030204" pitchFamily="34" charset="0"/>
                <a:cs typeface="Times New Roman" panose="02020603050405020304" pitchFamily="18" charset="0"/>
              </a:rPr>
              <a:t>that people believe about Billy Tapper.</a:t>
            </a:r>
          </a:p>
          <a:p>
            <a:pPr algn="ctr">
              <a:lnSpc>
                <a:spcPct val="107000"/>
              </a:lnSpc>
              <a:spcAft>
                <a:spcPts val="0"/>
              </a:spcAft>
            </a:pPr>
            <a:endParaRPr lang="en-GB" sz="2400" dirty="0" smtClean="0">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2400" b="1" dirty="0" smtClean="0">
                <a:latin typeface="Century Gothic" panose="020B0502020202020204" pitchFamily="34" charset="0"/>
                <a:ea typeface="Calibri" panose="020F0502020204030204" pitchFamily="34" charset="0"/>
                <a:cs typeface="Times New Roman" panose="02020603050405020304" pitchFamily="18" charset="0"/>
              </a:rPr>
              <a:t>[4 </a:t>
            </a:r>
            <a:r>
              <a:rPr lang="en-GB" sz="2400" b="1" dirty="0">
                <a:latin typeface="Century Gothic" panose="020B0502020202020204" pitchFamily="34" charset="0"/>
                <a:ea typeface="Calibri" panose="020F0502020204030204" pitchFamily="34" charset="0"/>
                <a:cs typeface="Times New Roman" panose="02020603050405020304" pitchFamily="18" charset="0"/>
              </a:rPr>
              <a:t>marks]</a:t>
            </a: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76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34744</TotalTime>
  <Words>5403</Words>
  <Application>Microsoft Office PowerPoint</Application>
  <PresentationFormat>On-screen Show (4:3)</PresentationFormat>
  <Paragraphs>504</Paragraphs>
  <Slides>59</Slides>
  <Notes>4</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MS PGothic</vt:lpstr>
      <vt:lpstr>Arial</vt:lpstr>
      <vt:lpstr>Berlin Sans FB</vt:lpstr>
      <vt:lpstr>Calibri</vt:lpstr>
      <vt:lpstr>Calibri Light</vt:lpstr>
      <vt:lpstr>Century Gothic</vt:lpstr>
      <vt:lpstr>Gill Sans</vt:lpstr>
      <vt:lpstr>Open Sans</vt:lpstr>
      <vt:lpstr>Segoe Print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structure?</vt:lpstr>
      <vt:lpstr>PowerPoint Presentation</vt:lpstr>
      <vt:lpstr>PowerPoint Presentation</vt:lpstr>
      <vt:lpstr>Look through the example answer you have on your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critical evaluation?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language of evaluation – don’t just say ‘good’!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Victoria Archer</cp:lastModifiedBy>
  <cp:revision>40</cp:revision>
  <dcterms:created xsi:type="dcterms:W3CDTF">2019-11-10T14:02:02Z</dcterms:created>
  <dcterms:modified xsi:type="dcterms:W3CDTF">2020-02-22T14:10:46Z</dcterms:modified>
</cp:coreProperties>
</file>