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89" d="100"/>
          <a:sy n="89" d="100"/>
        </p:scale>
        <p:origin x="1473" y="3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9500E60-C2BD-476F-9D39-39C7EF7D00BC}" type="datetimeFigureOut">
              <a:rPr lang="en-GB" smtClean="0"/>
              <a:t>22/02/2020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0BF7C9-8864-4416-AB42-E49C1DDAAF59}" type="slidenum">
              <a:rPr lang="en-GB" smtClean="0"/>
              <a:t>‹#›</a:t>
            </a:fld>
            <a:endParaRPr lang="en-GB"/>
          </a:p>
        </p:txBody>
      </p:sp>
    </p:spTree>
    <p:extLst>
      <p:ext uri="{BB962C8B-B14F-4D97-AF65-F5344CB8AC3E}">
        <p14:creationId xmlns:p14="http://schemas.microsoft.com/office/powerpoint/2010/main" val="4027011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9500E60-C2BD-476F-9D39-39C7EF7D00BC}" type="datetimeFigureOut">
              <a:rPr lang="en-GB" smtClean="0"/>
              <a:t>22/02/2020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0BF7C9-8864-4416-AB42-E49C1DDAAF59}" type="slidenum">
              <a:rPr lang="en-GB" smtClean="0"/>
              <a:t>‹#›</a:t>
            </a:fld>
            <a:endParaRPr lang="en-GB"/>
          </a:p>
        </p:txBody>
      </p:sp>
    </p:spTree>
    <p:extLst>
      <p:ext uri="{BB962C8B-B14F-4D97-AF65-F5344CB8AC3E}">
        <p14:creationId xmlns:p14="http://schemas.microsoft.com/office/powerpoint/2010/main" val="3894435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9500E60-C2BD-476F-9D39-39C7EF7D00BC}" type="datetimeFigureOut">
              <a:rPr lang="en-GB" smtClean="0"/>
              <a:t>22/02/2020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0BF7C9-8864-4416-AB42-E49C1DDAAF59}" type="slidenum">
              <a:rPr lang="en-GB" smtClean="0"/>
              <a:t>‹#›</a:t>
            </a:fld>
            <a:endParaRPr lang="en-GB"/>
          </a:p>
        </p:txBody>
      </p:sp>
    </p:spTree>
    <p:extLst>
      <p:ext uri="{BB962C8B-B14F-4D97-AF65-F5344CB8AC3E}">
        <p14:creationId xmlns:p14="http://schemas.microsoft.com/office/powerpoint/2010/main" val="748462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9500E60-C2BD-476F-9D39-39C7EF7D00BC}" type="datetimeFigureOut">
              <a:rPr lang="en-GB" smtClean="0"/>
              <a:t>22/02/2020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0BF7C9-8864-4416-AB42-E49C1DDAAF59}" type="slidenum">
              <a:rPr lang="en-GB" smtClean="0"/>
              <a:t>‹#›</a:t>
            </a:fld>
            <a:endParaRPr lang="en-GB"/>
          </a:p>
        </p:txBody>
      </p:sp>
    </p:spTree>
    <p:extLst>
      <p:ext uri="{BB962C8B-B14F-4D97-AF65-F5344CB8AC3E}">
        <p14:creationId xmlns:p14="http://schemas.microsoft.com/office/powerpoint/2010/main" val="1904271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500E60-C2BD-476F-9D39-39C7EF7D00BC}" type="datetimeFigureOut">
              <a:rPr lang="en-GB" smtClean="0"/>
              <a:t>22/02/2020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0BF7C9-8864-4416-AB42-E49C1DDAAF59}" type="slidenum">
              <a:rPr lang="en-GB" smtClean="0"/>
              <a:t>‹#›</a:t>
            </a:fld>
            <a:endParaRPr lang="en-GB"/>
          </a:p>
        </p:txBody>
      </p:sp>
    </p:spTree>
    <p:extLst>
      <p:ext uri="{BB962C8B-B14F-4D97-AF65-F5344CB8AC3E}">
        <p14:creationId xmlns:p14="http://schemas.microsoft.com/office/powerpoint/2010/main" val="1974345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9500E60-C2BD-476F-9D39-39C7EF7D00BC}" type="datetimeFigureOut">
              <a:rPr lang="en-GB" smtClean="0"/>
              <a:t>22/02/2020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10BF7C9-8864-4416-AB42-E49C1DDAAF59}" type="slidenum">
              <a:rPr lang="en-GB" smtClean="0"/>
              <a:t>‹#›</a:t>
            </a:fld>
            <a:endParaRPr lang="en-GB"/>
          </a:p>
        </p:txBody>
      </p:sp>
    </p:spTree>
    <p:extLst>
      <p:ext uri="{BB962C8B-B14F-4D97-AF65-F5344CB8AC3E}">
        <p14:creationId xmlns:p14="http://schemas.microsoft.com/office/powerpoint/2010/main" val="3341492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9500E60-C2BD-476F-9D39-39C7EF7D00BC}" type="datetimeFigureOut">
              <a:rPr lang="en-GB" smtClean="0"/>
              <a:t>22/02/2020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10BF7C9-8864-4416-AB42-E49C1DDAAF59}" type="slidenum">
              <a:rPr lang="en-GB" smtClean="0"/>
              <a:t>‹#›</a:t>
            </a:fld>
            <a:endParaRPr lang="en-GB"/>
          </a:p>
        </p:txBody>
      </p:sp>
    </p:spTree>
    <p:extLst>
      <p:ext uri="{BB962C8B-B14F-4D97-AF65-F5344CB8AC3E}">
        <p14:creationId xmlns:p14="http://schemas.microsoft.com/office/powerpoint/2010/main" val="559312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9500E60-C2BD-476F-9D39-39C7EF7D00BC}" type="datetimeFigureOut">
              <a:rPr lang="en-GB" smtClean="0"/>
              <a:t>22/02/2020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10BF7C9-8864-4416-AB42-E49C1DDAAF59}" type="slidenum">
              <a:rPr lang="en-GB" smtClean="0"/>
              <a:t>‹#›</a:t>
            </a:fld>
            <a:endParaRPr lang="en-GB"/>
          </a:p>
        </p:txBody>
      </p:sp>
    </p:spTree>
    <p:extLst>
      <p:ext uri="{BB962C8B-B14F-4D97-AF65-F5344CB8AC3E}">
        <p14:creationId xmlns:p14="http://schemas.microsoft.com/office/powerpoint/2010/main" val="97315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500E60-C2BD-476F-9D39-39C7EF7D00BC}" type="datetimeFigureOut">
              <a:rPr lang="en-GB" smtClean="0"/>
              <a:t>22/02/2020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10BF7C9-8864-4416-AB42-E49C1DDAAF59}" type="slidenum">
              <a:rPr lang="en-GB" smtClean="0"/>
              <a:t>‹#›</a:t>
            </a:fld>
            <a:endParaRPr lang="en-GB"/>
          </a:p>
        </p:txBody>
      </p:sp>
    </p:spTree>
    <p:extLst>
      <p:ext uri="{BB962C8B-B14F-4D97-AF65-F5344CB8AC3E}">
        <p14:creationId xmlns:p14="http://schemas.microsoft.com/office/powerpoint/2010/main" val="4292252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500E60-C2BD-476F-9D39-39C7EF7D00BC}" type="datetimeFigureOut">
              <a:rPr lang="en-GB" smtClean="0"/>
              <a:t>22/02/2020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10BF7C9-8864-4416-AB42-E49C1DDAAF59}" type="slidenum">
              <a:rPr lang="en-GB" smtClean="0"/>
              <a:t>‹#›</a:t>
            </a:fld>
            <a:endParaRPr lang="en-GB"/>
          </a:p>
        </p:txBody>
      </p:sp>
    </p:spTree>
    <p:extLst>
      <p:ext uri="{BB962C8B-B14F-4D97-AF65-F5344CB8AC3E}">
        <p14:creationId xmlns:p14="http://schemas.microsoft.com/office/powerpoint/2010/main" val="223594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500E60-C2BD-476F-9D39-39C7EF7D00BC}" type="datetimeFigureOut">
              <a:rPr lang="en-GB" smtClean="0"/>
              <a:t>22/02/2020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10BF7C9-8864-4416-AB42-E49C1DDAAF59}" type="slidenum">
              <a:rPr lang="en-GB" smtClean="0"/>
              <a:t>‹#›</a:t>
            </a:fld>
            <a:endParaRPr lang="en-GB"/>
          </a:p>
        </p:txBody>
      </p:sp>
    </p:spTree>
    <p:extLst>
      <p:ext uri="{BB962C8B-B14F-4D97-AF65-F5344CB8AC3E}">
        <p14:creationId xmlns:p14="http://schemas.microsoft.com/office/powerpoint/2010/main" val="3203383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500E60-C2BD-476F-9D39-39C7EF7D00BC}" type="datetimeFigureOut">
              <a:rPr lang="en-GB" smtClean="0"/>
              <a:t>22/02/2020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0BF7C9-8864-4416-AB42-E49C1DDAAF59}" type="slidenum">
              <a:rPr lang="en-GB" smtClean="0"/>
              <a:t>‹#›</a:t>
            </a:fld>
            <a:endParaRPr lang="en-GB"/>
          </a:p>
        </p:txBody>
      </p:sp>
    </p:spTree>
    <p:extLst>
      <p:ext uri="{BB962C8B-B14F-4D97-AF65-F5344CB8AC3E}">
        <p14:creationId xmlns:p14="http://schemas.microsoft.com/office/powerpoint/2010/main" val="34451645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15.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20.png"/><Relationship Id="rId5" Type="http://schemas.openxmlformats.org/officeDocument/2006/relationships/image" Target="../media/image15.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image_open-book-2.png"/>
          <p:cNvPicPr>
            <a:picLocks noChangeAspect="1"/>
          </p:cNvPicPr>
          <p:nvPr/>
        </p:nvPicPr>
        <p:blipFill rotWithShape="1">
          <a:blip r:embed="rId2" cstate="print">
            <a:extLst>
              <a:ext uri="{28A0092B-C50C-407E-A947-70E740481C1C}">
                <a14:useLocalDpi xmlns:a14="http://schemas.microsoft.com/office/drawing/2010/main" val="0"/>
              </a:ext>
            </a:extLst>
          </a:blip>
          <a:srcRect r="28978"/>
          <a:stretch/>
        </p:blipFill>
        <p:spPr>
          <a:xfrm>
            <a:off x="3080193" y="1916832"/>
            <a:ext cx="6063807" cy="5716213"/>
          </a:xfrm>
          <a:prstGeom prst="rect">
            <a:avLst/>
          </a:prstGeom>
        </p:spPr>
      </p:pic>
      <p:pic>
        <p:nvPicPr>
          <p:cNvPr id="2" name="Content Placeholder 6"/>
          <p:cNvPicPr>
            <a:picLocks noGrp="1" noChangeAspect="1"/>
          </p:cNvPicPr>
          <p:nvPr/>
        </p:nvPicPr>
        <p:blipFill rotWithShape="1">
          <a:blip r:embed="rId3">
            <a:extLst>
              <a:ext uri="{28A0092B-C50C-407E-A947-70E740481C1C}">
                <a14:useLocalDpi xmlns:a14="http://schemas.microsoft.com/office/drawing/2010/main" val="0"/>
              </a:ext>
            </a:extLst>
          </a:blip>
          <a:srcRect l="13773" t="31801" r="4174" b="7998"/>
          <a:stretch/>
        </p:blipFill>
        <p:spPr>
          <a:xfrm>
            <a:off x="0" y="1065474"/>
            <a:ext cx="9191707" cy="4552122"/>
          </a:xfrm>
          <a:prstGeom prst="rect">
            <a:avLst/>
          </a:prstGeom>
        </p:spPr>
      </p:pic>
      <p:sp>
        <p:nvSpPr>
          <p:cNvPr id="4" name="Down Arrow 3"/>
          <p:cNvSpPr/>
          <p:nvPr/>
        </p:nvSpPr>
        <p:spPr>
          <a:xfrm rot="1362900">
            <a:off x="906449" y="556591"/>
            <a:ext cx="675861" cy="74742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 name="Down Arrow 4"/>
          <p:cNvSpPr/>
          <p:nvPr/>
        </p:nvSpPr>
        <p:spPr>
          <a:xfrm rot="8925524">
            <a:off x="719415" y="5262039"/>
            <a:ext cx="675861" cy="74742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TextBox 5"/>
          <p:cNvSpPr txBox="1"/>
          <p:nvPr/>
        </p:nvSpPr>
        <p:spPr>
          <a:xfrm>
            <a:off x="1637969" y="265495"/>
            <a:ext cx="2266121" cy="461665"/>
          </a:xfrm>
          <a:prstGeom prst="rect">
            <a:avLst/>
          </a:prstGeom>
          <a:noFill/>
        </p:spPr>
        <p:txBody>
          <a:bodyPr wrap="square" rtlCol="0">
            <a:spAutoFit/>
          </a:bodyPr>
          <a:lstStyle/>
          <a:p>
            <a:r>
              <a:rPr lang="en-GB" sz="2400" b="1" dirty="0">
                <a:solidFill>
                  <a:prstClr val="black"/>
                </a:solidFill>
                <a:latin typeface="Arial" panose="020B0604020202020204" pitchFamily="34" charset="0"/>
                <a:cs typeface="Arial" panose="020B0604020202020204" pitchFamily="34" charset="0"/>
              </a:rPr>
              <a:t>PAPER 1</a:t>
            </a:r>
          </a:p>
        </p:txBody>
      </p:sp>
      <p:sp>
        <p:nvSpPr>
          <p:cNvPr id="7" name="TextBox 6"/>
          <p:cNvSpPr txBox="1"/>
          <p:nvPr/>
        </p:nvSpPr>
        <p:spPr>
          <a:xfrm>
            <a:off x="1540096" y="5798124"/>
            <a:ext cx="2266121" cy="461665"/>
          </a:xfrm>
          <a:prstGeom prst="rect">
            <a:avLst/>
          </a:prstGeom>
          <a:noFill/>
        </p:spPr>
        <p:txBody>
          <a:bodyPr wrap="square" rtlCol="0">
            <a:spAutoFit/>
          </a:bodyPr>
          <a:lstStyle/>
          <a:p>
            <a:r>
              <a:rPr lang="en-GB" sz="2400" b="1" dirty="0">
                <a:solidFill>
                  <a:prstClr val="black"/>
                </a:solidFill>
                <a:latin typeface="Arial" panose="020B0604020202020204" pitchFamily="34" charset="0"/>
                <a:cs typeface="Arial" panose="020B0604020202020204" pitchFamily="34" charset="0"/>
              </a:rPr>
              <a:t>PAPER 2</a:t>
            </a:r>
          </a:p>
        </p:txBody>
      </p:sp>
    </p:spTree>
    <p:extLst>
      <p:ext uri="{BB962C8B-B14F-4D97-AF65-F5344CB8AC3E}">
        <p14:creationId xmlns:p14="http://schemas.microsoft.com/office/powerpoint/2010/main" val="20725435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image_open-book-2.png"/>
          <p:cNvPicPr>
            <a:picLocks noChangeAspect="1"/>
          </p:cNvPicPr>
          <p:nvPr/>
        </p:nvPicPr>
        <p:blipFill rotWithShape="1">
          <a:blip r:embed="rId2" cstate="print">
            <a:extLst>
              <a:ext uri="{28A0092B-C50C-407E-A947-70E740481C1C}">
                <a14:useLocalDpi xmlns:a14="http://schemas.microsoft.com/office/drawing/2010/main" val="0"/>
              </a:ext>
            </a:extLst>
          </a:blip>
          <a:srcRect r="28978"/>
          <a:stretch/>
        </p:blipFill>
        <p:spPr>
          <a:xfrm>
            <a:off x="3080193" y="1916832"/>
            <a:ext cx="6063807" cy="5716213"/>
          </a:xfrm>
          <a:prstGeom prst="rect">
            <a:avLst/>
          </a:prstGeom>
        </p:spPr>
      </p:pic>
      <p:sp>
        <p:nvSpPr>
          <p:cNvPr id="7" name="TextBox 6"/>
          <p:cNvSpPr txBox="1"/>
          <p:nvPr/>
        </p:nvSpPr>
        <p:spPr>
          <a:xfrm>
            <a:off x="5302836" y="1636947"/>
            <a:ext cx="3312368" cy="923330"/>
          </a:xfrm>
          <a:prstGeom prst="rect">
            <a:avLst/>
          </a:prstGeom>
          <a:noFill/>
        </p:spPr>
        <p:txBody>
          <a:bodyPr wrap="square" rtlCol="0">
            <a:spAutoFit/>
          </a:bodyPr>
          <a:lstStyle/>
          <a:p>
            <a:pPr algn="ctr"/>
            <a:r>
              <a:rPr lang="en-GB" dirty="0" smtClean="0">
                <a:solidFill>
                  <a:srgbClr val="7030A0"/>
                </a:solidFill>
              </a:rPr>
              <a:t>Structure: How is the writer guiding us through the story? Look for structural techniques.</a:t>
            </a:r>
            <a:endParaRPr lang="en-GB" dirty="0">
              <a:solidFill>
                <a:srgbClr val="7030A0"/>
              </a:solidFill>
            </a:endParaRPr>
          </a:p>
        </p:txBody>
      </p:sp>
      <p:sp>
        <p:nvSpPr>
          <p:cNvPr id="8" name="TextBox 7"/>
          <p:cNvSpPr txBox="1"/>
          <p:nvPr/>
        </p:nvSpPr>
        <p:spPr>
          <a:xfrm>
            <a:off x="5050808" y="2649724"/>
            <a:ext cx="3816424" cy="646331"/>
          </a:xfrm>
          <a:prstGeom prst="rect">
            <a:avLst/>
          </a:prstGeom>
          <a:noFill/>
        </p:spPr>
        <p:txBody>
          <a:bodyPr wrap="square" rtlCol="0">
            <a:spAutoFit/>
          </a:bodyPr>
          <a:lstStyle/>
          <a:p>
            <a:pPr algn="ctr"/>
            <a:r>
              <a:rPr lang="en-GB" dirty="0" smtClean="0">
                <a:solidFill>
                  <a:srgbClr val="FF00FF"/>
                </a:solidFill>
              </a:rPr>
              <a:t>Language: highlight key words or phrases. Look for language techniques. </a:t>
            </a:r>
            <a:endParaRPr lang="en-GB" dirty="0">
              <a:solidFill>
                <a:srgbClr val="FF00FF"/>
              </a:solidFill>
            </a:endParaRPr>
          </a:p>
        </p:txBody>
      </p:sp>
      <p:sp>
        <p:nvSpPr>
          <p:cNvPr id="5" name="Rectangle 4"/>
          <p:cNvSpPr/>
          <p:nvPr/>
        </p:nvSpPr>
        <p:spPr>
          <a:xfrm>
            <a:off x="203287" y="1172396"/>
            <a:ext cx="4572000" cy="4493538"/>
          </a:xfrm>
          <a:prstGeom prst="rect">
            <a:avLst/>
          </a:prstGeom>
        </p:spPr>
        <p:txBody>
          <a:bodyPr>
            <a:spAutoFit/>
          </a:bodyPr>
          <a:lstStyle/>
          <a:p>
            <a:r>
              <a:rPr lang="en-GB" sz="2200" dirty="0"/>
              <a:t>‘How did—’ I’m cut short by the sight of my own hands. They’re bony, ugly. A stranger’s hands. I don’t recognise them at all.</a:t>
            </a:r>
            <a:br>
              <a:rPr lang="en-GB" sz="2200" dirty="0"/>
            </a:br>
            <a:r>
              <a:rPr lang="en-GB" sz="2200" dirty="0"/>
              <a:t/>
            </a:r>
            <a:br>
              <a:rPr lang="en-GB" sz="2200" dirty="0"/>
            </a:br>
            <a:r>
              <a:rPr lang="en-GB" sz="2200" dirty="0"/>
              <a:t>Feeling the ﬁrst touch of panic, I try to recall something else about myself: a family member</a:t>
            </a:r>
            <a:r>
              <a:rPr lang="en-GB" sz="2200" dirty="0" smtClean="0"/>
              <a:t>, </a:t>
            </a:r>
            <a:r>
              <a:rPr lang="en-GB" sz="2200" dirty="0"/>
              <a:t>my address, age, anything, but nothing’s </a:t>
            </a:r>
            <a:r>
              <a:rPr lang="en-GB" sz="2200" dirty="0" smtClean="0"/>
              <a:t>coming</a:t>
            </a:r>
            <a:r>
              <a:rPr lang="en-GB" sz="2200" dirty="0"/>
              <a:t>. I don’t even have a name. Every memory I had a few seconds ago is gone.</a:t>
            </a:r>
            <a:br>
              <a:rPr lang="en-GB" sz="2200" dirty="0"/>
            </a:br>
            <a:r>
              <a:rPr lang="en-GB" sz="2200" dirty="0"/>
              <a:t/>
            </a:r>
            <a:br>
              <a:rPr lang="en-GB" sz="2200" dirty="0"/>
            </a:br>
            <a:endParaRPr lang="en-GB" sz="2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018978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image_open-book-2.png"/>
          <p:cNvPicPr>
            <a:picLocks noChangeAspect="1"/>
          </p:cNvPicPr>
          <p:nvPr/>
        </p:nvPicPr>
        <p:blipFill rotWithShape="1">
          <a:blip r:embed="rId2" cstate="print">
            <a:extLst>
              <a:ext uri="{28A0092B-C50C-407E-A947-70E740481C1C}">
                <a14:useLocalDpi xmlns:a14="http://schemas.microsoft.com/office/drawing/2010/main" val="0"/>
              </a:ext>
            </a:extLst>
          </a:blip>
          <a:srcRect r="28978"/>
          <a:stretch/>
        </p:blipFill>
        <p:spPr>
          <a:xfrm>
            <a:off x="3080193" y="1916832"/>
            <a:ext cx="6063807" cy="5716213"/>
          </a:xfrm>
          <a:prstGeom prst="rect">
            <a:avLst/>
          </a:prstGeom>
        </p:spPr>
      </p:pic>
      <p:sp>
        <p:nvSpPr>
          <p:cNvPr id="7" name="TextBox 6"/>
          <p:cNvSpPr txBox="1"/>
          <p:nvPr/>
        </p:nvSpPr>
        <p:spPr>
          <a:xfrm>
            <a:off x="5302836" y="1636947"/>
            <a:ext cx="3312368" cy="923330"/>
          </a:xfrm>
          <a:prstGeom prst="rect">
            <a:avLst/>
          </a:prstGeom>
          <a:noFill/>
        </p:spPr>
        <p:txBody>
          <a:bodyPr wrap="square" rtlCol="0">
            <a:spAutoFit/>
          </a:bodyPr>
          <a:lstStyle/>
          <a:p>
            <a:pPr algn="ctr"/>
            <a:r>
              <a:rPr lang="en-GB" dirty="0" smtClean="0">
                <a:solidFill>
                  <a:srgbClr val="7030A0"/>
                </a:solidFill>
              </a:rPr>
              <a:t>Structure: How is the writer guiding us through the story? Look for structural techniques.</a:t>
            </a:r>
            <a:endParaRPr lang="en-GB" dirty="0">
              <a:solidFill>
                <a:srgbClr val="7030A0"/>
              </a:solidFill>
            </a:endParaRPr>
          </a:p>
        </p:txBody>
      </p:sp>
      <p:sp>
        <p:nvSpPr>
          <p:cNvPr id="8" name="TextBox 7"/>
          <p:cNvSpPr txBox="1"/>
          <p:nvPr/>
        </p:nvSpPr>
        <p:spPr>
          <a:xfrm>
            <a:off x="5050808" y="2649724"/>
            <a:ext cx="3816424" cy="646331"/>
          </a:xfrm>
          <a:prstGeom prst="rect">
            <a:avLst/>
          </a:prstGeom>
          <a:noFill/>
        </p:spPr>
        <p:txBody>
          <a:bodyPr wrap="square" rtlCol="0">
            <a:spAutoFit/>
          </a:bodyPr>
          <a:lstStyle/>
          <a:p>
            <a:pPr algn="ctr"/>
            <a:r>
              <a:rPr lang="en-GB" dirty="0" smtClean="0">
                <a:solidFill>
                  <a:srgbClr val="FF00FF"/>
                </a:solidFill>
              </a:rPr>
              <a:t>Language: highlight key words or phrases. Look for language techniques. </a:t>
            </a:r>
            <a:endParaRPr lang="en-GB" dirty="0">
              <a:solidFill>
                <a:srgbClr val="FF00FF"/>
              </a:solidFill>
            </a:endParaRPr>
          </a:p>
        </p:txBody>
      </p:sp>
      <p:sp>
        <p:nvSpPr>
          <p:cNvPr id="4" name="Rectangle 3"/>
          <p:cNvSpPr/>
          <p:nvPr/>
        </p:nvSpPr>
        <p:spPr>
          <a:xfrm>
            <a:off x="323528" y="548680"/>
            <a:ext cx="4576401" cy="6186309"/>
          </a:xfrm>
          <a:prstGeom prst="rect">
            <a:avLst/>
          </a:prstGeom>
          <a:solidFill>
            <a:schemeClr val="bg1"/>
          </a:solidFill>
        </p:spPr>
        <p:txBody>
          <a:bodyPr wrap="square">
            <a:spAutoFit/>
          </a:bodyPr>
          <a:lstStyle/>
          <a:p>
            <a:r>
              <a:rPr lang="en-GB" sz="2200" dirty="0"/>
              <a:t>My throat tightens, breaths coming loud and fast. The forest is spinning, black spots inking my sight.</a:t>
            </a:r>
            <a:br>
              <a:rPr lang="en-GB" sz="2200" dirty="0"/>
            </a:br>
            <a:r>
              <a:rPr lang="en-GB" sz="2200" dirty="0"/>
              <a:t/>
            </a:r>
            <a:br>
              <a:rPr lang="en-GB" sz="2200" dirty="0"/>
            </a:br>
            <a:r>
              <a:rPr lang="en-GB" sz="2200" i="1" dirty="0"/>
              <a:t>Be calm.</a:t>
            </a:r>
            <a:r>
              <a:rPr lang="en-GB" sz="2200" dirty="0"/>
              <a:t/>
            </a:r>
            <a:br>
              <a:rPr lang="en-GB" sz="2200" dirty="0"/>
            </a:br>
            <a:r>
              <a:rPr lang="en-GB" sz="2200" dirty="0"/>
              <a:t/>
            </a:r>
            <a:br>
              <a:rPr lang="en-GB" sz="2200" dirty="0"/>
            </a:br>
            <a:r>
              <a:rPr lang="en-GB" sz="2200" dirty="0"/>
              <a:t>‘I can’t breathe,’ I gasp, blood roaring in my ears as I sink to the ground, my ﬁngers digging into the dirt</a:t>
            </a:r>
            <a:r>
              <a:rPr lang="en-GB" sz="2200" dirty="0" smtClean="0"/>
              <a:t>.</a:t>
            </a:r>
          </a:p>
          <a:p>
            <a:endParaRPr lang="en-GB" sz="2200" dirty="0" smtClean="0"/>
          </a:p>
          <a:p>
            <a:r>
              <a:rPr lang="en-GB" sz="2200" i="1" dirty="0"/>
              <a:t>You can breathe, you just need to calm down</a:t>
            </a:r>
            <a:r>
              <a:rPr lang="en-GB" sz="2200" i="1" dirty="0" smtClean="0"/>
              <a:t>.</a:t>
            </a:r>
          </a:p>
          <a:p>
            <a:r>
              <a:rPr lang="en-GB" sz="2200" dirty="0"/>
              <a:t/>
            </a:r>
            <a:br>
              <a:rPr lang="en-GB" sz="2200" dirty="0"/>
            </a:br>
            <a:r>
              <a:rPr lang="en-GB" sz="2200" dirty="0"/>
              <a:t>There’s comfort in this inner voice, cold </a:t>
            </a:r>
            <a:r>
              <a:rPr lang="en-GB" sz="2200" dirty="0" smtClean="0"/>
              <a:t>authority</a:t>
            </a:r>
            <a:r>
              <a:rPr lang="en-GB" sz="2200" dirty="0"/>
              <a:t>.</a:t>
            </a:r>
            <a:br>
              <a:rPr lang="en-GB" sz="2200" dirty="0"/>
            </a:br>
            <a:r>
              <a:rPr lang="en-GB" sz="2200" dirty="0"/>
              <a:t/>
            </a:r>
            <a:br>
              <a:rPr lang="en-GB" sz="2200" dirty="0"/>
            </a:br>
            <a:r>
              <a:rPr lang="en-GB" sz="2200" i="1" dirty="0"/>
              <a:t>Close your eyes, listen to the forest. Collect </a:t>
            </a:r>
            <a:r>
              <a:rPr lang="en-GB" sz="2200" i="1" dirty="0" smtClean="0"/>
              <a:t>yourself.</a:t>
            </a:r>
            <a:endParaRPr lang="en-GB" sz="2200" dirty="0"/>
          </a:p>
        </p:txBody>
      </p:sp>
    </p:spTree>
    <p:extLst>
      <p:ext uri="{BB962C8B-B14F-4D97-AF65-F5344CB8AC3E}">
        <p14:creationId xmlns:p14="http://schemas.microsoft.com/office/powerpoint/2010/main" val="12071276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image_open-book-2.png"/>
          <p:cNvPicPr>
            <a:picLocks noChangeAspect="1"/>
          </p:cNvPicPr>
          <p:nvPr/>
        </p:nvPicPr>
        <p:blipFill rotWithShape="1">
          <a:blip r:embed="rId2" cstate="print">
            <a:extLst>
              <a:ext uri="{28A0092B-C50C-407E-A947-70E740481C1C}">
                <a14:useLocalDpi xmlns:a14="http://schemas.microsoft.com/office/drawing/2010/main" val="0"/>
              </a:ext>
            </a:extLst>
          </a:blip>
          <a:srcRect r="28978"/>
          <a:stretch/>
        </p:blipFill>
        <p:spPr>
          <a:xfrm>
            <a:off x="3080193" y="1916832"/>
            <a:ext cx="6063807" cy="5716213"/>
          </a:xfrm>
          <a:prstGeom prst="rect">
            <a:avLst/>
          </a:prstGeom>
        </p:spPr>
      </p:pic>
      <p:sp>
        <p:nvSpPr>
          <p:cNvPr id="7" name="TextBox 6"/>
          <p:cNvSpPr txBox="1"/>
          <p:nvPr/>
        </p:nvSpPr>
        <p:spPr>
          <a:xfrm>
            <a:off x="5302836" y="1636947"/>
            <a:ext cx="3312368" cy="923330"/>
          </a:xfrm>
          <a:prstGeom prst="rect">
            <a:avLst/>
          </a:prstGeom>
          <a:noFill/>
        </p:spPr>
        <p:txBody>
          <a:bodyPr wrap="square" rtlCol="0">
            <a:spAutoFit/>
          </a:bodyPr>
          <a:lstStyle/>
          <a:p>
            <a:pPr algn="ctr"/>
            <a:r>
              <a:rPr lang="en-GB" dirty="0" smtClean="0">
                <a:solidFill>
                  <a:srgbClr val="7030A0"/>
                </a:solidFill>
              </a:rPr>
              <a:t>Structure: How is the writer guiding us through the story? Look for structural techniques.</a:t>
            </a:r>
            <a:endParaRPr lang="en-GB" dirty="0">
              <a:solidFill>
                <a:srgbClr val="7030A0"/>
              </a:solidFill>
            </a:endParaRPr>
          </a:p>
        </p:txBody>
      </p:sp>
      <p:sp>
        <p:nvSpPr>
          <p:cNvPr id="8" name="TextBox 7"/>
          <p:cNvSpPr txBox="1"/>
          <p:nvPr/>
        </p:nvSpPr>
        <p:spPr>
          <a:xfrm>
            <a:off x="5050808" y="2649724"/>
            <a:ext cx="3816424" cy="646331"/>
          </a:xfrm>
          <a:prstGeom prst="rect">
            <a:avLst/>
          </a:prstGeom>
          <a:noFill/>
        </p:spPr>
        <p:txBody>
          <a:bodyPr wrap="square" rtlCol="0">
            <a:spAutoFit/>
          </a:bodyPr>
          <a:lstStyle/>
          <a:p>
            <a:pPr algn="ctr"/>
            <a:r>
              <a:rPr lang="en-GB" dirty="0" smtClean="0">
                <a:solidFill>
                  <a:srgbClr val="FF00FF"/>
                </a:solidFill>
              </a:rPr>
              <a:t>Language: highlight key words or phrases. Look for language techniques. </a:t>
            </a:r>
            <a:endParaRPr lang="en-GB" dirty="0">
              <a:solidFill>
                <a:srgbClr val="FF00FF"/>
              </a:solidFill>
            </a:endParaRPr>
          </a:p>
        </p:txBody>
      </p:sp>
      <p:sp>
        <p:nvSpPr>
          <p:cNvPr id="4" name="Rectangle 3"/>
          <p:cNvSpPr/>
          <p:nvPr/>
        </p:nvSpPr>
        <p:spPr>
          <a:xfrm>
            <a:off x="323528" y="548680"/>
            <a:ext cx="4576401" cy="5847755"/>
          </a:xfrm>
          <a:prstGeom prst="rect">
            <a:avLst/>
          </a:prstGeom>
          <a:solidFill>
            <a:schemeClr val="bg1"/>
          </a:solidFill>
        </p:spPr>
        <p:txBody>
          <a:bodyPr wrap="square">
            <a:spAutoFit/>
          </a:bodyPr>
          <a:lstStyle/>
          <a:p>
            <a:r>
              <a:rPr lang="en-GB" sz="2200" dirty="0"/>
              <a:t>Obeying the voice, I squeeze my eyes shut but all I can hear is my own panicked wheezing. For the longest time it crushes every other sound, but slowly, ever so slowly, I work a hole in my fear, allowing other noises to break through. Raindrops are tapping the leaves, branches rustling overhead. There’s a stream away to my right and crows in the trees, their wings cracking the air as they take ﬂight. Something’s scurrying in the undergrowth, the thump of rabbit feet passing near enough to touch. One by one I knit these new memories together until I’ve got ﬁve minutes of past to wrap myself in.</a:t>
            </a:r>
          </a:p>
        </p:txBody>
      </p:sp>
    </p:spTree>
    <p:extLst>
      <p:ext uri="{BB962C8B-B14F-4D97-AF65-F5344CB8AC3E}">
        <p14:creationId xmlns:p14="http://schemas.microsoft.com/office/powerpoint/2010/main" val="38302277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image_open-book-2.png"/>
          <p:cNvPicPr>
            <a:picLocks noChangeAspect="1"/>
          </p:cNvPicPr>
          <p:nvPr/>
        </p:nvPicPr>
        <p:blipFill rotWithShape="1">
          <a:blip r:embed="rId2" cstate="print">
            <a:extLst>
              <a:ext uri="{28A0092B-C50C-407E-A947-70E740481C1C}">
                <a14:useLocalDpi xmlns:a14="http://schemas.microsoft.com/office/drawing/2010/main" val="0"/>
              </a:ext>
            </a:extLst>
          </a:blip>
          <a:srcRect r="28978"/>
          <a:stretch/>
        </p:blipFill>
        <p:spPr>
          <a:xfrm>
            <a:off x="3080193" y="1916832"/>
            <a:ext cx="6063807" cy="5716213"/>
          </a:xfrm>
          <a:prstGeom prst="rect">
            <a:avLst/>
          </a:prstGeom>
        </p:spPr>
      </p:pic>
      <p:sp>
        <p:nvSpPr>
          <p:cNvPr id="7" name="TextBox 6"/>
          <p:cNvSpPr txBox="1"/>
          <p:nvPr/>
        </p:nvSpPr>
        <p:spPr>
          <a:xfrm>
            <a:off x="5302836" y="1636947"/>
            <a:ext cx="3312368" cy="923330"/>
          </a:xfrm>
          <a:prstGeom prst="rect">
            <a:avLst/>
          </a:prstGeom>
          <a:noFill/>
        </p:spPr>
        <p:txBody>
          <a:bodyPr wrap="square" rtlCol="0">
            <a:spAutoFit/>
          </a:bodyPr>
          <a:lstStyle/>
          <a:p>
            <a:pPr algn="ctr"/>
            <a:r>
              <a:rPr lang="en-GB" dirty="0" smtClean="0">
                <a:solidFill>
                  <a:srgbClr val="7030A0"/>
                </a:solidFill>
              </a:rPr>
              <a:t>Structure: How is the writer guiding us through the story? Look for structural techniques.</a:t>
            </a:r>
            <a:endParaRPr lang="en-GB" dirty="0">
              <a:solidFill>
                <a:srgbClr val="7030A0"/>
              </a:solidFill>
            </a:endParaRPr>
          </a:p>
        </p:txBody>
      </p:sp>
      <p:sp>
        <p:nvSpPr>
          <p:cNvPr id="8" name="TextBox 7"/>
          <p:cNvSpPr txBox="1"/>
          <p:nvPr/>
        </p:nvSpPr>
        <p:spPr>
          <a:xfrm>
            <a:off x="5050808" y="2649724"/>
            <a:ext cx="3816424" cy="646331"/>
          </a:xfrm>
          <a:prstGeom prst="rect">
            <a:avLst/>
          </a:prstGeom>
          <a:noFill/>
        </p:spPr>
        <p:txBody>
          <a:bodyPr wrap="square" rtlCol="0">
            <a:spAutoFit/>
          </a:bodyPr>
          <a:lstStyle/>
          <a:p>
            <a:pPr algn="ctr"/>
            <a:r>
              <a:rPr lang="en-GB" dirty="0" smtClean="0">
                <a:solidFill>
                  <a:srgbClr val="FF00FF"/>
                </a:solidFill>
              </a:rPr>
              <a:t>Language: highlight key words or phrases. Look for language techniques. </a:t>
            </a:r>
            <a:endParaRPr lang="en-GB" dirty="0">
              <a:solidFill>
                <a:srgbClr val="FF00FF"/>
              </a:solidFill>
            </a:endParaRPr>
          </a:p>
        </p:txBody>
      </p:sp>
      <p:sp>
        <p:nvSpPr>
          <p:cNvPr id="4" name="Rectangle 3"/>
          <p:cNvSpPr/>
          <p:nvPr/>
        </p:nvSpPr>
        <p:spPr>
          <a:xfrm>
            <a:off x="395536" y="692696"/>
            <a:ext cx="4576401" cy="5509200"/>
          </a:xfrm>
          <a:prstGeom prst="rect">
            <a:avLst/>
          </a:prstGeom>
          <a:solidFill>
            <a:schemeClr val="bg1"/>
          </a:solidFill>
        </p:spPr>
        <p:txBody>
          <a:bodyPr wrap="square">
            <a:spAutoFit/>
          </a:bodyPr>
          <a:lstStyle/>
          <a:p>
            <a:r>
              <a:rPr lang="en-GB" sz="2200" dirty="0"/>
              <a:t>It’s enough to staunch the panic, at least for now.</a:t>
            </a:r>
            <a:br>
              <a:rPr lang="en-GB" sz="2200" dirty="0"/>
            </a:br>
            <a:r>
              <a:rPr lang="en-GB" sz="2200" dirty="0"/>
              <a:t/>
            </a:r>
            <a:br>
              <a:rPr lang="en-GB" sz="2200" dirty="0"/>
            </a:br>
            <a:r>
              <a:rPr lang="en-GB" sz="2200" dirty="0"/>
              <a:t>I get to my feet clumsily, surprised by how tall I am, how far from the ground I seem to be. Swaying a little, I wipe the wet leaves from my trousers, noticing for the ﬁrst time that I’m wearing a dinner jacket, the shirt splattered with mud and red wine. I must have been at a party. My pockets are empty and I don’t have a coat, so I can’t have strayed too far. That’s reassuring.</a:t>
            </a:r>
            <a:br>
              <a:rPr lang="en-GB" sz="2200" dirty="0"/>
            </a:br>
            <a:r>
              <a:rPr lang="en-GB" sz="2200" dirty="0"/>
              <a:t/>
            </a:r>
            <a:br>
              <a:rPr lang="en-GB" sz="2200" dirty="0"/>
            </a:br>
            <a:endParaRPr lang="en-GB" sz="2200" dirty="0"/>
          </a:p>
        </p:txBody>
      </p:sp>
    </p:spTree>
    <p:extLst>
      <p:ext uri="{BB962C8B-B14F-4D97-AF65-F5344CB8AC3E}">
        <p14:creationId xmlns:p14="http://schemas.microsoft.com/office/powerpoint/2010/main" val="31873426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image_open-book-2.png"/>
          <p:cNvPicPr>
            <a:picLocks noChangeAspect="1"/>
          </p:cNvPicPr>
          <p:nvPr/>
        </p:nvPicPr>
        <p:blipFill rotWithShape="1">
          <a:blip r:embed="rId2" cstate="print">
            <a:extLst>
              <a:ext uri="{28A0092B-C50C-407E-A947-70E740481C1C}">
                <a14:useLocalDpi xmlns:a14="http://schemas.microsoft.com/office/drawing/2010/main" val="0"/>
              </a:ext>
            </a:extLst>
          </a:blip>
          <a:srcRect r="28978"/>
          <a:stretch/>
        </p:blipFill>
        <p:spPr>
          <a:xfrm>
            <a:off x="3080193" y="1916832"/>
            <a:ext cx="6063807" cy="5716213"/>
          </a:xfrm>
          <a:prstGeom prst="rect">
            <a:avLst/>
          </a:prstGeom>
        </p:spPr>
      </p:pic>
      <p:sp>
        <p:nvSpPr>
          <p:cNvPr id="7" name="TextBox 6"/>
          <p:cNvSpPr txBox="1"/>
          <p:nvPr/>
        </p:nvSpPr>
        <p:spPr>
          <a:xfrm>
            <a:off x="5436096" y="1628800"/>
            <a:ext cx="3312368" cy="923330"/>
          </a:xfrm>
          <a:prstGeom prst="rect">
            <a:avLst/>
          </a:prstGeom>
          <a:noFill/>
        </p:spPr>
        <p:txBody>
          <a:bodyPr wrap="square" rtlCol="0">
            <a:spAutoFit/>
          </a:bodyPr>
          <a:lstStyle/>
          <a:p>
            <a:pPr algn="ctr"/>
            <a:r>
              <a:rPr lang="en-GB" dirty="0" smtClean="0">
                <a:solidFill>
                  <a:srgbClr val="7030A0"/>
                </a:solidFill>
              </a:rPr>
              <a:t>Structure: How is the writer guiding us through the story? Look for structural techniques.</a:t>
            </a:r>
            <a:endParaRPr lang="en-GB" dirty="0">
              <a:solidFill>
                <a:srgbClr val="7030A0"/>
              </a:solidFill>
            </a:endParaRPr>
          </a:p>
        </p:txBody>
      </p:sp>
      <p:sp>
        <p:nvSpPr>
          <p:cNvPr id="8" name="TextBox 7"/>
          <p:cNvSpPr txBox="1"/>
          <p:nvPr/>
        </p:nvSpPr>
        <p:spPr>
          <a:xfrm>
            <a:off x="5184068" y="2641577"/>
            <a:ext cx="3816424" cy="646331"/>
          </a:xfrm>
          <a:prstGeom prst="rect">
            <a:avLst/>
          </a:prstGeom>
          <a:noFill/>
        </p:spPr>
        <p:txBody>
          <a:bodyPr wrap="square" rtlCol="0">
            <a:spAutoFit/>
          </a:bodyPr>
          <a:lstStyle/>
          <a:p>
            <a:pPr algn="ctr"/>
            <a:r>
              <a:rPr lang="en-GB" dirty="0" smtClean="0">
                <a:solidFill>
                  <a:srgbClr val="FF00FF"/>
                </a:solidFill>
              </a:rPr>
              <a:t>Language: highlight key words or phrases. Look for language techniques. </a:t>
            </a:r>
            <a:endParaRPr lang="en-GB" dirty="0">
              <a:solidFill>
                <a:srgbClr val="FF00FF"/>
              </a:solidFill>
            </a:endParaRPr>
          </a:p>
        </p:txBody>
      </p:sp>
      <p:sp>
        <p:nvSpPr>
          <p:cNvPr id="4" name="Rectangle 3"/>
          <p:cNvSpPr/>
          <p:nvPr/>
        </p:nvSpPr>
        <p:spPr>
          <a:xfrm>
            <a:off x="179512" y="188640"/>
            <a:ext cx="4896544" cy="6524863"/>
          </a:xfrm>
          <a:prstGeom prst="rect">
            <a:avLst/>
          </a:prstGeom>
          <a:solidFill>
            <a:schemeClr val="bg1"/>
          </a:solidFill>
        </p:spPr>
        <p:txBody>
          <a:bodyPr wrap="square">
            <a:spAutoFit/>
          </a:bodyPr>
          <a:lstStyle/>
          <a:p>
            <a:r>
              <a:rPr lang="en-GB" sz="2200" dirty="0"/>
              <a:t>Judging by the light, it’s morning, so I’ve probably been out here all night. No one gets dressed up to spend an evening alone, which means somebody must know I’m missing by now. Surely, beyond these trees, a house is </a:t>
            </a:r>
            <a:r>
              <a:rPr lang="en-GB" sz="2200" dirty="0" smtClean="0"/>
              <a:t>coming </a:t>
            </a:r>
            <a:r>
              <a:rPr lang="en-GB" sz="2200" dirty="0"/>
              <a:t>awake in alarm, search parties striking out to ﬁnd me? My eyes roam the trees, </a:t>
            </a:r>
            <a:r>
              <a:rPr lang="en-GB" sz="2200" dirty="0" smtClean="0"/>
              <a:t>half-expecting </a:t>
            </a:r>
            <a:r>
              <a:rPr lang="en-GB" sz="2200" dirty="0"/>
              <a:t>to see my friends emerging through the </a:t>
            </a:r>
            <a:r>
              <a:rPr lang="en-GB" sz="2200" dirty="0" smtClean="0"/>
              <a:t>foliage</a:t>
            </a:r>
            <a:r>
              <a:rPr lang="en-GB" sz="2200" dirty="0"/>
              <a:t>, pats on the back and gentle jokes escorting me back home, but daydreams won’t deliver me from this forest, and I can’t linger here hoping for rescue. I’m shivering, my teeth chattering. I need to start walking, if only to keep warm, but I can’t see anything except trees. There’s no way to know whether I’m moving towards help, or blundering away from it.</a:t>
            </a:r>
          </a:p>
        </p:txBody>
      </p:sp>
    </p:spTree>
    <p:extLst>
      <p:ext uri="{BB962C8B-B14F-4D97-AF65-F5344CB8AC3E}">
        <p14:creationId xmlns:p14="http://schemas.microsoft.com/office/powerpoint/2010/main" val="3992375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image_open-book-2.png"/>
          <p:cNvPicPr>
            <a:picLocks noChangeAspect="1"/>
          </p:cNvPicPr>
          <p:nvPr/>
        </p:nvPicPr>
        <p:blipFill rotWithShape="1">
          <a:blip r:embed="rId2" cstate="print">
            <a:extLst>
              <a:ext uri="{28A0092B-C50C-407E-A947-70E740481C1C}">
                <a14:useLocalDpi xmlns:a14="http://schemas.microsoft.com/office/drawing/2010/main" val="0"/>
              </a:ext>
            </a:extLst>
          </a:blip>
          <a:srcRect r="28978"/>
          <a:stretch/>
        </p:blipFill>
        <p:spPr>
          <a:xfrm>
            <a:off x="3080193" y="1916832"/>
            <a:ext cx="6063807" cy="5716213"/>
          </a:xfrm>
          <a:prstGeom prst="rect">
            <a:avLst/>
          </a:prstGeom>
        </p:spPr>
      </p:pic>
      <p:sp>
        <p:nvSpPr>
          <p:cNvPr id="7" name="TextBox 6"/>
          <p:cNvSpPr txBox="1"/>
          <p:nvPr/>
        </p:nvSpPr>
        <p:spPr>
          <a:xfrm>
            <a:off x="5302836" y="1636947"/>
            <a:ext cx="3312368" cy="923330"/>
          </a:xfrm>
          <a:prstGeom prst="rect">
            <a:avLst/>
          </a:prstGeom>
          <a:noFill/>
        </p:spPr>
        <p:txBody>
          <a:bodyPr wrap="square" rtlCol="0">
            <a:spAutoFit/>
          </a:bodyPr>
          <a:lstStyle/>
          <a:p>
            <a:pPr algn="ctr"/>
            <a:r>
              <a:rPr lang="en-GB" dirty="0" smtClean="0">
                <a:solidFill>
                  <a:srgbClr val="7030A0"/>
                </a:solidFill>
              </a:rPr>
              <a:t>Structure: How is the writer guiding us through the story? Look for structural techniques.</a:t>
            </a:r>
            <a:endParaRPr lang="en-GB" dirty="0">
              <a:solidFill>
                <a:srgbClr val="7030A0"/>
              </a:solidFill>
            </a:endParaRPr>
          </a:p>
        </p:txBody>
      </p:sp>
      <p:sp>
        <p:nvSpPr>
          <p:cNvPr id="8" name="TextBox 7"/>
          <p:cNvSpPr txBox="1"/>
          <p:nvPr/>
        </p:nvSpPr>
        <p:spPr>
          <a:xfrm>
            <a:off x="5050808" y="2649724"/>
            <a:ext cx="3816424" cy="646331"/>
          </a:xfrm>
          <a:prstGeom prst="rect">
            <a:avLst/>
          </a:prstGeom>
          <a:noFill/>
        </p:spPr>
        <p:txBody>
          <a:bodyPr wrap="square" rtlCol="0">
            <a:spAutoFit/>
          </a:bodyPr>
          <a:lstStyle/>
          <a:p>
            <a:pPr algn="ctr"/>
            <a:r>
              <a:rPr lang="en-GB" dirty="0" smtClean="0">
                <a:solidFill>
                  <a:srgbClr val="FF00FF"/>
                </a:solidFill>
              </a:rPr>
              <a:t>Language: highlight key words or phrases. Look for language techniques. </a:t>
            </a:r>
            <a:endParaRPr lang="en-GB" dirty="0">
              <a:solidFill>
                <a:srgbClr val="FF00FF"/>
              </a:solidFill>
            </a:endParaRPr>
          </a:p>
        </p:txBody>
      </p:sp>
      <p:sp>
        <p:nvSpPr>
          <p:cNvPr id="4" name="Rectangle 3"/>
          <p:cNvSpPr/>
          <p:nvPr/>
        </p:nvSpPr>
        <p:spPr>
          <a:xfrm>
            <a:off x="323528" y="620688"/>
            <a:ext cx="4576401" cy="5847755"/>
          </a:xfrm>
          <a:prstGeom prst="rect">
            <a:avLst/>
          </a:prstGeom>
          <a:solidFill>
            <a:schemeClr val="bg1"/>
          </a:solidFill>
        </p:spPr>
        <p:txBody>
          <a:bodyPr wrap="square">
            <a:spAutoFit/>
          </a:bodyPr>
          <a:lstStyle/>
          <a:p>
            <a:r>
              <a:rPr lang="en-GB" sz="2200" dirty="0"/>
              <a:t>At a loss, I return to the last concern of </a:t>
            </a:r>
            <a:r>
              <a:rPr lang="en-GB" sz="2200" dirty="0" smtClean="0"/>
              <a:t>the man </a:t>
            </a:r>
            <a:r>
              <a:rPr lang="en-GB" sz="2200" dirty="0"/>
              <a:t>I was</a:t>
            </a:r>
            <a:r>
              <a:rPr lang="en-GB" sz="2200" dirty="0" smtClean="0"/>
              <a:t>.</a:t>
            </a:r>
          </a:p>
          <a:p>
            <a:r>
              <a:rPr lang="en-GB" sz="2200" dirty="0"/>
              <a:t/>
            </a:r>
            <a:br>
              <a:rPr lang="en-GB" sz="2200" dirty="0"/>
            </a:br>
            <a:r>
              <a:rPr lang="en-GB" sz="2200" dirty="0"/>
              <a:t>‘Anna!’</a:t>
            </a:r>
            <a:br>
              <a:rPr lang="en-GB" sz="2200" dirty="0"/>
            </a:br>
            <a:r>
              <a:rPr lang="en-GB" sz="2200" dirty="0"/>
              <a:t/>
            </a:r>
            <a:br>
              <a:rPr lang="en-GB" sz="2200" dirty="0"/>
            </a:br>
            <a:r>
              <a:rPr lang="en-GB" sz="2200" dirty="0"/>
              <a:t>Whoever this woman is, she’s clearly the reason I’m out here, but I can’t picture her. </a:t>
            </a:r>
            <a:r>
              <a:rPr lang="en-GB" sz="2200" dirty="0" smtClean="0"/>
              <a:t>Perhaps </a:t>
            </a:r>
            <a:r>
              <a:rPr lang="en-GB" sz="2200" dirty="0"/>
              <a:t>she’s my wife, or my daughter? Neither feels right, and yet there’s a pull in the name. I can feel it trying to lead my mind somewhere</a:t>
            </a:r>
            <a:r>
              <a:rPr lang="en-GB" sz="2200" dirty="0" smtClean="0"/>
              <a:t>.</a:t>
            </a:r>
          </a:p>
          <a:p>
            <a:r>
              <a:rPr lang="en-GB" sz="2200" dirty="0"/>
              <a:t/>
            </a:r>
            <a:br>
              <a:rPr lang="en-GB" sz="2200" dirty="0"/>
            </a:br>
            <a:r>
              <a:rPr lang="en-GB" sz="2200" dirty="0"/>
              <a:t>‘Anna!’ I shout, more out of desperation than hope.</a:t>
            </a:r>
            <a:br>
              <a:rPr lang="en-GB" sz="2200" dirty="0"/>
            </a:br>
            <a:r>
              <a:rPr lang="en-GB" sz="2200" dirty="0"/>
              <a:t/>
            </a:r>
            <a:br>
              <a:rPr lang="en-GB" sz="2200" dirty="0"/>
            </a:br>
            <a:r>
              <a:rPr lang="en-GB" sz="2200" dirty="0"/>
              <a:t>‘Help me!’ a woman screams back.</a:t>
            </a:r>
          </a:p>
        </p:txBody>
      </p:sp>
    </p:spTree>
    <p:extLst>
      <p:ext uri="{BB962C8B-B14F-4D97-AF65-F5344CB8AC3E}">
        <p14:creationId xmlns:p14="http://schemas.microsoft.com/office/powerpoint/2010/main" val="30588180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401464" y="246276"/>
            <a:ext cx="2464783" cy="1287851"/>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defTabSz="914400" rtl="0" eaLnBrk="1" fontAlgn="auto" latinLnBrk="0" hangingPunct="1">
              <a:lnSpc>
                <a:spcPct val="100000"/>
              </a:lnSpc>
              <a:spcBef>
                <a:spcPct val="0"/>
              </a:spcBef>
              <a:spcAft>
                <a:spcPts val="0"/>
              </a:spcAft>
              <a:buClrTx/>
              <a:buSzTx/>
              <a:tabLst/>
              <a:defRPr/>
            </a:pPr>
            <a:r>
              <a:rPr lang="en-GB" sz="3600" dirty="0" smtClean="0">
                <a:solidFill>
                  <a:prstClr val="black"/>
                </a:solidFill>
                <a:latin typeface="Berlin Sans FB" panose="020E0602020502020306" pitchFamily="34" charset="0"/>
              </a:rPr>
              <a:t>Paper 1</a:t>
            </a:r>
          </a:p>
          <a:p>
            <a:pPr marR="0" lvl="0" defTabSz="914400" rtl="0" eaLnBrk="1" fontAlgn="auto" latinLnBrk="0" hangingPunct="1">
              <a:lnSpc>
                <a:spcPct val="100000"/>
              </a:lnSpc>
              <a:spcBef>
                <a:spcPct val="0"/>
              </a:spcBef>
              <a:spcAft>
                <a:spcPts val="0"/>
              </a:spcAft>
              <a:buClrTx/>
              <a:buSzTx/>
              <a:tabLst/>
              <a:defRPr/>
            </a:pPr>
            <a:r>
              <a:rPr lang="en-GB" sz="3600" dirty="0" smtClean="0">
                <a:solidFill>
                  <a:prstClr val="black"/>
                </a:solidFill>
                <a:latin typeface="Berlin Sans FB" panose="020E0602020502020306" pitchFamily="34" charset="0"/>
              </a:rPr>
              <a:t>Question 1 </a:t>
            </a: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dirty="0">
              <a:ln>
                <a:noFill/>
              </a:ln>
              <a:solidFill>
                <a:prstClr val="black"/>
              </a:solidFill>
              <a:effectLst/>
              <a:uLnTx/>
              <a:uFillTx/>
              <a:latin typeface="Open Sans"/>
            </a:endParaRPr>
          </a:p>
        </p:txBody>
      </p:sp>
      <p:sp>
        <p:nvSpPr>
          <p:cNvPr id="5" name="Title 1"/>
          <p:cNvSpPr txBox="1">
            <a:spLocks/>
          </p:cNvSpPr>
          <p:nvPr/>
        </p:nvSpPr>
        <p:spPr>
          <a:xfrm>
            <a:off x="1565237" y="2033847"/>
            <a:ext cx="6293341" cy="1637466"/>
          </a:xfrm>
          <a:prstGeom prst="rect">
            <a:avLst/>
          </a:prstGeom>
          <a:solidFill>
            <a:schemeClr val="bg1"/>
          </a:solidFill>
          <a:ln w="9525" cap="flat" cmpd="sng" algn="ctr">
            <a:solidFill>
              <a:srgbClr val="00B050"/>
            </a:solidFill>
            <a:prstDash val="solid"/>
          </a:ln>
          <a:effectLst>
            <a:glow rad="139700">
              <a:schemeClr val="accent6">
                <a:satMod val="175000"/>
                <a:alpha val="40000"/>
              </a:schemeClr>
            </a:glow>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1800" dirty="0" smtClean="0">
                <a:latin typeface="Century Gothic" panose="020B0502020202020204" pitchFamily="34" charset="0"/>
              </a:rPr>
              <a:t>This question is the </a:t>
            </a:r>
            <a:r>
              <a:rPr lang="en-GB" sz="1800" b="1" dirty="0" smtClean="0">
                <a:latin typeface="Century Gothic" panose="020B0502020202020204" pitchFamily="34" charset="0"/>
              </a:rPr>
              <a:t>easiest</a:t>
            </a:r>
            <a:r>
              <a:rPr lang="en-GB" sz="1800" dirty="0" smtClean="0">
                <a:latin typeface="Century Gothic" panose="020B0502020202020204" pitchFamily="34" charset="0"/>
              </a:rPr>
              <a:t>. It will ask you to pick out FOUR things from the text.</a:t>
            </a:r>
          </a:p>
          <a:p>
            <a:endParaRPr lang="en-GB" sz="1800" dirty="0">
              <a:latin typeface="Century Gothic" panose="020B0502020202020204" pitchFamily="34" charset="0"/>
            </a:endParaRPr>
          </a:p>
          <a:p>
            <a:r>
              <a:rPr lang="en-GB" sz="1800" dirty="0" smtClean="0">
                <a:latin typeface="Century Gothic" panose="020B0502020202020204" pitchFamily="34" charset="0"/>
              </a:rPr>
              <a:t> </a:t>
            </a:r>
            <a:r>
              <a:rPr lang="en-GB" sz="1800" b="1" dirty="0" smtClean="0">
                <a:latin typeface="Century Gothic" panose="020B0502020202020204" pitchFamily="34" charset="0"/>
              </a:rPr>
              <a:t>DO NOT </a:t>
            </a:r>
            <a:r>
              <a:rPr lang="en-GB" sz="1800" dirty="0" smtClean="0">
                <a:latin typeface="Century Gothic" panose="020B0502020202020204" pitchFamily="34" charset="0"/>
              </a:rPr>
              <a:t>just copy the entire paragraph. This will not get you any marks. </a:t>
            </a:r>
          </a:p>
          <a:p>
            <a:endParaRPr lang="en-GB" sz="1800" dirty="0">
              <a:latin typeface="Century Gothic" panose="020B0502020202020204" pitchFamily="34" charset="0"/>
            </a:endParaRPr>
          </a:p>
        </p:txBody>
      </p:sp>
      <p:sp>
        <p:nvSpPr>
          <p:cNvPr id="9" name="Title 1"/>
          <p:cNvSpPr txBox="1">
            <a:spLocks/>
          </p:cNvSpPr>
          <p:nvPr/>
        </p:nvSpPr>
        <p:spPr>
          <a:xfrm>
            <a:off x="478715" y="4171033"/>
            <a:ext cx="8310282" cy="2022577"/>
          </a:xfrm>
          <a:prstGeom prst="rect">
            <a:avLst/>
          </a:prstGeom>
          <a:solidFill>
            <a:schemeClr val="bg1"/>
          </a:solidFill>
          <a:ln w="9525" cap="flat" cmpd="sng" algn="ctr">
            <a:solidFill>
              <a:srgbClr val="00B050"/>
            </a:solidFill>
            <a:prstDash val="solid"/>
          </a:ln>
          <a:effectLst>
            <a:glow rad="139700">
              <a:schemeClr val="accent6">
                <a:satMod val="175000"/>
                <a:alpha val="40000"/>
              </a:schemeClr>
            </a:glow>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endParaRPr lang="en-GB" sz="1800" dirty="0">
              <a:latin typeface="Century Gothic" panose="020B0502020202020204" pitchFamily="34" charset="0"/>
            </a:endParaRPr>
          </a:p>
          <a:p>
            <a:r>
              <a:rPr lang="en-GB" sz="1800" dirty="0" smtClean="0">
                <a:latin typeface="Century Gothic" panose="020B0502020202020204" pitchFamily="34" charset="0"/>
              </a:rPr>
              <a:t> </a:t>
            </a:r>
            <a:r>
              <a:rPr lang="en-GB" sz="1800" b="1" dirty="0" smtClean="0">
                <a:latin typeface="Century Gothic" panose="020B0502020202020204" pitchFamily="34" charset="0"/>
              </a:rPr>
              <a:t>DO: </a:t>
            </a:r>
          </a:p>
          <a:p>
            <a:pPr marL="285750" indent="-285750">
              <a:buFont typeface="Arial" panose="020B0604020202020204" pitchFamily="34" charset="0"/>
              <a:buChar char="•"/>
            </a:pPr>
            <a:r>
              <a:rPr lang="en-GB" sz="1800" dirty="0" smtClean="0">
                <a:latin typeface="Century Gothic" panose="020B0502020202020204" pitchFamily="34" charset="0"/>
              </a:rPr>
              <a:t>Box off the lines the question refers to</a:t>
            </a:r>
          </a:p>
          <a:p>
            <a:pPr marL="285750" indent="-285750">
              <a:buFont typeface="Arial" panose="020B0604020202020204" pitchFamily="34" charset="0"/>
              <a:buChar char="•"/>
            </a:pPr>
            <a:r>
              <a:rPr lang="en-GB" sz="1800" dirty="0" smtClean="0">
                <a:latin typeface="Century Gothic" panose="020B0502020202020204" pitchFamily="34" charset="0"/>
              </a:rPr>
              <a:t>Underline each relevant detail from the extract as you find it</a:t>
            </a:r>
          </a:p>
          <a:p>
            <a:pPr marL="285750" indent="-285750">
              <a:buFont typeface="Arial" panose="020B0604020202020204" pitchFamily="34" charset="0"/>
              <a:buChar char="•"/>
            </a:pPr>
            <a:r>
              <a:rPr lang="en-GB" sz="1800" dirty="0" smtClean="0">
                <a:latin typeface="Century Gothic" panose="020B0502020202020204" pitchFamily="34" charset="0"/>
              </a:rPr>
              <a:t>Write down each detail as a short sentence, using quotation marks around your evidence</a:t>
            </a:r>
            <a:endParaRPr lang="en-GB" sz="1800" dirty="0">
              <a:latin typeface="Century Gothic" panose="020B0502020202020204" pitchFamily="34" charset="0"/>
            </a:endParaRPr>
          </a:p>
        </p:txBody>
      </p:sp>
    </p:spTree>
    <p:extLst>
      <p:ext uri="{BB962C8B-B14F-4D97-AF65-F5344CB8AC3E}">
        <p14:creationId xmlns:p14="http://schemas.microsoft.com/office/powerpoint/2010/main" val="11253554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image_open-book-2.png"/>
          <p:cNvPicPr>
            <a:picLocks noChangeAspect="1"/>
          </p:cNvPicPr>
          <p:nvPr/>
        </p:nvPicPr>
        <p:blipFill rotWithShape="1">
          <a:blip r:embed="rId4" cstate="print">
            <a:extLst>
              <a:ext uri="{28A0092B-C50C-407E-A947-70E740481C1C}">
                <a14:useLocalDpi xmlns:a14="http://schemas.microsoft.com/office/drawing/2010/main" val="0"/>
              </a:ext>
            </a:extLst>
          </a:blip>
          <a:srcRect r="28978"/>
          <a:stretch/>
        </p:blipFill>
        <p:spPr>
          <a:xfrm>
            <a:off x="3080193" y="1916832"/>
            <a:ext cx="6063807" cy="5716213"/>
          </a:xfrm>
          <a:prstGeom prst="rect">
            <a:avLst/>
          </a:prstGeom>
        </p:spPr>
      </p:pic>
      <p:sp>
        <p:nvSpPr>
          <p:cNvPr id="3" name="TextBox 2"/>
          <p:cNvSpPr txBox="1"/>
          <p:nvPr/>
        </p:nvSpPr>
        <p:spPr>
          <a:xfrm>
            <a:off x="179512" y="260648"/>
            <a:ext cx="2151743" cy="584775"/>
          </a:xfrm>
          <a:prstGeom prst="rect">
            <a:avLst/>
          </a:prstGeom>
          <a:noFill/>
        </p:spPr>
        <p:txBody>
          <a:bodyPr wrap="none" rtlCol="0">
            <a:spAutoFit/>
          </a:bodyPr>
          <a:lstStyle/>
          <a:p>
            <a:r>
              <a:rPr lang="en-GB" sz="3200" b="1" dirty="0" smtClean="0">
                <a:solidFill>
                  <a:srgbClr val="7030A0"/>
                </a:solidFill>
              </a:rPr>
              <a:t>Question 1:</a:t>
            </a:r>
            <a:endParaRPr lang="en-GB" sz="3200" b="1" dirty="0">
              <a:solidFill>
                <a:srgbClr val="7030A0"/>
              </a:solidFill>
            </a:endParaRPr>
          </a:p>
        </p:txBody>
      </p:sp>
      <p:sp>
        <p:nvSpPr>
          <p:cNvPr id="5" name="Rectangle 4"/>
          <p:cNvSpPr/>
          <p:nvPr/>
        </p:nvSpPr>
        <p:spPr>
          <a:xfrm>
            <a:off x="467544" y="1268760"/>
            <a:ext cx="7632848" cy="2672335"/>
          </a:xfrm>
          <a:prstGeom prst="rect">
            <a:avLst/>
          </a:prstGeom>
        </p:spPr>
        <p:txBody>
          <a:bodyPr wrap="square">
            <a:spAutoFit/>
          </a:bodyPr>
          <a:lstStyle/>
          <a:p>
            <a:pPr>
              <a:lnSpc>
                <a:spcPct val="107000"/>
              </a:lnSpc>
              <a:spcAft>
                <a:spcPts val="800"/>
              </a:spcAft>
            </a:pPr>
            <a:r>
              <a:rPr lang="en-GB" sz="1600" b="1" dirty="0">
                <a:latin typeface="Calibri" panose="020F0502020204030204" pitchFamily="34" charset="0"/>
                <a:ea typeface="Calibri" panose="020F0502020204030204" pitchFamily="34" charset="0"/>
                <a:cs typeface="Times New Roman" panose="02020603050405020304" pitchFamily="18" charset="0"/>
              </a:rPr>
              <a:t>Question 1:</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dirty="0">
                <a:latin typeface="Calibri" panose="020F0502020204030204" pitchFamily="34" charset="0"/>
                <a:ea typeface="Calibri" panose="020F0502020204030204" pitchFamily="34" charset="0"/>
                <a:cs typeface="Times New Roman" panose="02020603050405020304" pitchFamily="18" charset="0"/>
              </a:rPr>
              <a:t>Read again the first </a:t>
            </a:r>
            <a:r>
              <a:rPr lang="en-GB" sz="1600" dirty="0" smtClean="0">
                <a:latin typeface="Calibri" panose="020F0502020204030204" pitchFamily="34" charset="0"/>
                <a:ea typeface="Calibri" panose="020F0502020204030204" pitchFamily="34" charset="0"/>
                <a:cs typeface="Times New Roman" panose="02020603050405020304" pitchFamily="18" charset="0"/>
              </a:rPr>
              <a:t>four paragraphs. </a:t>
            </a:r>
            <a:r>
              <a:rPr lang="en-GB" sz="1600" dirty="0">
                <a:latin typeface="Calibri" panose="020F0502020204030204" pitchFamily="34" charset="0"/>
                <a:ea typeface="Calibri" panose="020F0502020204030204" pitchFamily="34" charset="0"/>
                <a:cs typeface="Times New Roman" panose="02020603050405020304" pitchFamily="18" charset="0"/>
              </a:rPr>
              <a:t>List four things from this part of the text about </a:t>
            </a:r>
            <a:r>
              <a:rPr lang="en-GB" sz="1600" dirty="0" smtClean="0">
                <a:latin typeface="Calibri" panose="020F0502020204030204" pitchFamily="34" charset="0"/>
                <a:ea typeface="Calibri" panose="020F0502020204030204" pitchFamily="34" charset="0"/>
                <a:cs typeface="Times New Roman" panose="02020603050405020304" pitchFamily="18" charset="0"/>
              </a:rPr>
              <a:t>the narrator.</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en-GB" dirty="0" smtClean="0">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en-GB" dirty="0" smtClean="0">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en-GB" dirty="0" smtClean="0">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en-GB" dirty="0" smtClean="0">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spcAft>
                <a:spcPts val="800"/>
              </a:spcAft>
            </a:pPr>
            <a:r>
              <a:rPr lang="en-GB" b="1" dirty="0" smtClean="0">
                <a:latin typeface="Calibri" panose="020F0502020204030204" pitchFamily="34" charset="0"/>
                <a:ea typeface="Calibri" panose="020F0502020204030204" pitchFamily="34" charset="0"/>
                <a:cs typeface="Times New Roman" panose="02020603050405020304" pitchFamily="18" charset="0"/>
              </a:rPr>
              <a:t>[4 marks]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MS900074799[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2522325" y="5986935"/>
            <a:ext cx="244475" cy="244475"/>
          </a:xfrm>
          <a:prstGeom prst="rect">
            <a:avLst/>
          </a:prstGeom>
        </p:spPr>
      </p:pic>
      <p:sp>
        <p:nvSpPr>
          <p:cNvPr id="12" name="Oval 11"/>
          <p:cNvSpPr/>
          <p:nvPr/>
        </p:nvSpPr>
        <p:spPr>
          <a:xfrm>
            <a:off x="2096631" y="5625729"/>
            <a:ext cx="1003846" cy="1015666"/>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Oval 12"/>
          <p:cNvSpPr/>
          <p:nvPr/>
        </p:nvSpPr>
        <p:spPr>
          <a:xfrm>
            <a:off x="2096631" y="5625729"/>
            <a:ext cx="1003845" cy="1015665"/>
          </a:xfrm>
          <a:prstGeom prst="ellipse">
            <a:avLst/>
          </a:prstGeom>
          <a:solidFill>
            <a:srgbClr val="FF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14" name="TextBox 13"/>
          <p:cNvSpPr txBox="1"/>
          <p:nvPr/>
        </p:nvSpPr>
        <p:spPr>
          <a:xfrm>
            <a:off x="576662" y="5878339"/>
            <a:ext cx="1519968" cy="461665"/>
          </a:xfrm>
          <a:prstGeom prst="rect">
            <a:avLst/>
          </a:prstGeom>
          <a:noFill/>
        </p:spPr>
        <p:txBody>
          <a:bodyPr wrap="none" rtlCol="0">
            <a:spAutoFit/>
          </a:bodyPr>
          <a:lstStyle/>
          <a:p>
            <a:pPr algn="ctr"/>
            <a:r>
              <a:rPr lang="en-GB" sz="2400" dirty="0" smtClean="0"/>
              <a:t>5 minutes</a:t>
            </a:r>
            <a:endParaRPr lang="en-GB" sz="2400" dirty="0"/>
          </a:p>
        </p:txBody>
      </p:sp>
    </p:spTree>
    <p:extLst>
      <p:ext uri="{BB962C8B-B14F-4D97-AF65-F5344CB8AC3E}">
        <p14:creationId xmlns:p14="http://schemas.microsoft.com/office/powerpoint/2010/main" val="24907166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300000"/>
                                        <p:tgtEl>
                                          <p:spTgt spid="13"/>
                                        </p:tgtEl>
                                      </p:cBhvr>
                                    </p:animEffect>
                                  </p:childTnLst>
                                </p:cTn>
                              </p:par>
                            </p:childTnLst>
                          </p:cTn>
                        </p:par>
                        <p:par>
                          <p:cTn id="8" fill="hold">
                            <p:stCondLst>
                              <p:cond delay="300000"/>
                            </p:stCondLst>
                            <p:childTnLst>
                              <p:par>
                                <p:cTn id="9" presetID="1" presetClass="mediacall" presetSubtype="0" fill="hold" nodeType="afterEffect">
                                  <p:stCondLst>
                                    <p:cond delay="0"/>
                                  </p:stCondLst>
                                  <p:childTnLst>
                                    <p:cmd type="call" cmd="playFrom(0.0)">
                                      <p:cBhvr>
                                        <p:cTn id="10" dur="2178" fill="hold"/>
                                        <p:tgtEl>
                                          <p:spTgt spid="11"/>
                                        </p:tgtEl>
                                      </p:cBhvr>
                                    </p:cmd>
                                  </p:childTnLst>
                                </p:cTn>
                              </p:par>
                            </p:childTnLst>
                          </p:cTn>
                        </p:par>
                      </p:childTnLst>
                    </p:cTn>
                  </p:par>
                </p:childTnLst>
              </p:cTn>
              <p:nextCondLst>
                <p:cond evt="onClick" delay="0">
                  <p:tgtEl>
                    <p:spTgt spid="12"/>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bldLst>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401464" y="246276"/>
            <a:ext cx="2464783" cy="1287851"/>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defTabSz="914400" rtl="0" eaLnBrk="1" fontAlgn="auto" latinLnBrk="0" hangingPunct="1">
              <a:lnSpc>
                <a:spcPct val="100000"/>
              </a:lnSpc>
              <a:spcBef>
                <a:spcPct val="0"/>
              </a:spcBef>
              <a:spcAft>
                <a:spcPts val="0"/>
              </a:spcAft>
              <a:buClrTx/>
              <a:buSzTx/>
              <a:tabLst/>
              <a:defRPr/>
            </a:pPr>
            <a:r>
              <a:rPr lang="en-GB" sz="3600" dirty="0" smtClean="0">
                <a:solidFill>
                  <a:prstClr val="black"/>
                </a:solidFill>
                <a:latin typeface="Berlin Sans FB" panose="020E0602020502020306" pitchFamily="34" charset="0"/>
              </a:rPr>
              <a:t>Paper 1</a:t>
            </a:r>
          </a:p>
          <a:p>
            <a:pPr marR="0" lvl="0" defTabSz="914400" rtl="0" eaLnBrk="1" fontAlgn="auto" latinLnBrk="0" hangingPunct="1">
              <a:lnSpc>
                <a:spcPct val="100000"/>
              </a:lnSpc>
              <a:spcBef>
                <a:spcPct val="0"/>
              </a:spcBef>
              <a:spcAft>
                <a:spcPts val="0"/>
              </a:spcAft>
              <a:buClrTx/>
              <a:buSzTx/>
              <a:tabLst/>
              <a:defRPr/>
            </a:pPr>
            <a:r>
              <a:rPr lang="en-GB" sz="3600" dirty="0" smtClean="0">
                <a:solidFill>
                  <a:prstClr val="black"/>
                </a:solidFill>
                <a:latin typeface="Berlin Sans FB" panose="020E0602020502020306" pitchFamily="34" charset="0"/>
              </a:rPr>
              <a:t>Question 2 </a:t>
            </a: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dirty="0">
              <a:ln>
                <a:noFill/>
              </a:ln>
              <a:solidFill>
                <a:prstClr val="black"/>
              </a:solidFill>
              <a:effectLst/>
              <a:uLnTx/>
              <a:uFillTx/>
              <a:latin typeface="Open Sans"/>
            </a:endParaRPr>
          </a:p>
        </p:txBody>
      </p:sp>
      <p:sp>
        <p:nvSpPr>
          <p:cNvPr id="5" name="Title 1"/>
          <p:cNvSpPr txBox="1">
            <a:spLocks/>
          </p:cNvSpPr>
          <p:nvPr/>
        </p:nvSpPr>
        <p:spPr>
          <a:xfrm>
            <a:off x="1565237" y="2033847"/>
            <a:ext cx="6293341" cy="1637466"/>
          </a:xfrm>
          <a:prstGeom prst="rect">
            <a:avLst/>
          </a:prstGeom>
          <a:solidFill>
            <a:schemeClr val="bg1"/>
          </a:solidFill>
          <a:ln w="9525" cap="flat" cmpd="sng" algn="ctr">
            <a:solidFill>
              <a:srgbClr val="00B050"/>
            </a:solidFill>
            <a:prstDash val="solid"/>
          </a:ln>
          <a:effectLst>
            <a:glow rad="139700">
              <a:schemeClr val="accent6">
                <a:satMod val="175000"/>
                <a:alpha val="40000"/>
              </a:schemeClr>
            </a:glow>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1800" dirty="0" smtClean="0">
                <a:latin typeface="Century Gothic" panose="020B0502020202020204" pitchFamily="34" charset="0"/>
              </a:rPr>
              <a:t>This question asks you to read a short section of the text again. </a:t>
            </a:r>
          </a:p>
          <a:p>
            <a:endParaRPr lang="en-GB" sz="1800" dirty="0" smtClean="0">
              <a:latin typeface="Century Gothic" panose="020B0502020202020204" pitchFamily="34" charset="0"/>
            </a:endParaRPr>
          </a:p>
          <a:p>
            <a:r>
              <a:rPr lang="en-GB" sz="1800" dirty="0" smtClean="0">
                <a:latin typeface="Century Gothic" panose="020B0502020202020204" pitchFamily="34" charset="0"/>
              </a:rPr>
              <a:t>The question is always about what </a:t>
            </a:r>
            <a:r>
              <a:rPr lang="en-GB" sz="1800" b="1" dirty="0" smtClean="0">
                <a:latin typeface="Century Gothic" panose="020B0502020202020204" pitchFamily="34" charset="0"/>
              </a:rPr>
              <a:t>language </a:t>
            </a:r>
            <a:r>
              <a:rPr lang="en-GB" sz="1800" dirty="0" smtClean="0">
                <a:latin typeface="Century Gothic" panose="020B0502020202020204" pitchFamily="34" charset="0"/>
              </a:rPr>
              <a:t>the writer has used.</a:t>
            </a:r>
            <a:endParaRPr lang="en-GB" sz="1800" dirty="0">
              <a:latin typeface="Century Gothic" panose="020B0502020202020204" pitchFamily="34" charset="0"/>
            </a:endParaRPr>
          </a:p>
        </p:txBody>
      </p:sp>
      <p:sp>
        <p:nvSpPr>
          <p:cNvPr id="9" name="Title 1"/>
          <p:cNvSpPr txBox="1">
            <a:spLocks/>
          </p:cNvSpPr>
          <p:nvPr/>
        </p:nvSpPr>
        <p:spPr>
          <a:xfrm>
            <a:off x="478715" y="4171033"/>
            <a:ext cx="8310282" cy="2022577"/>
          </a:xfrm>
          <a:prstGeom prst="rect">
            <a:avLst/>
          </a:prstGeom>
          <a:solidFill>
            <a:schemeClr val="bg1"/>
          </a:solidFill>
          <a:ln w="9525" cap="flat" cmpd="sng" algn="ctr">
            <a:solidFill>
              <a:srgbClr val="00B050"/>
            </a:solidFill>
            <a:prstDash val="solid"/>
          </a:ln>
          <a:effectLst>
            <a:glow rad="139700">
              <a:schemeClr val="accent6">
                <a:satMod val="175000"/>
                <a:alpha val="40000"/>
              </a:schemeClr>
            </a:glow>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endParaRPr lang="en-GB" sz="1800" dirty="0">
              <a:latin typeface="Century Gothic" panose="020B0502020202020204" pitchFamily="34" charset="0"/>
            </a:endParaRPr>
          </a:p>
          <a:p>
            <a:r>
              <a:rPr lang="en-GB" sz="1800" dirty="0" smtClean="0">
                <a:latin typeface="Century Gothic" panose="020B0502020202020204" pitchFamily="34" charset="0"/>
              </a:rPr>
              <a:t> </a:t>
            </a:r>
            <a:r>
              <a:rPr lang="en-GB" sz="1800" b="1" dirty="0" smtClean="0">
                <a:latin typeface="Century Gothic" panose="020B0502020202020204" pitchFamily="34" charset="0"/>
              </a:rPr>
              <a:t>DO: </a:t>
            </a:r>
          </a:p>
          <a:p>
            <a:pPr marL="285750" indent="-285750">
              <a:buFont typeface="Arial" panose="020B0604020202020204" pitchFamily="34" charset="0"/>
              <a:buChar char="•"/>
            </a:pPr>
            <a:r>
              <a:rPr lang="en-GB" sz="1800" dirty="0" smtClean="0">
                <a:latin typeface="Century Gothic" panose="020B0502020202020204" pitchFamily="34" charset="0"/>
              </a:rPr>
              <a:t>Box off the lines the question refers to</a:t>
            </a:r>
          </a:p>
          <a:p>
            <a:pPr marL="285750" indent="-285750">
              <a:buFont typeface="Arial" panose="020B0604020202020204" pitchFamily="34" charset="0"/>
              <a:buChar char="•"/>
            </a:pPr>
            <a:r>
              <a:rPr lang="en-GB" sz="1800" dirty="0" smtClean="0">
                <a:latin typeface="Century Gothic" panose="020B0502020202020204" pitchFamily="34" charset="0"/>
              </a:rPr>
              <a:t>Underline interesting words and phrases from the extract as you find them</a:t>
            </a:r>
          </a:p>
          <a:p>
            <a:pPr marL="285750" indent="-285750">
              <a:buFont typeface="Arial" panose="020B0604020202020204" pitchFamily="34" charset="0"/>
              <a:buChar char="•"/>
            </a:pPr>
            <a:r>
              <a:rPr lang="en-GB" sz="1800" dirty="0" smtClean="0">
                <a:latin typeface="Century Gothic" panose="020B0502020202020204" pitchFamily="34" charset="0"/>
              </a:rPr>
              <a:t>Use three layers to write up your answer, using quotation marks around your evidence</a:t>
            </a:r>
            <a:endParaRPr lang="en-GB" sz="1800" dirty="0">
              <a:latin typeface="Century Gothic" panose="020B0502020202020204" pitchFamily="34" charset="0"/>
            </a:endParaRPr>
          </a:p>
        </p:txBody>
      </p:sp>
    </p:spTree>
    <p:extLst>
      <p:ext uri="{BB962C8B-B14F-4D97-AF65-F5344CB8AC3E}">
        <p14:creationId xmlns:p14="http://schemas.microsoft.com/office/powerpoint/2010/main" val="7217223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image_open-book-2.png"/>
          <p:cNvPicPr>
            <a:picLocks noChangeAspect="1"/>
          </p:cNvPicPr>
          <p:nvPr/>
        </p:nvPicPr>
        <p:blipFill rotWithShape="1">
          <a:blip r:embed="rId4" cstate="print">
            <a:extLst>
              <a:ext uri="{28A0092B-C50C-407E-A947-70E740481C1C}">
                <a14:useLocalDpi xmlns:a14="http://schemas.microsoft.com/office/drawing/2010/main" val="0"/>
              </a:ext>
            </a:extLst>
          </a:blip>
          <a:srcRect r="28978"/>
          <a:stretch/>
        </p:blipFill>
        <p:spPr>
          <a:xfrm>
            <a:off x="3080193" y="1916832"/>
            <a:ext cx="6063807" cy="5716213"/>
          </a:xfrm>
          <a:prstGeom prst="rect">
            <a:avLst/>
          </a:prstGeom>
        </p:spPr>
      </p:pic>
      <p:sp>
        <p:nvSpPr>
          <p:cNvPr id="3" name="TextBox 2"/>
          <p:cNvSpPr txBox="1"/>
          <p:nvPr/>
        </p:nvSpPr>
        <p:spPr>
          <a:xfrm>
            <a:off x="179512" y="260648"/>
            <a:ext cx="2151743" cy="584775"/>
          </a:xfrm>
          <a:prstGeom prst="rect">
            <a:avLst/>
          </a:prstGeom>
          <a:noFill/>
        </p:spPr>
        <p:txBody>
          <a:bodyPr wrap="none" rtlCol="0">
            <a:spAutoFit/>
          </a:bodyPr>
          <a:lstStyle/>
          <a:p>
            <a:r>
              <a:rPr lang="en-GB" sz="3200" b="1" dirty="0" smtClean="0">
                <a:solidFill>
                  <a:srgbClr val="7030A0"/>
                </a:solidFill>
              </a:rPr>
              <a:t>Question 2:</a:t>
            </a:r>
            <a:endParaRPr lang="en-GB" sz="3200" b="1" dirty="0">
              <a:solidFill>
                <a:srgbClr val="7030A0"/>
              </a:solidFill>
            </a:endParaRPr>
          </a:p>
        </p:txBody>
      </p:sp>
      <p:sp>
        <p:nvSpPr>
          <p:cNvPr id="4" name="Rectangle 2"/>
          <p:cNvSpPr>
            <a:spLocks noChangeArrowheads="1"/>
          </p:cNvSpPr>
          <p:nvPr/>
        </p:nvSpPr>
        <p:spPr bwMode="auto">
          <a:xfrm>
            <a:off x="614626" y="820925"/>
            <a:ext cx="6289863"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rPr>
              <a:t>Question 2</a:t>
            </a:r>
            <a:r>
              <a:rPr kumimoji="0" lang="en-GB" altLang="en-US" sz="1600" b="0" i="0"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rPr>
              <a:t>: Look at the bolded section</a:t>
            </a:r>
            <a:r>
              <a:rPr kumimoji="0" lang="en-GB" altLang="en-US" sz="1600" b="0" i="0" u="none" strike="noStrike" cap="none" normalizeH="0" dirty="0" smtClean="0">
                <a:ln>
                  <a:noFill/>
                </a:ln>
                <a:solidFill>
                  <a:schemeClr val="tx1"/>
                </a:solidFill>
                <a:effectLst/>
                <a:latin typeface="+mn-lt"/>
                <a:ea typeface="Calibri" panose="020F0502020204030204" pitchFamily="34" charset="0"/>
                <a:cs typeface="Times New Roman" panose="02020603050405020304" pitchFamily="18" charset="0"/>
              </a:rPr>
              <a:t> of text.</a:t>
            </a:r>
            <a:endParaRPr kumimoji="0" lang="en-GB" altLang="en-US" sz="1600" b="0" i="0"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600" b="0" i="0"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rPr>
              <a:t>How does the writer use language to describe</a:t>
            </a:r>
            <a:r>
              <a:rPr kumimoji="0" lang="en-GB" altLang="en-US" sz="1600" b="1" i="0" u="none" strike="noStrike" cap="none" normalizeH="0" dirty="0" smtClean="0">
                <a:ln>
                  <a:noFill/>
                </a:ln>
                <a:solidFill>
                  <a:schemeClr val="tx1"/>
                </a:solidFill>
                <a:effectLst/>
                <a:latin typeface="+mn-lt"/>
                <a:ea typeface="Calibri" panose="020F0502020204030204" pitchFamily="34" charset="0"/>
                <a:cs typeface="Times New Roman" panose="02020603050405020304" pitchFamily="18" charset="0"/>
              </a:rPr>
              <a:t> what the narrator hears</a:t>
            </a:r>
            <a:r>
              <a:rPr kumimoji="0" lang="en-GB" altLang="en-US" sz="1600" b="1" i="0"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rPr>
              <a:t>? </a:t>
            </a:r>
            <a:endParaRPr kumimoji="0" lang="en-GB" altLang="en-US" sz="1600" b="0"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smtClean="0">
                <a:ln>
                  <a:noFill/>
                </a:ln>
                <a:solidFill>
                  <a:srgbClr val="000000"/>
                </a:solidFill>
                <a:effectLst/>
                <a:latin typeface="+mn-lt"/>
                <a:ea typeface="Calibri" panose="020F0502020204030204" pitchFamily="34" charset="0"/>
                <a:cs typeface="Arial" panose="020B0604020202020204" pitchFamily="34" charset="0"/>
              </a:rPr>
              <a:t>You could include the writer’s choice of: </a:t>
            </a:r>
            <a:endParaRPr kumimoji="0" lang="en-GB" altLang="en-US" sz="1600" b="0"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600" b="0" i="0" u="none" strike="noStrike" cap="none" normalizeH="0" baseline="0" dirty="0" smtClean="0">
                <a:ln>
                  <a:noFill/>
                </a:ln>
                <a:solidFill>
                  <a:srgbClr val="000000"/>
                </a:solidFill>
                <a:effectLst/>
                <a:latin typeface="+mn-lt"/>
                <a:ea typeface="Calibri" panose="020F0502020204030204" pitchFamily="34" charset="0"/>
                <a:cs typeface="Arial" panose="020B0604020202020204" pitchFamily="34" charset="0"/>
              </a:rPr>
              <a:t> Words and phrases </a:t>
            </a:r>
            <a:endParaRPr kumimoji="0" lang="en-GB" altLang="en-US" sz="1600" b="0"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Char char="•"/>
              <a:tabLst/>
            </a:pPr>
            <a:r>
              <a:rPr lang="en-GB" altLang="en-US" sz="1600" dirty="0" smtClean="0">
                <a:solidFill>
                  <a:srgbClr val="000000"/>
                </a:solidFill>
                <a:latin typeface="+mn-lt"/>
                <a:ea typeface="Calibri" panose="020F0502020204030204" pitchFamily="34" charset="0"/>
                <a:cs typeface="Arial" panose="020B0604020202020204" pitchFamily="34" charset="0"/>
              </a:rPr>
              <a:t> L</a:t>
            </a:r>
            <a:r>
              <a:rPr kumimoji="0" lang="en-GB" altLang="en-US" sz="1600" b="0" i="0" u="none" strike="noStrike" cap="none" normalizeH="0" baseline="0" dirty="0" smtClean="0">
                <a:ln>
                  <a:noFill/>
                </a:ln>
                <a:solidFill>
                  <a:srgbClr val="000000"/>
                </a:solidFill>
                <a:effectLst/>
                <a:latin typeface="+mn-lt"/>
                <a:ea typeface="Calibri" panose="020F0502020204030204" pitchFamily="34" charset="0"/>
                <a:cs typeface="Arial" panose="020B0604020202020204" pitchFamily="34" charset="0"/>
              </a:rPr>
              <a:t>anguage features and techniques </a:t>
            </a:r>
          </a:p>
          <a:p>
            <a:pPr marL="0" marR="0" lvl="0" indent="0" algn="l" defTabSz="914400" rtl="0" eaLnBrk="0" fontAlgn="base" latinLnBrk="0" hangingPunct="0">
              <a:lnSpc>
                <a:spcPct val="100000"/>
              </a:lnSpc>
              <a:spcBef>
                <a:spcPct val="0"/>
              </a:spcBef>
              <a:spcAft>
                <a:spcPct val="0"/>
              </a:spcAft>
              <a:buClrTx/>
              <a:buSzTx/>
              <a:buFontTx/>
              <a:buChar char="•"/>
              <a:tabLst/>
            </a:pPr>
            <a:r>
              <a:rPr lang="en-GB" altLang="en-US" sz="1600" dirty="0" smtClean="0">
                <a:solidFill>
                  <a:srgbClr val="000000"/>
                </a:solidFill>
                <a:latin typeface="+mn-lt"/>
                <a:cs typeface="Arial" panose="020B0604020202020204" pitchFamily="34" charset="0"/>
              </a:rPr>
              <a:t> Sentence forms</a:t>
            </a:r>
            <a:endParaRPr kumimoji="0" lang="en-GB" altLang="en-US" sz="1600" b="0"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dirty="0" smtClean="0">
                <a:ln>
                  <a:noFill/>
                </a:ln>
                <a:solidFill>
                  <a:schemeClr val="tx1"/>
                </a:solidFill>
                <a:effectLst/>
                <a:latin typeface="+mn-lt"/>
              </a:rPr>
              <a:t>[8 marks]</a:t>
            </a:r>
          </a:p>
        </p:txBody>
      </p:sp>
      <p:sp>
        <p:nvSpPr>
          <p:cNvPr id="17" name="Text Box 2"/>
          <p:cNvSpPr txBox="1">
            <a:spLocks noChangeArrowheads="1"/>
          </p:cNvSpPr>
          <p:nvPr/>
        </p:nvSpPr>
        <p:spPr bwMode="auto">
          <a:xfrm>
            <a:off x="538063" y="2912375"/>
            <a:ext cx="8426425" cy="233091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en-GB" sz="1600" i="1" dirty="0">
                <a:latin typeface="Calibri" panose="020F0502020204030204" pitchFamily="34" charset="0"/>
                <a:ea typeface="Calibri" panose="020F0502020204030204" pitchFamily="34" charset="0"/>
                <a:cs typeface="Times New Roman" panose="02020603050405020304" pitchFamily="18" charset="0"/>
              </a:rPr>
              <a:t>Close your eyes, listen to the forest. Collect yourself.</a:t>
            </a:r>
            <a:r>
              <a:rPr lang="en-GB" sz="16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600" dirty="0" smtClean="0">
                <a:latin typeface="Calibri" panose="020F0502020204030204" pitchFamily="34" charset="0"/>
                <a:ea typeface="Calibri" panose="020F0502020204030204" pitchFamily="34" charset="0"/>
                <a:cs typeface="Times New Roman" panose="02020603050405020304" pitchFamily="18" charset="0"/>
              </a:rPr>
              <a:t>Obeying the voice, I squeeze my eyes shut but all I can hear is my own panicked wheezing. For the longest time it crushes every other sound, but slowly, ever so slowly, I work a hole in my fear, allowing other noises to break through. Raindrops are tapping the leaves, branches rustling overhead. There’s a stream away to my right and crows in the trees, their wings cracking the air as they take ﬂight. Something’s scurrying in the undergrowth, the thump of rabbit feet passing near enough to touch. One by one I knit these new memories together until I’ve got ﬁve minutes of past to wrap myself in.</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Folded Corner 21"/>
          <p:cNvSpPr/>
          <p:nvPr/>
        </p:nvSpPr>
        <p:spPr>
          <a:xfrm rot="21133415">
            <a:off x="7420215" y="43526"/>
            <a:ext cx="1440160" cy="1197086"/>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smtClean="0">
                <a:solidFill>
                  <a:schemeClr val="tx1"/>
                </a:solidFill>
              </a:rPr>
              <a:t>x3</a:t>
            </a:r>
            <a:endParaRPr lang="en-GB" sz="5400" dirty="0">
              <a:solidFill>
                <a:schemeClr val="tx1"/>
              </a:solidFill>
            </a:endParaRPr>
          </a:p>
        </p:txBody>
      </p:sp>
      <p:graphicFrame>
        <p:nvGraphicFramePr>
          <p:cNvPr id="24" name="Table 23"/>
          <p:cNvGraphicFramePr>
            <a:graphicFrameLocks noGrp="1"/>
          </p:cNvGraphicFramePr>
          <p:nvPr>
            <p:extLst/>
          </p:nvPr>
        </p:nvGraphicFramePr>
        <p:xfrm>
          <a:off x="6837039" y="1730087"/>
          <a:ext cx="1305362" cy="1095025"/>
        </p:xfrm>
        <a:graphic>
          <a:graphicData uri="http://schemas.openxmlformats.org/drawingml/2006/table">
            <a:tbl>
              <a:tblPr firstRow="1" bandRow="1">
                <a:tableStyleId>{5C22544A-7EE6-4342-B048-85BDC9FD1C3A}</a:tableStyleId>
              </a:tblPr>
              <a:tblGrid>
                <a:gridCol w="870241">
                  <a:extLst>
                    <a:ext uri="{9D8B030D-6E8A-4147-A177-3AD203B41FA5}">
                      <a16:colId xmlns:a16="http://schemas.microsoft.com/office/drawing/2014/main" xmlns="" val="20000"/>
                    </a:ext>
                  </a:extLst>
                </a:gridCol>
                <a:gridCol w="435121">
                  <a:extLst>
                    <a:ext uri="{9D8B030D-6E8A-4147-A177-3AD203B41FA5}">
                      <a16:colId xmlns:a16="http://schemas.microsoft.com/office/drawing/2014/main" xmlns="" val="20001"/>
                    </a:ext>
                  </a:extLst>
                </a:gridCol>
              </a:tblGrid>
              <a:tr h="1095025">
                <a:tc>
                  <a:txBody>
                    <a:bodyPr/>
                    <a:lstStyle/>
                    <a:p>
                      <a:endParaRPr lang="en-GB" dirty="0"/>
                    </a:p>
                  </a:txBody>
                  <a:tcPr>
                    <a:solidFill>
                      <a:schemeClr val="tx2">
                        <a:lumMod val="75000"/>
                      </a:schemeClr>
                    </a:solidFill>
                  </a:tcPr>
                </a:tc>
                <a:tc>
                  <a:txBody>
                    <a:bodyPr/>
                    <a:lstStyle/>
                    <a:p>
                      <a:endParaRPr lang="en-GB" dirty="0"/>
                    </a:p>
                  </a:txBody>
                  <a:tcPr>
                    <a:solidFill>
                      <a:schemeClr val="tx2">
                        <a:lumMod val="20000"/>
                        <a:lumOff val="80000"/>
                      </a:schemeClr>
                    </a:solidFill>
                  </a:tcPr>
                </a:tc>
                <a:extLst>
                  <a:ext uri="{0D108BD9-81ED-4DB2-BD59-A6C34878D82A}">
                    <a16:rowId xmlns:a16="http://schemas.microsoft.com/office/drawing/2014/main" xmlns="" val="10000"/>
                  </a:ext>
                </a:extLst>
              </a:tr>
            </a:tbl>
          </a:graphicData>
        </a:graphic>
      </p:graphicFrame>
      <p:sp>
        <p:nvSpPr>
          <p:cNvPr id="25" name="Right Arrow 24"/>
          <p:cNvSpPr/>
          <p:nvPr/>
        </p:nvSpPr>
        <p:spPr>
          <a:xfrm rot="21205666">
            <a:off x="6298594" y="1939297"/>
            <a:ext cx="839697" cy="552686"/>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MS900074799[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37089" y="5430360"/>
            <a:ext cx="244475" cy="244475"/>
          </a:xfrm>
          <a:prstGeom prst="rect">
            <a:avLst/>
          </a:prstGeom>
        </p:spPr>
      </p:pic>
      <p:sp>
        <p:nvSpPr>
          <p:cNvPr id="29" name="Oval 28"/>
          <p:cNvSpPr/>
          <p:nvPr/>
        </p:nvSpPr>
        <p:spPr>
          <a:xfrm>
            <a:off x="1081563" y="5440808"/>
            <a:ext cx="1249691" cy="1249691"/>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Oval 29"/>
          <p:cNvSpPr/>
          <p:nvPr/>
        </p:nvSpPr>
        <p:spPr>
          <a:xfrm>
            <a:off x="1081562" y="5440808"/>
            <a:ext cx="1249693" cy="1226899"/>
          </a:xfrm>
          <a:prstGeom prst="ellipse">
            <a:avLst/>
          </a:prstGeom>
          <a:solidFill>
            <a:srgbClr val="993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31" name="TextBox 30"/>
          <p:cNvSpPr txBox="1"/>
          <p:nvPr/>
        </p:nvSpPr>
        <p:spPr>
          <a:xfrm>
            <a:off x="2426058" y="5597468"/>
            <a:ext cx="1197636" cy="830997"/>
          </a:xfrm>
          <a:prstGeom prst="rect">
            <a:avLst/>
          </a:prstGeom>
          <a:noFill/>
        </p:spPr>
        <p:txBody>
          <a:bodyPr wrap="none" rtlCol="0">
            <a:spAutoFit/>
          </a:bodyPr>
          <a:lstStyle/>
          <a:p>
            <a:pPr algn="ctr"/>
            <a:r>
              <a:rPr lang="en-GB" sz="2400" dirty="0" smtClean="0"/>
              <a:t>10 </a:t>
            </a:r>
          </a:p>
          <a:p>
            <a:pPr algn="ctr"/>
            <a:r>
              <a:rPr lang="en-GB" sz="2400" dirty="0" smtClean="0"/>
              <a:t>minutes</a:t>
            </a:r>
            <a:endParaRPr lang="en-GB" sz="2400" dirty="0"/>
          </a:p>
        </p:txBody>
      </p:sp>
      <p:pic>
        <p:nvPicPr>
          <p:cNvPr id="23" name="Picture 22" descr="Screen Clipping"/>
          <p:cNvPicPr>
            <a:picLocks noChangeAspect="1"/>
          </p:cNvPicPr>
          <p:nvPr/>
        </p:nvPicPr>
        <p:blipFill rotWithShape="1">
          <a:blip r:embed="rId6" cstate="print">
            <a:extLst>
              <a:ext uri="{28A0092B-C50C-407E-A947-70E740481C1C}">
                <a14:useLocalDpi xmlns:a14="http://schemas.microsoft.com/office/drawing/2010/main" val="0"/>
              </a:ext>
            </a:extLst>
          </a:blip>
          <a:srcRect l="589" t="16296" b="34396"/>
          <a:stretch/>
        </p:blipFill>
        <p:spPr>
          <a:xfrm>
            <a:off x="4932040" y="5301208"/>
            <a:ext cx="3578802" cy="1311375"/>
          </a:xfrm>
          <a:prstGeom prst="rect">
            <a:avLst/>
          </a:prstGeom>
        </p:spPr>
      </p:pic>
    </p:spTree>
    <p:extLst>
      <p:ext uri="{BB962C8B-B14F-4D97-AF65-F5344CB8AC3E}">
        <p14:creationId xmlns:p14="http://schemas.microsoft.com/office/powerpoint/2010/main" val="39502498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heel(1)">
                                      <p:cBhvr>
                                        <p:cTn id="7" dur="600000"/>
                                        <p:tgtEl>
                                          <p:spTgt spid="30"/>
                                        </p:tgtEl>
                                      </p:cBhvr>
                                    </p:animEffect>
                                  </p:childTnLst>
                                </p:cTn>
                              </p:par>
                            </p:childTnLst>
                          </p:cTn>
                        </p:par>
                        <p:par>
                          <p:cTn id="8" fill="hold">
                            <p:stCondLst>
                              <p:cond delay="600000"/>
                            </p:stCondLst>
                            <p:childTnLst>
                              <p:par>
                                <p:cTn id="9" presetID="1" presetClass="mediacall" presetSubtype="0" fill="hold" nodeType="afterEffect">
                                  <p:stCondLst>
                                    <p:cond delay="0"/>
                                  </p:stCondLst>
                                  <p:childTnLst>
                                    <p:cmd type="call" cmd="playFrom(0.0)">
                                      <p:cBhvr>
                                        <p:cTn id="10" dur="2178" fill="hold"/>
                                        <p:tgtEl>
                                          <p:spTgt spid="28"/>
                                        </p:tgtEl>
                                      </p:cBhvr>
                                    </p:cmd>
                                  </p:childTnLst>
                                </p:cTn>
                              </p:par>
                            </p:childTnLst>
                          </p:cTn>
                        </p:par>
                      </p:childTnLst>
                    </p:cTn>
                  </p:par>
                </p:childTnLst>
              </p:cTn>
              <p:nextCondLst>
                <p:cond evt="onClick" delay="0">
                  <p:tgtEl>
                    <p:spTgt spid="29"/>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28"/>
                </p:tgtEl>
              </p:cMediaNode>
            </p:audio>
          </p:childTnLst>
        </p:cTn>
      </p:par>
    </p:tnLst>
    <p:bldLst>
      <p:bldP spid="3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988" y="395288"/>
            <a:ext cx="8582025" cy="606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863039"/>
            <a:ext cx="5832648" cy="837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p:cNvGrpSpPr/>
          <p:nvPr/>
        </p:nvGrpSpPr>
        <p:grpSpPr>
          <a:xfrm>
            <a:off x="2915817" y="1916833"/>
            <a:ext cx="5832648" cy="330750"/>
            <a:chOff x="2915817" y="1916833"/>
            <a:chExt cx="5832648" cy="330750"/>
          </a:xfrm>
        </p:grpSpPr>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7" y="1916833"/>
              <a:ext cx="5832648" cy="33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6732240" y="2082208"/>
              <a:ext cx="2016224" cy="165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TextBox 6"/>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To practise answering Paper 1 Section A</a:t>
            </a:r>
            <a:endParaRPr lang="en-GB" dirty="0"/>
          </a:p>
        </p:txBody>
      </p:sp>
    </p:spTree>
    <p:extLst>
      <p:ext uri="{BB962C8B-B14F-4D97-AF65-F5344CB8AC3E}">
        <p14:creationId xmlns:p14="http://schemas.microsoft.com/office/powerpoint/2010/main" val="9928807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Q2: explain, comment on and analyse how writers use language…</a:t>
            </a:r>
            <a:endParaRPr lang="en-GB" dirty="0"/>
          </a:p>
        </p:txBody>
      </p:sp>
      <p:graphicFrame>
        <p:nvGraphicFramePr>
          <p:cNvPr id="3" name="Table 2"/>
          <p:cNvGraphicFramePr>
            <a:graphicFrameLocks noGrp="1"/>
          </p:cNvGraphicFramePr>
          <p:nvPr>
            <p:extLst/>
          </p:nvPr>
        </p:nvGraphicFramePr>
        <p:xfrm>
          <a:off x="276111" y="639249"/>
          <a:ext cx="8743578" cy="5078328"/>
        </p:xfrm>
        <a:graphic>
          <a:graphicData uri="http://schemas.openxmlformats.org/drawingml/2006/table">
            <a:tbl>
              <a:tblPr firstRow="1" bandRow="1">
                <a:tableStyleId>{5C22544A-7EE6-4342-B048-85BDC9FD1C3A}</a:tableStyleId>
              </a:tblPr>
              <a:tblGrid>
                <a:gridCol w="1584396">
                  <a:extLst>
                    <a:ext uri="{9D8B030D-6E8A-4147-A177-3AD203B41FA5}">
                      <a16:colId xmlns:a16="http://schemas.microsoft.com/office/drawing/2014/main" xmlns="" val="20000"/>
                    </a:ext>
                  </a:extLst>
                </a:gridCol>
                <a:gridCol w="7159182">
                  <a:extLst>
                    <a:ext uri="{9D8B030D-6E8A-4147-A177-3AD203B41FA5}">
                      <a16:colId xmlns:a16="http://schemas.microsoft.com/office/drawing/2014/main" xmlns="" val="20001"/>
                    </a:ext>
                  </a:extLst>
                </a:gridCol>
              </a:tblGrid>
              <a:tr h="1512168">
                <a:tc>
                  <a:txBody>
                    <a:bodyPr/>
                    <a:lstStyle/>
                    <a:p>
                      <a:r>
                        <a:rPr lang="en-GB" b="1" dirty="0" smtClean="0">
                          <a:solidFill>
                            <a:schemeClr val="tx1"/>
                          </a:solidFill>
                        </a:rPr>
                        <a:t>Level 4</a:t>
                      </a:r>
                    </a:p>
                    <a:p>
                      <a:r>
                        <a:rPr lang="en-GB" b="1" dirty="0" smtClean="0">
                          <a:solidFill>
                            <a:schemeClr val="tx1"/>
                          </a:solidFill>
                        </a:rPr>
                        <a:t>Perceptive, Detailed</a:t>
                      </a:r>
                    </a:p>
                    <a:p>
                      <a:r>
                        <a:rPr lang="en-GB" b="1" baseline="0" dirty="0" smtClean="0">
                          <a:solidFill>
                            <a:schemeClr val="tx1"/>
                          </a:solidFill>
                        </a:rPr>
                        <a:t>7-8 marks</a:t>
                      </a:r>
                      <a:endParaRPr lang="en-GB" b="1" dirty="0">
                        <a:solidFill>
                          <a:schemeClr val="tx1"/>
                        </a:solidFill>
                      </a:endParaRPr>
                    </a:p>
                  </a:txBody>
                  <a:tcPr>
                    <a:solidFill>
                      <a:schemeClr val="bg1">
                        <a:lumMod val="85000"/>
                      </a:schemeClr>
                    </a:solidFill>
                  </a:tcPr>
                </a:tc>
                <a:tc>
                  <a:txBody>
                    <a:bodyPr/>
                    <a:lstStyle/>
                    <a:p>
                      <a:r>
                        <a:rPr lang="en-GB" sz="1800" b="0" i="0" u="none" strike="noStrike" kern="1200" baseline="0" dirty="0" smtClean="0">
                          <a:solidFill>
                            <a:schemeClr val="tx1"/>
                          </a:solidFill>
                          <a:latin typeface="+mn-lt"/>
                          <a:ea typeface="+mn-ea"/>
                          <a:cs typeface="+mn-cs"/>
                        </a:rPr>
                        <a:t>Shows </a:t>
                      </a:r>
                      <a:r>
                        <a:rPr lang="en-GB" sz="1800" b="1" i="0" u="none" strike="noStrike" kern="1200" baseline="0" dirty="0" smtClean="0">
                          <a:solidFill>
                            <a:schemeClr val="tx1"/>
                          </a:solidFill>
                          <a:latin typeface="+mn-lt"/>
                          <a:ea typeface="+mn-ea"/>
                          <a:cs typeface="+mn-cs"/>
                        </a:rPr>
                        <a:t>detailed</a:t>
                      </a:r>
                      <a:r>
                        <a:rPr lang="en-GB" sz="1800" b="0" i="0" u="none" strike="noStrike" kern="1200" baseline="0" dirty="0" smtClean="0">
                          <a:solidFill>
                            <a:schemeClr val="tx1"/>
                          </a:solidFill>
                          <a:latin typeface="+mn-lt"/>
                          <a:ea typeface="+mn-ea"/>
                          <a:cs typeface="+mn-cs"/>
                        </a:rPr>
                        <a:t> and </a:t>
                      </a:r>
                      <a:r>
                        <a:rPr lang="en-GB" sz="1800" b="1" i="0" u="none" strike="noStrike" kern="1200" baseline="0" dirty="0" smtClean="0">
                          <a:solidFill>
                            <a:schemeClr val="tx1"/>
                          </a:solidFill>
                          <a:latin typeface="+mn-lt"/>
                          <a:ea typeface="+mn-ea"/>
                          <a:cs typeface="+mn-cs"/>
                        </a:rPr>
                        <a:t>perceptive</a:t>
                      </a:r>
                      <a:r>
                        <a:rPr lang="en-GB" sz="1800" b="0" i="0" u="none" strike="noStrike" kern="1200" baseline="0" dirty="0" smtClean="0">
                          <a:solidFill>
                            <a:schemeClr val="tx1"/>
                          </a:solidFill>
                          <a:latin typeface="+mn-lt"/>
                          <a:ea typeface="+mn-ea"/>
                          <a:cs typeface="+mn-cs"/>
                        </a:rPr>
                        <a:t> understanding of language:</a:t>
                      </a:r>
                    </a:p>
                    <a:p>
                      <a:r>
                        <a:rPr lang="en-GB" sz="1800" b="0" i="0" u="none" strike="noStrike" kern="1200" baseline="0" dirty="0" smtClean="0">
                          <a:solidFill>
                            <a:schemeClr val="tx1"/>
                          </a:solidFill>
                          <a:latin typeface="+mn-lt"/>
                          <a:ea typeface="+mn-ea"/>
                          <a:cs typeface="+mn-cs"/>
                        </a:rPr>
                        <a:t>• </a:t>
                      </a:r>
                      <a:r>
                        <a:rPr lang="en-GB" sz="1800" b="1" i="0" u="none" strike="noStrike" kern="1200" baseline="0" dirty="0" smtClean="0">
                          <a:solidFill>
                            <a:schemeClr val="tx1"/>
                          </a:solidFill>
                          <a:latin typeface="+mn-lt"/>
                          <a:ea typeface="+mn-ea"/>
                          <a:cs typeface="+mn-cs"/>
                        </a:rPr>
                        <a:t>Analyses</a:t>
                      </a:r>
                      <a:r>
                        <a:rPr lang="en-GB" sz="1800" b="0" i="0" u="none" strike="noStrike" kern="1200" baseline="0" dirty="0" smtClean="0">
                          <a:solidFill>
                            <a:schemeClr val="tx1"/>
                          </a:solidFill>
                          <a:latin typeface="+mn-lt"/>
                          <a:ea typeface="+mn-ea"/>
                          <a:cs typeface="+mn-cs"/>
                        </a:rPr>
                        <a:t> the effects of the writer’s choices of language</a:t>
                      </a:r>
                    </a:p>
                    <a:p>
                      <a:r>
                        <a:rPr lang="en-GB" sz="1800" b="0" i="0" u="none" strike="noStrike" kern="1200" baseline="0" dirty="0" smtClean="0">
                          <a:solidFill>
                            <a:schemeClr val="tx1"/>
                          </a:solidFill>
                          <a:latin typeface="+mn-lt"/>
                          <a:ea typeface="+mn-ea"/>
                          <a:cs typeface="+mn-cs"/>
                        </a:rPr>
                        <a:t>• Selects a </a:t>
                      </a:r>
                      <a:r>
                        <a:rPr lang="en-GB" sz="1800" b="1" i="0" u="none" strike="noStrike" kern="1200" baseline="0" dirty="0" smtClean="0">
                          <a:solidFill>
                            <a:schemeClr val="tx1"/>
                          </a:solidFill>
                          <a:latin typeface="+mn-lt"/>
                          <a:ea typeface="+mn-ea"/>
                          <a:cs typeface="+mn-cs"/>
                        </a:rPr>
                        <a:t>judicious</a:t>
                      </a:r>
                      <a:r>
                        <a:rPr lang="en-GB" sz="1800" b="0" i="0" u="none" strike="noStrike" kern="1200" baseline="0" dirty="0" smtClean="0">
                          <a:solidFill>
                            <a:schemeClr val="tx1"/>
                          </a:solidFill>
                          <a:latin typeface="+mn-lt"/>
                          <a:ea typeface="+mn-ea"/>
                          <a:cs typeface="+mn-cs"/>
                        </a:rPr>
                        <a:t> range of quotations</a:t>
                      </a:r>
                    </a:p>
                    <a:p>
                      <a:r>
                        <a:rPr lang="en-GB" sz="1800" b="0" i="0" u="none" strike="noStrike" kern="1200" baseline="0" dirty="0" smtClean="0">
                          <a:solidFill>
                            <a:schemeClr val="tx1"/>
                          </a:solidFill>
                          <a:latin typeface="+mn-lt"/>
                          <a:ea typeface="+mn-ea"/>
                          <a:cs typeface="+mn-cs"/>
                        </a:rPr>
                        <a:t>• Uses a </a:t>
                      </a:r>
                      <a:r>
                        <a:rPr lang="en-GB" sz="1800" b="1" i="0" u="none" strike="noStrike" kern="1200" baseline="0" dirty="0" smtClean="0">
                          <a:solidFill>
                            <a:schemeClr val="tx1"/>
                          </a:solidFill>
                          <a:latin typeface="+mn-lt"/>
                          <a:ea typeface="+mn-ea"/>
                          <a:cs typeface="+mn-cs"/>
                        </a:rPr>
                        <a:t>range</a:t>
                      </a:r>
                      <a:r>
                        <a:rPr lang="en-GB" sz="1800" b="0" i="0" u="none" strike="noStrike" kern="1200" baseline="0" dirty="0" smtClean="0">
                          <a:solidFill>
                            <a:schemeClr val="tx1"/>
                          </a:solidFill>
                          <a:latin typeface="+mn-lt"/>
                          <a:ea typeface="+mn-ea"/>
                          <a:cs typeface="+mn-cs"/>
                        </a:rPr>
                        <a:t> of subject terminology </a:t>
                      </a:r>
                      <a:r>
                        <a:rPr lang="en-GB" sz="1800" b="1" i="0" u="none" strike="noStrike" kern="1200" baseline="0" dirty="0" smtClean="0">
                          <a:solidFill>
                            <a:schemeClr val="tx1"/>
                          </a:solidFill>
                          <a:latin typeface="+mn-lt"/>
                          <a:ea typeface="+mn-ea"/>
                          <a:cs typeface="+mn-cs"/>
                        </a:rPr>
                        <a:t>appropriately</a:t>
                      </a:r>
                    </a:p>
                  </a:txBody>
                  <a:tcPr>
                    <a:solidFill>
                      <a:schemeClr val="bg1">
                        <a:lumMod val="85000"/>
                      </a:schemeClr>
                    </a:solidFill>
                  </a:tcPr>
                </a:tc>
                <a:extLst>
                  <a:ext uri="{0D108BD9-81ED-4DB2-BD59-A6C34878D82A}">
                    <a16:rowId xmlns:a16="http://schemas.microsoft.com/office/drawing/2014/main" xmlns="" val="10000"/>
                  </a:ext>
                </a:extLst>
              </a:tr>
              <a:tr h="370840">
                <a:tc>
                  <a:txBody>
                    <a:bodyPr/>
                    <a:lstStyle/>
                    <a:p>
                      <a:r>
                        <a:rPr lang="en-GB" b="1" dirty="0" smtClean="0">
                          <a:solidFill>
                            <a:schemeClr val="tx1"/>
                          </a:solidFill>
                        </a:rPr>
                        <a:t>Level 3</a:t>
                      </a:r>
                    </a:p>
                    <a:p>
                      <a:r>
                        <a:rPr lang="en-GB" sz="1800" b="1" i="0" u="none" strike="noStrike" kern="1200" baseline="0" dirty="0" smtClean="0">
                          <a:solidFill>
                            <a:schemeClr val="tx1"/>
                          </a:solidFill>
                          <a:latin typeface="+mn-lt"/>
                          <a:ea typeface="+mn-ea"/>
                          <a:cs typeface="+mn-cs"/>
                        </a:rPr>
                        <a:t>Clear, relevant </a:t>
                      </a:r>
                    </a:p>
                    <a:p>
                      <a:r>
                        <a:rPr lang="en-GB" sz="1800" b="1" i="0" u="none" strike="noStrike" kern="1200" baseline="0" dirty="0" smtClean="0">
                          <a:solidFill>
                            <a:schemeClr val="tx1"/>
                          </a:solidFill>
                          <a:latin typeface="+mn-lt"/>
                          <a:ea typeface="+mn-ea"/>
                          <a:cs typeface="+mn-cs"/>
                        </a:rPr>
                        <a:t>5-6 marks </a:t>
                      </a:r>
                      <a:endParaRPr lang="en-GB" b="1" dirty="0">
                        <a:solidFill>
                          <a:schemeClr val="tx1"/>
                        </a:solidFill>
                      </a:endParaRPr>
                    </a:p>
                  </a:txBody>
                  <a:tcPr>
                    <a:solidFill>
                      <a:schemeClr val="bg1">
                        <a:lumMod val="85000"/>
                      </a:schemeClr>
                    </a:solidFill>
                  </a:tcPr>
                </a:tc>
                <a:tc>
                  <a:txBody>
                    <a:bodyPr/>
                    <a:lstStyle/>
                    <a:p>
                      <a:r>
                        <a:rPr lang="en-GB" sz="1800" b="0" i="0" u="none" strike="noStrike" kern="1200" baseline="0" dirty="0" smtClean="0">
                          <a:solidFill>
                            <a:schemeClr val="tx1"/>
                          </a:solidFill>
                          <a:latin typeface="+mn-lt"/>
                          <a:ea typeface="+mn-ea"/>
                          <a:cs typeface="+mn-cs"/>
                        </a:rPr>
                        <a:t>Shows </a:t>
                      </a:r>
                      <a:r>
                        <a:rPr lang="en-GB" sz="1800" b="1" i="0" u="none" strike="noStrike" kern="1200" baseline="0" dirty="0" smtClean="0">
                          <a:solidFill>
                            <a:schemeClr val="tx1"/>
                          </a:solidFill>
                          <a:latin typeface="+mn-lt"/>
                          <a:ea typeface="+mn-ea"/>
                          <a:cs typeface="+mn-cs"/>
                        </a:rPr>
                        <a:t>clear</a:t>
                      </a:r>
                      <a:r>
                        <a:rPr lang="en-GB" sz="1800" b="0" i="0" u="none" strike="noStrike" kern="1200" baseline="0" dirty="0" smtClean="0">
                          <a:solidFill>
                            <a:schemeClr val="tx1"/>
                          </a:solidFill>
                          <a:latin typeface="+mn-lt"/>
                          <a:ea typeface="+mn-ea"/>
                          <a:cs typeface="+mn-cs"/>
                        </a:rPr>
                        <a:t> understanding of language:</a:t>
                      </a:r>
                    </a:p>
                    <a:p>
                      <a:r>
                        <a:rPr lang="en-GB" sz="1800" b="0" i="0" u="none" strike="noStrike" kern="1200" baseline="0" dirty="0" smtClean="0">
                          <a:solidFill>
                            <a:schemeClr val="tx1"/>
                          </a:solidFill>
                          <a:latin typeface="+mn-lt"/>
                          <a:ea typeface="+mn-ea"/>
                          <a:cs typeface="+mn-cs"/>
                        </a:rPr>
                        <a:t>• </a:t>
                      </a:r>
                      <a:r>
                        <a:rPr lang="en-GB" sz="1800" b="1" i="0" u="none" strike="noStrike" kern="1200" baseline="0" dirty="0" smtClean="0">
                          <a:solidFill>
                            <a:schemeClr val="tx1"/>
                          </a:solidFill>
                          <a:latin typeface="+mn-lt"/>
                          <a:ea typeface="+mn-ea"/>
                          <a:cs typeface="+mn-cs"/>
                        </a:rPr>
                        <a:t>Clearly</a:t>
                      </a:r>
                      <a:r>
                        <a:rPr lang="en-GB" sz="1800" b="0" i="0" u="none" strike="noStrike" kern="1200" baseline="0" dirty="0" smtClean="0">
                          <a:solidFill>
                            <a:schemeClr val="tx1"/>
                          </a:solidFill>
                          <a:latin typeface="+mn-lt"/>
                          <a:ea typeface="+mn-ea"/>
                          <a:cs typeface="+mn-cs"/>
                        </a:rPr>
                        <a:t> explains the effects of the writer’s choices of language</a:t>
                      </a:r>
                    </a:p>
                    <a:p>
                      <a:r>
                        <a:rPr lang="en-GB" sz="1800" b="0" i="0" u="none" strike="noStrike" kern="1200" baseline="0" dirty="0" smtClean="0">
                          <a:solidFill>
                            <a:schemeClr val="tx1"/>
                          </a:solidFill>
                          <a:latin typeface="+mn-lt"/>
                          <a:ea typeface="+mn-ea"/>
                          <a:cs typeface="+mn-cs"/>
                        </a:rPr>
                        <a:t>• Selects </a:t>
                      </a:r>
                      <a:r>
                        <a:rPr lang="en-GB" sz="1800" b="1" i="0" u="none" strike="noStrike" kern="1200" baseline="0" dirty="0" smtClean="0">
                          <a:solidFill>
                            <a:schemeClr val="tx1"/>
                          </a:solidFill>
                          <a:latin typeface="+mn-lt"/>
                          <a:ea typeface="+mn-ea"/>
                          <a:cs typeface="+mn-cs"/>
                        </a:rPr>
                        <a:t>relevant </a:t>
                      </a:r>
                      <a:r>
                        <a:rPr lang="en-GB" sz="1800" b="0" i="0" u="none" strike="noStrike" kern="1200" baseline="0" dirty="0" smtClean="0">
                          <a:solidFill>
                            <a:schemeClr val="tx1"/>
                          </a:solidFill>
                          <a:latin typeface="+mn-lt"/>
                          <a:ea typeface="+mn-ea"/>
                          <a:cs typeface="+mn-cs"/>
                        </a:rPr>
                        <a:t>quotations</a:t>
                      </a:r>
                    </a:p>
                    <a:p>
                      <a:r>
                        <a:rPr lang="en-GB" sz="1800" b="0" i="0" u="none" strike="noStrike" kern="1200" baseline="0" dirty="0" smtClean="0">
                          <a:solidFill>
                            <a:schemeClr val="tx1"/>
                          </a:solidFill>
                          <a:latin typeface="+mn-lt"/>
                          <a:ea typeface="+mn-ea"/>
                          <a:cs typeface="+mn-cs"/>
                        </a:rPr>
                        <a:t>• Uses a subject terminology </a:t>
                      </a:r>
                      <a:r>
                        <a:rPr lang="en-GB" sz="1800" b="1" i="0" u="none" strike="noStrike" kern="1200" baseline="0" dirty="0" smtClean="0">
                          <a:solidFill>
                            <a:schemeClr val="tx1"/>
                          </a:solidFill>
                          <a:latin typeface="+mn-lt"/>
                          <a:ea typeface="+mn-ea"/>
                          <a:cs typeface="+mn-cs"/>
                        </a:rPr>
                        <a:t>accurately</a:t>
                      </a:r>
                    </a:p>
                  </a:txBody>
                  <a:tcPr>
                    <a:solidFill>
                      <a:schemeClr val="bg1">
                        <a:lumMod val="85000"/>
                      </a:schemeClr>
                    </a:solidFill>
                  </a:tcPr>
                </a:tc>
                <a:extLst>
                  <a:ext uri="{0D108BD9-81ED-4DB2-BD59-A6C34878D82A}">
                    <a16:rowId xmlns:a16="http://schemas.microsoft.com/office/drawing/2014/main" xmlns="" val="10001"/>
                  </a:ext>
                </a:extLst>
              </a:tr>
              <a:tr h="370840">
                <a:tc>
                  <a:txBody>
                    <a:bodyPr/>
                    <a:lstStyle/>
                    <a:p>
                      <a:r>
                        <a:rPr lang="en-GB" sz="1800" b="1" i="0" u="none" strike="noStrike" kern="1200" baseline="0" dirty="0" smtClean="0">
                          <a:solidFill>
                            <a:schemeClr val="tx1"/>
                          </a:solidFill>
                          <a:latin typeface="+mn-lt"/>
                          <a:ea typeface="+mn-ea"/>
                          <a:cs typeface="+mn-cs"/>
                        </a:rPr>
                        <a:t>Level 2 </a:t>
                      </a:r>
                    </a:p>
                    <a:p>
                      <a:r>
                        <a:rPr lang="en-GB" sz="1800" b="1" i="0" u="none" strike="noStrike" kern="1200" baseline="0" dirty="0" smtClean="0">
                          <a:solidFill>
                            <a:schemeClr val="tx1"/>
                          </a:solidFill>
                          <a:latin typeface="+mn-lt"/>
                          <a:ea typeface="+mn-ea"/>
                          <a:cs typeface="+mn-cs"/>
                        </a:rPr>
                        <a:t>Some, attempts </a:t>
                      </a:r>
                    </a:p>
                    <a:p>
                      <a:r>
                        <a:rPr lang="en-GB" sz="1800" b="1" i="0" u="none" strike="noStrike" kern="1200" baseline="0" dirty="0" smtClean="0">
                          <a:solidFill>
                            <a:schemeClr val="tx1"/>
                          </a:solidFill>
                          <a:latin typeface="+mn-lt"/>
                          <a:ea typeface="+mn-ea"/>
                          <a:cs typeface="+mn-cs"/>
                        </a:rPr>
                        <a:t>3-4 marks </a:t>
                      </a:r>
                      <a:endParaRPr lang="en-GB" b="1" dirty="0">
                        <a:solidFill>
                          <a:schemeClr val="tx1"/>
                        </a:solidFill>
                      </a:endParaRPr>
                    </a:p>
                  </a:txBody>
                  <a:tcPr>
                    <a:solidFill>
                      <a:schemeClr val="bg1">
                        <a:lumMod val="85000"/>
                      </a:schemeClr>
                    </a:solidFill>
                  </a:tcPr>
                </a:tc>
                <a:tc>
                  <a:txBody>
                    <a:bodyPr/>
                    <a:lstStyle/>
                    <a:p>
                      <a:r>
                        <a:rPr lang="en-GB" sz="1800" b="0" i="0" u="none" strike="noStrike" kern="1200" baseline="0" dirty="0" smtClean="0">
                          <a:solidFill>
                            <a:schemeClr val="tx1"/>
                          </a:solidFill>
                          <a:latin typeface="+mn-lt"/>
                          <a:ea typeface="+mn-ea"/>
                          <a:cs typeface="+mn-cs"/>
                        </a:rPr>
                        <a:t>Shows </a:t>
                      </a:r>
                      <a:r>
                        <a:rPr lang="en-GB" sz="1800" b="1" i="0" u="none" strike="noStrike" kern="1200" baseline="0" dirty="0" smtClean="0">
                          <a:solidFill>
                            <a:schemeClr val="tx1"/>
                          </a:solidFill>
                          <a:latin typeface="+mn-lt"/>
                          <a:ea typeface="+mn-ea"/>
                          <a:cs typeface="+mn-cs"/>
                        </a:rPr>
                        <a:t>some</a:t>
                      </a:r>
                      <a:r>
                        <a:rPr lang="en-GB" sz="1800" b="0" i="0" u="none" strike="noStrike" kern="1200" baseline="0" dirty="0" smtClean="0">
                          <a:solidFill>
                            <a:schemeClr val="tx1"/>
                          </a:solidFill>
                          <a:latin typeface="+mn-lt"/>
                          <a:ea typeface="+mn-ea"/>
                          <a:cs typeface="+mn-cs"/>
                        </a:rPr>
                        <a:t> understanding of language:</a:t>
                      </a:r>
                    </a:p>
                    <a:p>
                      <a:r>
                        <a:rPr lang="en-GB" sz="1800" b="0" i="0" u="none" strike="noStrike" kern="1200" baseline="0" dirty="0" smtClean="0">
                          <a:solidFill>
                            <a:schemeClr val="tx1"/>
                          </a:solidFill>
                          <a:latin typeface="+mn-lt"/>
                          <a:ea typeface="+mn-ea"/>
                          <a:cs typeface="+mn-cs"/>
                        </a:rPr>
                        <a:t>• </a:t>
                      </a:r>
                      <a:r>
                        <a:rPr lang="en-GB" sz="1800" b="1" i="0" u="none" strike="noStrike" kern="1200" baseline="0" dirty="0" smtClean="0">
                          <a:solidFill>
                            <a:schemeClr val="tx1"/>
                          </a:solidFill>
                          <a:latin typeface="+mn-lt"/>
                          <a:ea typeface="+mn-ea"/>
                          <a:cs typeface="+mn-cs"/>
                        </a:rPr>
                        <a:t>Attempts</a:t>
                      </a:r>
                      <a:r>
                        <a:rPr lang="en-GB" sz="1800" b="0" i="0" u="none" strike="noStrike" kern="1200" baseline="0" dirty="0" smtClean="0">
                          <a:solidFill>
                            <a:schemeClr val="tx1"/>
                          </a:solidFill>
                          <a:latin typeface="+mn-lt"/>
                          <a:ea typeface="+mn-ea"/>
                          <a:cs typeface="+mn-cs"/>
                        </a:rPr>
                        <a:t> to </a:t>
                      </a:r>
                      <a:r>
                        <a:rPr lang="en-GB" sz="1800" b="1" i="0" u="none" strike="noStrike" kern="1200" baseline="0" dirty="0" smtClean="0">
                          <a:solidFill>
                            <a:schemeClr val="tx1"/>
                          </a:solidFill>
                          <a:latin typeface="+mn-lt"/>
                          <a:ea typeface="+mn-ea"/>
                          <a:cs typeface="+mn-cs"/>
                        </a:rPr>
                        <a:t>comment</a:t>
                      </a:r>
                      <a:r>
                        <a:rPr lang="en-GB" sz="1800" b="0" i="0" u="none" strike="noStrike" kern="1200" baseline="0" dirty="0" smtClean="0">
                          <a:solidFill>
                            <a:schemeClr val="tx1"/>
                          </a:solidFill>
                          <a:latin typeface="+mn-lt"/>
                          <a:ea typeface="+mn-ea"/>
                          <a:cs typeface="+mn-cs"/>
                        </a:rPr>
                        <a:t> on the effect of language</a:t>
                      </a:r>
                    </a:p>
                    <a:p>
                      <a:r>
                        <a:rPr lang="en-GB" sz="1800" b="0" i="0" u="none" strike="noStrike" kern="1200" baseline="0" dirty="0" smtClean="0">
                          <a:solidFill>
                            <a:schemeClr val="tx1"/>
                          </a:solidFill>
                          <a:latin typeface="+mn-lt"/>
                          <a:ea typeface="+mn-ea"/>
                          <a:cs typeface="+mn-cs"/>
                        </a:rPr>
                        <a:t>• Selects </a:t>
                      </a:r>
                      <a:r>
                        <a:rPr lang="en-GB" sz="1800" b="1" i="0" u="none" strike="noStrike" kern="1200" baseline="0" dirty="0" smtClean="0">
                          <a:solidFill>
                            <a:schemeClr val="tx1"/>
                          </a:solidFill>
                          <a:latin typeface="+mn-lt"/>
                          <a:ea typeface="+mn-ea"/>
                          <a:cs typeface="+mn-cs"/>
                        </a:rPr>
                        <a:t>some</a:t>
                      </a:r>
                      <a:r>
                        <a:rPr lang="en-GB" sz="1800" b="0" i="0" u="none" strike="noStrike" kern="1200" baseline="0" dirty="0" smtClean="0">
                          <a:solidFill>
                            <a:schemeClr val="tx1"/>
                          </a:solidFill>
                          <a:latin typeface="+mn-lt"/>
                          <a:ea typeface="+mn-ea"/>
                          <a:cs typeface="+mn-cs"/>
                        </a:rPr>
                        <a:t> relevant quotations</a:t>
                      </a:r>
                    </a:p>
                    <a:p>
                      <a:r>
                        <a:rPr lang="en-GB" sz="1800" b="0" i="0" u="none" strike="noStrike" kern="1200" baseline="0" dirty="0" smtClean="0">
                          <a:solidFill>
                            <a:schemeClr val="tx1"/>
                          </a:solidFill>
                          <a:latin typeface="+mn-lt"/>
                          <a:ea typeface="+mn-ea"/>
                          <a:cs typeface="+mn-cs"/>
                        </a:rPr>
                        <a:t>• Uses </a:t>
                      </a:r>
                      <a:r>
                        <a:rPr lang="en-GB" sz="1800" b="1" i="0" u="none" strike="noStrike" kern="1200" baseline="0" dirty="0" smtClean="0">
                          <a:solidFill>
                            <a:schemeClr val="tx1"/>
                          </a:solidFill>
                          <a:latin typeface="+mn-lt"/>
                          <a:ea typeface="+mn-ea"/>
                          <a:cs typeface="+mn-cs"/>
                        </a:rPr>
                        <a:t>some</a:t>
                      </a:r>
                      <a:r>
                        <a:rPr lang="en-GB" sz="1800" b="0" i="0" u="none" strike="noStrike" kern="1200" baseline="0" dirty="0" smtClean="0">
                          <a:solidFill>
                            <a:schemeClr val="tx1"/>
                          </a:solidFill>
                          <a:latin typeface="+mn-lt"/>
                          <a:ea typeface="+mn-ea"/>
                          <a:cs typeface="+mn-cs"/>
                        </a:rPr>
                        <a:t> subject terminology, </a:t>
                      </a:r>
                      <a:r>
                        <a:rPr lang="en-GB" sz="1800" b="1" i="0" u="none" strike="noStrike" kern="1200" baseline="0" dirty="0" smtClean="0">
                          <a:solidFill>
                            <a:schemeClr val="tx1"/>
                          </a:solidFill>
                          <a:latin typeface="+mn-lt"/>
                          <a:ea typeface="+mn-ea"/>
                          <a:cs typeface="+mn-cs"/>
                        </a:rPr>
                        <a:t>not always appropriately</a:t>
                      </a:r>
                    </a:p>
                  </a:txBody>
                  <a:tcPr>
                    <a:solidFill>
                      <a:schemeClr val="bg1">
                        <a:lumMod val="85000"/>
                      </a:schemeClr>
                    </a:solidFill>
                  </a:tcPr>
                </a:tc>
                <a:extLst>
                  <a:ext uri="{0D108BD9-81ED-4DB2-BD59-A6C34878D82A}">
                    <a16:rowId xmlns:a16="http://schemas.microsoft.com/office/drawing/2014/main" xmlns="" val="10002"/>
                  </a:ext>
                </a:extLst>
              </a:tr>
              <a:tr h="370840">
                <a:tc>
                  <a:txBody>
                    <a:bodyPr/>
                    <a:lstStyle/>
                    <a:p>
                      <a:r>
                        <a:rPr lang="en-GB" sz="1800" b="1" i="0" u="none" strike="noStrike" kern="1200" baseline="0" dirty="0" smtClean="0">
                          <a:solidFill>
                            <a:schemeClr val="tx1"/>
                          </a:solidFill>
                          <a:latin typeface="+mn-lt"/>
                          <a:ea typeface="+mn-ea"/>
                          <a:cs typeface="+mn-cs"/>
                        </a:rPr>
                        <a:t>Level 1 </a:t>
                      </a:r>
                    </a:p>
                    <a:p>
                      <a:r>
                        <a:rPr lang="en-GB" sz="1800" b="1" i="0" u="none" strike="noStrike" kern="1200" baseline="0" dirty="0" smtClean="0">
                          <a:solidFill>
                            <a:schemeClr val="tx1"/>
                          </a:solidFill>
                          <a:latin typeface="+mn-lt"/>
                          <a:ea typeface="+mn-ea"/>
                          <a:cs typeface="+mn-cs"/>
                        </a:rPr>
                        <a:t>Simple, limited </a:t>
                      </a:r>
                    </a:p>
                    <a:p>
                      <a:r>
                        <a:rPr lang="en-GB" sz="1800" b="1" i="0" u="none" strike="noStrike" kern="1200" baseline="0" dirty="0" smtClean="0">
                          <a:solidFill>
                            <a:schemeClr val="tx1"/>
                          </a:solidFill>
                          <a:latin typeface="+mn-lt"/>
                          <a:ea typeface="+mn-ea"/>
                          <a:cs typeface="+mn-cs"/>
                        </a:rPr>
                        <a:t>1-2 marks </a:t>
                      </a:r>
                      <a:endParaRPr lang="en-GB" b="1" dirty="0">
                        <a:solidFill>
                          <a:schemeClr val="tx1"/>
                        </a:solidFill>
                      </a:endParaRPr>
                    </a:p>
                  </a:txBody>
                  <a:tcPr>
                    <a:solidFill>
                      <a:schemeClr val="bg1">
                        <a:lumMod val="85000"/>
                      </a:schemeClr>
                    </a:solidFill>
                  </a:tcPr>
                </a:tc>
                <a:tc>
                  <a:txBody>
                    <a:bodyPr/>
                    <a:lstStyle/>
                    <a:p>
                      <a:r>
                        <a:rPr lang="en-GB" sz="1800" b="0" i="0" u="none" strike="noStrike" kern="1200" baseline="0" dirty="0" smtClean="0">
                          <a:solidFill>
                            <a:schemeClr val="tx1"/>
                          </a:solidFill>
                          <a:latin typeface="+mn-lt"/>
                          <a:ea typeface="+mn-ea"/>
                          <a:cs typeface="+mn-cs"/>
                        </a:rPr>
                        <a:t>Shows </a:t>
                      </a:r>
                      <a:r>
                        <a:rPr lang="en-GB" sz="1800" b="1" i="0" u="none" strike="noStrike" kern="1200" baseline="0" dirty="0" smtClean="0">
                          <a:solidFill>
                            <a:schemeClr val="tx1"/>
                          </a:solidFill>
                          <a:latin typeface="+mn-lt"/>
                          <a:ea typeface="+mn-ea"/>
                          <a:cs typeface="+mn-cs"/>
                        </a:rPr>
                        <a:t>simple</a:t>
                      </a:r>
                      <a:r>
                        <a:rPr lang="en-GB" sz="1800" b="0" i="0" u="none" strike="noStrike" kern="1200" baseline="0" dirty="0" smtClean="0">
                          <a:solidFill>
                            <a:schemeClr val="tx1"/>
                          </a:solidFill>
                          <a:latin typeface="+mn-lt"/>
                          <a:ea typeface="+mn-ea"/>
                          <a:cs typeface="+mn-cs"/>
                        </a:rPr>
                        <a:t> </a:t>
                      </a:r>
                      <a:r>
                        <a:rPr lang="en-GB" sz="1800" b="1" i="0" u="none" strike="noStrike" kern="1200" baseline="0" dirty="0" smtClean="0">
                          <a:solidFill>
                            <a:schemeClr val="tx1"/>
                          </a:solidFill>
                          <a:latin typeface="+mn-lt"/>
                          <a:ea typeface="+mn-ea"/>
                          <a:cs typeface="+mn-cs"/>
                        </a:rPr>
                        <a:t>awareness</a:t>
                      </a:r>
                      <a:r>
                        <a:rPr lang="en-GB" sz="1800" b="0" i="0" u="none" strike="noStrike" kern="1200" baseline="0" dirty="0" smtClean="0">
                          <a:solidFill>
                            <a:schemeClr val="tx1"/>
                          </a:solidFill>
                          <a:latin typeface="+mn-lt"/>
                          <a:ea typeface="+mn-ea"/>
                          <a:cs typeface="+mn-cs"/>
                        </a:rPr>
                        <a:t> of language:</a:t>
                      </a:r>
                    </a:p>
                    <a:p>
                      <a:r>
                        <a:rPr lang="en-GB" sz="1800" b="0" i="0" u="none" strike="noStrike" kern="1200" baseline="0" dirty="0" smtClean="0">
                          <a:solidFill>
                            <a:schemeClr val="tx1"/>
                          </a:solidFill>
                          <a:latin typeface="+mn-lt"/>
                          <a:ea typeface="+mn-ea"/>
                          <a:cs typeface="+mn-cs"/>
                        </a:rPr>
                        <a:t>• Offers </a:t>
                      </a:r>
                      <a:r>
                        <a:rPr lang="en-GB" sz="1800" b="1" i="0" u="none" strike="noStrike" kern="1200" baseline="0" dirty="0" smtClean="0">
                          <a:solidFill>
                            <a:schemeClr val="tx1"/>
                          </a:solidFill>
                          <a:latin typeface="+mn-lt"/>
                          <a:ea typeface="+mn-ea"/>
                          <a:cs typeface="+mn-cs"/>
                        </a:rPr>
                        <a:t>simple</a:t>
                      </a:r>
                      <a:r>
                        <a:rPr lang="en-GB" sz="1800" b="0" i="0" u="none" strike="noStrike" kern="1200" baseline="0" dirty="0" smtClean="0">
                          <a:solidFill>
                            <a:schemeClr val="tx1"/>
                          </a:solidFill>
                          <a:latin typeface="+mn-lt"/>
                          <a:ea typeface="+mn-ea"/>
                          <a:cs typeface="+mn-cs"/>
                        </a:rPr>
                        <a:t> comment on the effects of language</a:t>
                      </a:r>
                    </a:p>
                    <a:p>
                      <a:r>
                        <a:rPr lang="en-GB" sz="1800" b="0" i="0" u="none" strike="noStrike" kern="1200" baseline="0" dirty="0" smtClean="0">
                          <a:solidFill>
                            <a:schemeClr val="tx1"/>
                          </a:solidFill>
                          <a:latin typeface="+mn-lt"/>
                          <a:ea typeface="+mn-ea"/>
                          <a:cs typeface="+mn-cs"/>
                        </a:rPr>
                        <a:t>• </a:t>
                      </a:r>
                      <a:r>
                        <a:rPr lang="en-GB" sz="1800" b="1" i="0" u="none" strike="noStrike" kern="1200" baseline="0" dirty="0" smtClean="0">
                          <a:solidFill>
                            <a:schemeClr val="tx1"/>
                          </a:solidFill>
                          <a:latin typeface="+mn-lt"/>
                          <a:ea typeface="+mn-ea"/>
                          <a:cs typeface="+mn-cs"/>
                        </a:rPr>
                        <a:t>Simple</a:t>
                      </a:r>
                      <a:r>
                        <a:rPr lang="en-GB" sz="1800" b="0" i="0" u="none" strike="noStrike" kern="1200" baseline="0" dirty="0" smtClean="0">
                          <a:solidFill>
                            <a:schemeClr val="tx1"/>
                          </a:solidFill>
                          <a:latin typeface="+mn-lt"/>
                          <a:ea typeface="+mn-ea"/>
                          <a:cs typeface="+mn-cs"/>
                        </a:rPr>
                        <a:t> references or </a:t>
                      </a:r>
                      <a:r>
                        <a:rPr lang="en-GB" sz="1800" b="1" i="0" u="none" strike="noStrike" kern="1200" baseline="0" dirty="0" smtClean="0">
                          <a:solidFill>
                            <a:schemeClr val="tx1"/>
                          </a:solidFill>
                          <a:latin typeface="+mn-lt"/>
                          <a:ea typeface="+mn-ea"/>
                          <a:cs typeface="+mn-cs"/>
                        </a:rPr>
                        <a:t>textual details</a:t>
                      </a:r>
                    </a:p>
                    <a:p>
                      <a:r>
                        <a:rPr lang="en-GB" sz="1800" b="0" i="0" u="none" strike="noStrike" kern="1200" baseline="0" dirty="0" smtClean="0">
                          <a:solidFill>
                            <a:schemeClr val="tx1"/>
                          </a:solidFill>
                          <a:latin typeface="+mn-lt"/>
                          <a:ea typeface="+mn-ea"/>
                          <a:cs typeface="+mn-cs"/>
                        </a:rPr>
                        <a:t>• </a:t>
                      </a:r>
                      <a:r>
                        <a:rPr lang="en-GB" sz="1800" b="1" i="0" u="none" strike="noStrike" kern="1200" baseline="0" dirty="0" smtClean="0">
                          <a:solidFill>
                            <a:schemeClr val="tx1"/>
                          </a:solidFill>
                          <a:latin typeface="+mn-lt"/>
                          <a:ea typeface="+mn-ea"/>
                          <a:cs typeface="+mn-cs"/>
                        </a:rPr>
                        <a:t>Simple mention </a:t>
                      </a:r>
                      <a:r>
                        <a:rPr lang="en-GB" sz="1800" b="0" i="0" u="none" strike="noStrike" kern="1200" baseline="0" dirty="0" smtClean="0">
                          <a:solidFill>
                            <a:schemeClr val="tx1"/>
                          </a:solidFill>
                          <a:latin typeface="+mn-lt"/>
                          <a:ea typeface="+mn-ea"/>
                          <a:cs typeface="+mn-cs"/>
                        </a:rPr>
                        <a:t>of subject terminology</a:t>
                      </a:r>
                      <a:endParaRPr lang="en-GB" sz="1800" b="1" i="0" u="none" strike="noStrike" kern="1200" baseline="0" dirty="0" smtClean="0">
                        <a:solidFill>
                          <a:schemeClr val="tx1"/>
                        </a:solidFill>
                        <a:latin typeface="+mn-lt"/>
                        <a:ea typeface="+mn-ea"/>
                        <a:cs typeface="+mn-cs"/>
                      </a:endParaRPr>
                    </a:p>
                  </a:txBody>
                  <a:tcPr>
                    <a:solidFill>
                      <a:schemeClr val="bg1">
                        <a:lumMod val="85000"/>
                      </a:schemeClr>
                    </a:solidFill>
                  </a:tcPr>
                </a:tc>
                <a:extLst>
                  <a:ext uri="{0D108BD9-81ED-4DB2-BD59-A6C34878D82A}">
                    <a16:rowId xmlns:a16="http://schemas.microsoft.com/office/drawing/2014/main" xmlns="" val="10003"/>
                  </a:ext>
                </a:extLst>
              </a:tr>
            </a:tbl>
          </a:graphicData>
        </a:graphic>
      </p:graphicFrame>
      <p:sp>
        <p:nvSpPr>
          <p:cNvPr id="4" name="Right Arrow 3"/>
          <p:cNvSpPr/>
          <p:nvPr/>
        </p:nvSpPr>
        <p:spPr>
          <a:xfrm rot="10800000">
            <a:off x="6412488" y="2832783"/>
            <a:ext cx="974839" cy="1008993"/>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6821366" y="3044891"/>
            <a:ext cx="3014504" cy="584775"/>
          </a:xfrm>
          <a:prstGeom prst="rect">
            <a:avLst/>
          </a:prstGeom>
          <a:noFill/>
        </p:spPr>
        <p:txBody>
          <a:bodyPr wrap="square" rtlCol="0">
            <a:spAutoFit/>
          </a:bodyPr>
          <a:lstStyle/>
          <a:p>
            <a:pPr algn="ctr"/>
            <a:r>
              <a:rPr lang="en-GB" sz="3200" b="1" dirty="0" smtClean="0">
                <a:solidFill>
                  <a:srgbClr val="FF0000"/>
                </a:solidFill>
              </a:rPr>
              <a:t>Grade 4</a:t>
            </a:r>
            <a:endParaRPr lang="en-GB" sz="3200" b="1" dirty="0">
              <a:solidFill>
                <a:srgbClr val="FF0000"/>
              </a:solidFill>
            </a:endParaRPr>
          </a:p>
        </p:txBody>
      </p:sp>
    </p:spTree>
    <p:extLst>
      <p:ext uri="{BB962C8B-B14F-4D97-AF65-F5344CB8AC3E}">
        <p14:creationId xmlns:p14="http://schemas.microsoft.com/office/powerpoint/2010/main" val="4840391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3"/>
          <p:cNvSpPr txBox="1">
            <a:spLocks/>
          </p:cNvSpPr>
          <p:nvPr/>
        </p:nvSpPr>
        <p:spPr bwMode="auto">
          <a:xfrm>
            <a:off x="1" y="0"/>
            <a:ext cx="9144000" cy="712788"/>
          </a:xfrm>
          <a:prstGeom prst="rect">
            <a:avLst/>
          </a:prstGeom>
          <a:solidFill>
            <a:schemeClr val="accent6">
              <a:lumMod val="20000"/>
              <a:lumOff val="80000"/>
            </a:schemeClr>
          </a:solidFill>
          <a:ln w="9525">
            <a:solidFill>
              <a:srgbClr val="C00000"/>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None/>
            </a:pPr>
            <a:r>
              <a:rPr lang="en-US" altLang="en-US" sz="2400" b="1" dirty="0" smtClean="0"/>
              <a:t>Question 2: </a:t>
            </a:r>
            <a:r>
              <a:rPr lang="en-GB" altLang="en-US" sz="2400" b="1" dirty="0"/>
              <a:t>How does the writer use language </a:t>
            </a:r>
            <a:r>
              <a:rPr lang="en-GB" altLang="en-US" sz="2400" b="1" dirty="0" smtClean="0"/>
              <a:t>to describe what the narrator hears?</a:t>
            </a:r>
            <a:endParaRPr lang="en-US" altLang="en-US" sz="2400" b="1" dirty="0">
              <a:solidFill>
                <a:schemeClr val="bg1"/>
              </a:solidFill>
            </a:endParaRPr>
          </a:p>
        </p:txBody>
      </p:sp>
      <p:sp>
        <p:nvSpPr>
          <p:cNvPr id="11" name="Rectangle 11"/>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endParaRPr lang="en-GB" smtClean="0"/>
          </a:p>
        </p:txBody>
      </p:sp>
      <p:sp>
        <p:nvSpPr>
          <p:cNvPr id="24" name="Text Box 1"/>
          <p:cNvSpPr txBox="1"/>
          <p:nvPr/>
        </p:nvSpPr>
        <p:spPr>
          <a:xfrm>
            <a:off x="103188" y="885824"/>
            <a:ext cx="8933308" cy="5783535"/>
          </a:xfrm>
          <a:prstGeom prst="rect">
            <a:avLst/>
          </a:prstGeom>
          <a:noFill/>
          <a:ln>
            <a:solidFill>
              <a:schemeClr val="tx1"/>
            </a:solidFill>
          </a:ln>
          <a:effectLst/>
        </p:spPr>
        <p:style>
          <a:lnRef idx="0">
            <a:schemeClr val="accent1"/>
          </a:lnRef>
          <a:fillRef idx="0">
            <a:schemeClr val="accent1"/>
          </a:fillRef>
          <a:effectRef idx="0">
            <a:schemeClr val="accent1"/>
          </a:effectRef>
          <a:fontRef idx="minor">
            <a:schemeClr val="dk1"/>
          </a:fontRef>
        </p:style>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107000"/>
              </a:lnSpc>
              <a:spcAft>
                <a:spcPts val="800"/>
              </a:spcAft>
              <a:buNone/>
            </a:pPr>
            <a:r>
              <a:rPr lang="en-GB" sz="2800" i="1" dirty="0">
                <a:ea typeface="Calibri" panose="020F0502020204030204" pitchFamily="34" charset="0"/>
                <a:cs typeface="Times New Roman" panose="02020603050405020304" pitchFamily="18" charset="0"/>
              </a:rPr>
              <a:t>Close your eyes, listen to the forest. Collect yourself.</a:t>
            </a:r>
            <a:r>
              <a:rPr lang="en-GB" sz="2800" dirty="0">
                <a:ea typeface="Calibri" panose="020F0502020204030204" pitchFamily="34" charset="0"/>
                <a:cs typeface="Times New Roman" panose="02020603050405020304" pitchFamily="18" charset="0"/>
              </a:rPr>
              <a:t> </a:t>
            </a:r>
          </a:p>
          <a:p>
            <a:pPr>
              <a:lnSpc>
                <a:spcPct val="107000"/>
              </a:lnSpc>
              <a:spcAft>
                <a:spcPts val="800"/>
              </a:spcAft>
              <a:buNone/>
            </a:pPr>
            <a:r>
              <a:rPr lang="en-GB" sz="2800" dirty="0">
                <a:ea typeface="Calibri" panose="020F0502020204030204" pitchFamily="34" charset="0"/>
                <a:cs typeface="Times New Roman" panose="02020603050405020304" pitchFamily="18" charset="0"/>
              </a:rPr>
              <a:t>Obeying the voice, I squeeze my eyes shut but all I can hear is my own panicked wheezing. For the longest time it crushes every other sound, but slowly, ever so slowly, I work a hole in my fear, allowing other noises to break through. Raindrops are tapping the leaves, branches rustling overhead. There’s a stream away to my right and crows in the trees, their wings cracking the air as they take ﬂight. Something’s scurrying in the undergrowth, the thump of rabbit feet passing near enough to touch. One by one I knit these new memories together until I’ve got ﬁve minutes of past to wrap myself in.</a:t>
            </a:r>
          </a:p>
        </p:txBody>
      </p:sp>
      <p:sp>
        <p:nvSpPr>
          <p:cNvPr id="2" name="Rectangle 1"/>
          <p:cNvSpPr/>
          <p:nvPr/>
        </p:nvSpPr>
        <p:spPr>
          <a:xfrm>
            <a:off x="5292080" y="1003879"/>
            <a:ext cx="2376264" cy="363854"/>
          </a:xfrm>
          <a:prstGeom prst="rect">
            <a:avLst/>
          </a:prstGeom>
          <a:noFill/>
          <a:ln w="28575">
            <a:solidFill>
              <a:srgbClr val="FF4B9A"/>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9" name="Rectangle 8"/>
          <p:cNvSpPr/>
          <p:nvPr/>
        </p:nvSpPr>
        <p:spPr>
          <a:xfrm>
            <a:off x="3275856" y="4387652"/>
            <a:ext cx="1293986" cy="365050"/>
          </a:xfrm>
          <a:prstGeom prst="rect">
            <a:avLst/>
          </a:prstGeom>
          <a:noFill/>
          <a:ln w="28575">
            <a:solidFill>
              <a:srgbClr val="FF4B9A"/>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10" name="Rectangle 9"/>
          <p:cNvSpPr/>
          <p:nvPr/>
        </p:nvSpPr>
        <p:spPr>
          <a:xfrm>
            <a:off x="4724400" y="2593924"/>
            <a:ext cx="3087960" cy="312297"/>
          </a:xfrm>
          <a:prstGeom prst="rect">
            <a:avLst/>
          </a:prstGeom>
          <a:noFill/>
          <a:ln w="28575">
            <a:solidFill>
              <a:srgbClr val="FF4B9A"/>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14" name="Rectangle 13"/>
          <p:cNvSpPr/>
          <p:nvPr/>
        </p:nvSpPr>
        <p:spPr>
          <a:xfrm>
            <a:off x="2267744" y="3482509"/>
            <a:ext cx="1152128" cy="374093"/>
          </a:xfrm>
          <a:prstGeom prst="rect">
            <a:avLst/>
          </a:prstGeom>
          <a:noFill/>
          <a:ln w="28575">
            <a:solidFill>
              <a:srgbClr val="FF4B9A"/>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16" name="Rectangle 15"/>
          <p:cNvSpPr/>
          <p:nvPr/>
        </p:nvSpPr>
        <p:spPr>
          <a:xfrm>
            <a:off x="2016100" y="4868116"/>
            <a:ext cx="1403772" cy="361084"/>
          </a:xfrm>
          <a:prstGeom prst="rect">
            <a:avLst/>
          </a:prstGeom>
          <a:noFill/>
          <a:ln w="28575">
            <a:solidFill>
              <a:srgbClr val="FF4B9A"/>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17" name="Rectangle 16"/>
          <p:cNvSpPr/>
          <p:nvPr/>
        </p:nvSpPr>
        <p:spPr>
          <a:xfrm>
            <a:off x="146050" y="2593924"/>
            <a:ext cx="1201462" cy="312297"/>
          </a:xfrm>
          <a:prstGeom prst="rect">
            <a:avLst/>
          </a:prstGeom>
          <a:noFill/>
          <a:ln w="28575">
            <a:solidFill>
              <a:srgbClr val="0070C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19" name="Rectangle 18"/>
          <p:cNvSpPr/>
          <p:nvPr/>
        </p:nvSpPr>
        <p:spPr>
          <a:xfrm>
            <a:off x="1689522" y="2110436"/>
            <a:ext cx="2880320" cy="360559"/>
          </a:xfrm>
          <a:prstGeom prst="rect">
            <a:avLst/>
          </a:prstGeom>
          <a:noFill/>
          <a:ln w="28575">
            <a:solidFill>
              <a:srgbClr val="0070C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20" name="Rectangle 19"/>
          <p:cNvSpPr/>
          <p:nvPr/>
        </p:nvSpPr>
        <p:spPr>
          <a:xfrm>
            <a:off x="5724128" y="2099919"/>
            <a:ext cx="1080120" cy="320969"/>
          </a:xfrm>
          <a:prstGeom prst="rect">
            <a:avLst/>
          </a:prstGeom>
          <a:noFill/>
          <a:ln w="28575">
            <a:solidFill>
              <a:srgbClr val="0070C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13" name="Rectangle 12"/>
          <p:cNvSpPr/>
          <p:nvPr/>
        </p:nvSpPr>
        <p:spPr>
          <a:xfrm>
            <a:off x="169728" y="3033006"/>
            <a:ext cx="2458055" cy="323986"/>
          </a:xfrm>
          <a:prstGeom prst="rect">
            <a:avLst/>
          </a:prstGeom>
          <a:noFill/>
          <a:ln w="28575">
            <a:solidFill>
              <a:srgbClr val="0070C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15" name="Rectangle 14"/>
          <p:cNvSpPr/>
          <p:nvPr/>
        </p:nvSpPr>
        <p:spPr>
          <a:xfrm>
            <a:off x="6444208" y="3482509"/>
            <a:ext cx="1188132" cy="374093"/>
          </a:xfrm>
          <a:prstGeom prst="rect">
            <a:avLst/>
          </a:prstGeom>
          <a:noFill/>
          <a:ln w="28575">
            <a:solidFill>
              <a:srgbClr val="FF4B9A"/>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18" name="Rectangle 17"/>
          <p:cNvSpPr/>
          <p:nvPr/>
        </p:nvSpPr>
        <p:spPr>
          <a:xfrm>
            <a:off x="6948264" y="4855107"/>
            <a:ext cx="1008112" cy="374093"/>
          </a:xfrm>
          <a:prstGeom prst="rect">
            <a:avLst/>
          </a:prstGeom>
          <a:noFill/>
          <a:ln w="28575">
            <a:solidFill>
              <a:srgbClr val="FF4B9A"/>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21" name="Rectangle 20"/>
          <p:cNvSpPr/>
          <p:nvPr/>
        </p:nvSpPr>
        <p:spPr>
          <a:xfrm>
            <a:off x="1259632" y="6184072"/>
            <a:ext cx="2232248" cy="374093"/>
          </a:xfrm>
          <a:prstGeom prst="rect">
            <a:avLst/>
          </a:prstGeom>
          <a:noFill/>
          <a:ln w="28575">
            <a:solidFill>
              <a:srgbClr val="FF4B9A"/>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22" name="Rectangle 21"/>
          <p:cNvSpPr/>
          <p:nvPr/>
        </p:nvSpPr>
        <p:spPr>
          <a:xfrm>
            <a:off x="8100392" y="5301208"/>
            <a:ext cx="648072" cy="374093"/>
          </a:xfrm>
          <a:prstGeom prst="rect">
            <a:avLst/>
          </a:prstGeom>
          <a:noFill/>
          <a:ln w="28575">
            <a:solidFill>
              <a:srgbClr val="FF4B9A"/>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26695689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401464" y="246276"/>
            <a:ext cx="2464783" cy="1287851"/>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defTabSz="914400" rtl="0" eaLnBrk="1" fontAlgn="auto" latinLnBrk="0" hangingPunct="1">
              <a:lnSpc>
                <a:spcPct val="100000"/>
              </a:lnSpc>
              <a:spcBef>
                <a:spcPct val="0"/>
              </a:spcBef>
              <a:spcAft>
                <a:spcPts val="0"/>
              </a:spcAft>
              <a:buClrTx/>
              <a:buSzTx/>
              <a:tabLst/>
              <a:defRPr/>
            </a:pPr>
            <a:r>
              <a:rPr lang="en-GB" sz="3600" dirty="0" smtClean="0">
                <a:solidFill>
                  <a:prstClr val="black"/>
                </a:solidFill>
                <a:latin typeface="Berlin Sans FB" panose="020E0602020502020306" pitchFamily="34" charset="0"/>
              </a:rPr>
              <a:t>Paper 1</a:t>
            </a:r>
          </a:p>
          <a:p>
            <a:pPr marR="0" lvl="0" defTabSz="914400" rtl="0" eaLnBrk="1" fontAlgn="auto" latinLnBrk="0" hangingPunct="1">
              <a:lnSpc>
                <a:spcPct val="100000"/>
              </a:lnSpc>
              <a:spcBef>
                <a:spcPct val="0"/>
              </a:spcBef>
              <a:spcAft>
                <a:spcPts val="0"/>
              </a:spcAft>
              <a:buClrTx/>
              <a:buSzTx/>
              <a:tabLst/>
              <a:defRPr/>
            </a:pPr>
            <a:r>
              <a:rPr lang="en-GB" sz="3600" dirty="0" smtClean="0">
                <a:solidFill>
                  <a:prstClr val="black"/>
                </a:solidFill>
                <a:latin typeface="Berlin Sans FB" panose="020E0602020502020306" pitchFamily="34" charset="0"/>
              </a:rPr>
              <a:t>Question </a:t>
            </a:r>
            <a:r>
              <a:rPr lang="en-GB" sz="3600" dirty="0">
                <a:solidFill>
                  <a:prstClr val="black"/>
                </a:solidFill>
                <a:latin typeface="Berlin Sans FB" panose="020E0602020502020306" pitchFamily="34" charset="0"/>
              </a:rPr>
              <a:t>3</a:t>
            </a:r>
            <a:r>
              <a:rPr lang="en-GB" sz="3600" dirty="0" smtClean="0">
                <a:solidFill>
                  <a:prstClr val="black"/>
                </a:solidFill>
                <a:latin typeface="Berlin Sans FB" panose="020E0602020502020306" pitchFamily="34" charset="0"/>
              </a:rPr>
              <a:t> </a:t>
            </a: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dirty="0">
              <a:ln>
                <a:noFill/>
              </a:ln>
              <a:solidFill>
                <a:prstClr val="black"/>
              </a:solidFill>
              <a:effectLst/>
              <a:uLnTx/>
              <a:uFillTx/>
              <a:latin typeface="Open Sans"/>
            </a:endParaRPr>
          </a:p>
        </p:txBody>
      </p:sp>
      <p:sp>
        <p:nvSpPr>
          <p:cNvPr id="5" name="Title 1"/>
          <p:cNvSpPr txBox="1">
            <a:spLocks/>
          </p:cNvSpPr>
          <p:nvPr/>
        </p:nvSpPr>
        <p:spPr>
          <a:xfrm>
            <a:off x="1565237" y="2033847"/>
            <a:ext cx="6293341" cy="1637466"/>
          </a:xfrm>
          <a:prstGeom prst="rect">
            <a:avLst/>
          </a:prstGeom>
          <a:solidFill>
            <a:schemeClr val="bg1"/>
          </a:solidFill>
          <a:ln w="9525" cap="flat" cmpd="sng" algn="ctr">
            <a:solidFill>
              <a:srgbClr val="00B050"/>
            </a:solidFill>
            <a:prstDash val="solid"/>
          </a:ln>
          <a:effectLst>
            <a:glow rad="139700">
              <a:schemeClr val="accent6">
                <a:satMod val="175000"/>
                <a:alpha val="40000"/>
              </a:schemeClr>
            </a:glow>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1800" dirty="0" smtClean="0">
                <a:latin typeface="Century Gothic" panose="020B0502020202020204" pitchFamily="34" charset="0"/>
              </a:rPr>
              <a:t>This question asks you about the </a:t>
            </a:r>
            <a:r>
              <a:rPr lang="en-GB" sz="1800" b="1" dirty="0" smtClean="0">
                <a:latin typeface="Century Gothic" panose="020B0502020202020204" pitchFamily="34" charset="0"/>
              </a:rPr>
              <a:t>whole text</a:t>
            </a:r>
            <a:r>
              <a:rPr lang="en-GB" sz="1800" dirty="0" smtClean="0">
                <a:latin typeface="Century Gothic" panose="020B0502020202020204" pitchFamily="34" charset="0"/>
              </a:rPr>
              <a:t>.</a:t>
            </a:r>
          </a:p>
          <a:p>
            <a:endParaRPr lang="en-GB" sz="1800" dirty="0" smtClean="0">
              <a:latin typeface="Century Gothic" panose="020B0502020202020204" pitchFamily="34" charset="0"/>
            </a:endParaRPr>
          </a:p>
          <a:p>
            <a:r>
              <a:rPr lang="en-GB" sz="1800" dirty="0" smtClean="0">
                <a:latin typeface="Century Gothic" panose="020B0502020202020204" pitchFamily="34" charset="0"/>
              </a:rPr>
              <a:t>The question is always about the </a:t>
            </a:r>
            <a:r>
              <a:rPr lang="en-GB" sz="1800" b="1" dirty="0" smtClean="0">
                <a:latin typeface="Century Gothic" panose="020B0502020202020204" pitchFamily="34" charset="0"/>
              </a:rPr>
              <a:t>structure</a:t>
            </a:r>
            <a:r>
              <a:rPr lang="en-GB" sz="1800" dirty="0" smtClean="0">
                <a:latin typeface="Century Gothic" panose="020B0502020202020204" pitchFamily="34" charset="0"/>
              </a:rPr>
              <a:t> of the text. </a:t>
            </a:r>
            <a:r>
              <a:rPr lang="en-GB" sz="1800" b="1" dirty="0" smtClean="0">
                <a:solidFill>
                  <a:srgbClr val="FF0000"/>
                </a:solidFill>
                <a:latin typeface="Century Gothic" panose="020B0502020202020204" pitchFamily="34" charset="0"/>
              </a:rPr>
              <a:t>STRUCTURE</a:t>
            </a:r>
            <a:r>
              <a:rPr lang="en-GB" sz="1800" dirty="0" smtClean="0">
                <a:latin typeface="Century Gothic" panose="020B0502020202020204" pitchFamily="34" charset="0"/>
              </a:rPr>
              <a:t> simply means the </a:t>
            </a:r>
            <a:r>
              <a:rPr lang="en-GB" sz="1800" b="1" dirty="0" smtClean="0">
                <a:latin typeface="Century Gothic" panose="020B0502020202020204" pitchFamily="34" charset="0"/>
              </a:rPr>
              <a:t>order</a:t>
            </a:r>
            <a:r>
              <a:rPr lang="en-GB" sz="1800" dirty="0" smtClean="0">
                <a:latin typeface="Century Gothic" panose="020B0502020202020204" pitchFamily="34" charset="0"/>
              </a:rPr>
              <a:t> of the things the writer describes in the text.</a:t>
            </a:r>
            <a:endParaRPr lang="en-GB" sz="1800" dirty="0">
              <a:latin typeface="Century Gothic" panose="020B0502020202020204" pitchFamily="34" charset="0"/>
            </a:endParaRPr>
          </a:p>
        </p:txBody>
      </p:sp>
      <p:sp>
        <p:nvSpPr>
          <p:cNvPr id="9" name="Title 1"/>
          <p:cNvSpPr txBox="1">
            <a:spLocks/>
          </p:cNvSpPr>
          <p:nvPr/>
        </p:nvSpPr>
        <p:spPr>
          <a:xfrm>
            <a:off x="478715" y="4171033"/>
            <a:ext cx="8310282" cy="2022577"/>
          </a:xfrm>
          <a:prstGeom prst="rect">
            <a:avLst/>
          </a:prstGeom>
          <a:solidFill>
            <a:schemeClr val="bg1"/>
          </a:solidFill>
          <a:ln w="9525" cap="flat" cmpd="sng" algn="ctr">
            <a:solidFill>
              <a:srgbClr val="00B050"/>
            </a:solidFill>
            <a:prstDash val="solid"/>
          </a:ln>
          <a:effectLst>
            <a:glow rad="139700">
              <a:schemeClr val="accent6">
                <a:satMod val="175000"/>
                <a:alpha val="40000"/>
              </a:schemeClr>
            </a:glow>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endParaRPr lang="en-GB" sz="1800" dirty="0">
              <a:latin typeface="Century Gothic" panose="020B0502020202020204" pitchFamily="34" charset="0"/>
            </a:endParaRPr>
          </a:p>
          <a:p>
            <a:r>
              <a:rPr lang="en-GB" sz="1800" dirty="0" smtClean="0">
                <a:latin typeface="Century Gothic" panose="020B0502020202020204" pitchFamily="34" charset="0"/>
              </a:rPr>
              <a:t> </a:t>
            </a:r>
            <a:r>
              <a:rPr lang="en-GB" sz="1800" b="1" dirty="0" smtClean="0">
                <a:latin typeface="Century Gothic" panose="020B0502020202020204" pitchFamily="34" charset="0"/>
              </a:rPr>
              <a:t>DO: </a:t>
            </a:r>
          </a:p>
          <a:p>
            <a:pPr marL="285750" indent="-285750">
              <a:buFont typeface="Arial" panose="020B0604020202020204" pitchFamily="34" charset="0"/>
              <a:buChar char="•"/>
            </a:pPr>
            <a:r>
              <a:rPr lang="en-GB" sz="1800" dirty="0" smtClean="0">
                <a:latin typeface="Century Gothic" panose="020B0502020202020204" pitchFamily="34" charset="0"/>
              </a:rPr>
              <a:t>Look at the beginning, middle and end of the text</a:t>
            </a:r>
          </a:p>
          <a:p>
            <a:pPr marL="285750" indent="-285750">
              <a:buFont typeface="Arial" panose="020B0604020202020204" pitchFamily="34" charset="0"/>
              <a:buChar char="•"/>
            </a:pPr>
            <a:r>
              <a:rPr lang="en-GB" sz="1800" dirty="0" smtClean="0">
                <a:latin typeface="Century Gothic" panose="020B0502020202020204" pitchFamily="34" charset="0"/>
              </a:rPr>
              <a:t>Look for a place where the focus </a:t>
            </a:r>
            <a:r>
              <a:rPr lang="en-GB" sz="1800" b="1" dirty="0" smtClean="0">
                <a:latin typeface="Century Gothic" panose="020B0502020202020204" pitchFamily="34" charset="0"/>
              </a:rPr>
              <a:t>shifts </a:t>
            </a:r>
            <a:r>
              <a:rPr lang="en-GB" sz="1800" dirty="0" smtClean="0">
                <a:latin typeface="Century Gothic" panose="020B0502020202020204" pitchFamily="34" charset="0"/>
              </a:rPr>
              <a:t>(changes)</a:t>
            </a:r>
            <a:endParaRPr lang="en-GB" sz="1800" b="1" dirty="0" smtClean="0">
              <a:latin typeface="Century Gothic" panose="020B0502020202020204" pitchFamily="34" charset="0"/>
            </a:endParaRPr>
          </a:p>
          <a:p>
            <a:pPr marL="285750" indent="-285750">
              <a:buFont typeface="Arial" panose="020B0604020202020204" pitchFamily="34" charset="0"/>
              <a:buChar char="•"/>
            </a:pPr>
            <a:r>
              <a:rPr lang="en-GB" sz="1800" dirty="0" smtClean="0">
                <a:latin typeface="Century Gothic" panose="020B0502020202020204" pitchFamily="34" charset="0"/>
              </a:rPr>
              <a:t>Make notes on the text as you find </a:t>
            </a:r>
            <a:r>
              <a:rPr lang="en-GB" sz="1800" b="1" dirty="0" smtClean="0">
                <a:latin typeface="Century Gothic" panose="020B0502020202020204" pitchFamily="34" charset="0"/>
              </a:rPr>
              <a:t>structural </a:t>
            </a:r>
            <a:r>
              <a:rPr lang="en-GB" sz="1800" dirty="0" smtClean="0">
                <a:latin typeface="Century Gothic" panose="020B0502020202020204" pitchFamily="34" charset="0"/>
              </a:rPr>
              <a:t>features</a:t>
            </a:r>
          </a:p>
          <a:p>
            <a:pPr marL="285750" indent="-285750">
              <a:buFont typeface="Arial" panose="020B0604020202020204" pitchFamily="34" charset="0"/>
              <a:buChar char="•"/>
            </a:pPr>
            <a:r>
              <a:rPr lang="en-GB" sz="1800" dirty="0" smtClean="0">
                <a:latin typeface="Century Gothic" panose="020B0502020202020204" pitchFamily="34" charset="0"/>
              </a:rPr>
              <a:t>Write about WHAT the writer has done and WHY</a:t>
            </a:r>
            <a:endParaRPr lang="en-GB" sz="1800" dirty="0">
              <a:latin typeface="Century Gothic" panose="020B0502020202020204" pitchFamily="34" charset="0"/>
            </a:endParaRPr>
          </a:p>
        </p:txBody>
      </p:sp>
    </p:spTree>
    <p:extLst>
      <p:ext uri="{BB962C8B-B14F-4D97-AF65-F5344CB8AC3E}">
        <p14:creationId xmlns:p14="http://schemas.microsoft.com/office/powerpoint/2010/main" val="25385701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260648"/>
            <a:ext cx="2151743" cy="584775"/>
          </a:xfrm>
          <a:prstGeom prst="rect">
            <a:avLst/>
          </a:prstGeom>
          <a:noFill/>
        </p:spPr>
        <p:txBody>
          <a:bodyPr wrap="none" rtlCol="0">
            <a:spAutoFit/>
          </a:bodyPr>
          <a:lstStyle/>
          <a:p>
            <a:r>
              <a:rPr lang="en-GB" sz="3200" b="1" dirty="0" smtClean="0">
                <a:solidFill>
                  <a:srgbClr val="7030A0"/>
                </a:solidFill>
              </a:rPr>
              <a:t>Question 3:</a:t>
            </a:r>
            <a:endParaRPr lang="en-GB" sz="3200" b="1" dirty="0">
              <a:solidFill>
                <a:srgbClr val="7030A0"/>
              </a:solidFill>
            </a:endParaRPr>
          </a:p>
        </p:txBody>
      </p:sp>
      <p:sp>
        <p:nvSpPr>
          <p:cNvPr id="4" name="Rectangle 3"/>
          <p:cNvSpPr/>
          <p:nvPr/>
        </p:nvSpPr>
        <p:spPr>
          <a:xfrm>
            <a:off x="755576" y="1465607"/>
            <a:ext cx="7272808" cy="3309367"/>
          </a:xfrm>
          <a:prstGeom prst="rect">
            <a:avLst/>
          </a:prstGeom>
        </p:spPr>
        <p:txBody>
          <a:bodyPr wrap="square">
            <a:spAutoFit/>
          </a:bodyPr>
          <a:lstStyle/>
          <a:p>
            <a:pPr>
              <a:lnSpc>
                <a:spcPct val="107000"/>
              </a:lnSpc>
              <a:spcAft>
                <a:spcPts val="800"/>
              </a:spcAft>
            </a:pPr>
            <a:r>
              <a:rPr lang="en-GB" b="1" dirty="0">
                <a:latin typeface="Calibri" panose="020F0502020204030204" pitchFamily="34" charset="0"/>
                <a:ea typeface="Calibri" panose="020F0502020204030204" pitchFamily="34" charset="0"/>
                <a:cs typeface="Times New Roman" panose="02020603050405020304" pitchFamily="18" charset="0"/>
              </a:rPr>
              <a:t>Question 3</a:t>
            </a:r>
            <a:r>
              <a:rPr lang="en-GB" dirty="0">
                <a:latin typeface="Calibri" panose="020F0502020204030204" pitchFamily="34" charset="0"/>
                <a:ea typeface="Calibri" panose="020F0502020204030204" pitchFamily="34" charset="0"/>
                <a:cs typeface="Times New Roman" panose="02020603050405020304" pitchFamily="18" charset="0"/>
              </a:rPr>
              <a:t>:  You now need to think about the </a:t>
            </a:r>
            <a:r>
              <a:rPr lang="en-GB" b="1" dirty="0">
                <a:latin typeface="Calibri" panose="020F0502020204030204" pitchFamily="34" charset="0"/>
                <a:ea typeface="Calibri" panose="020F0502020204030204" pitchFamily="34" charset="0"/>
                <a:cs typeface="Times New Roman" panose="02020603050405020304" pitchFamily="18" charset="0"/>
              </a:rPr>
              <a:t>whole</a:t>
            </a:r>
            <a:r>
              <a:rPr lang="en-GB" dirty="0">
                <a:latin typeface="Calibri" panose="020F0502020204030204" pitchFamily="34" charset="0"/>
                <a:ea typeface="Calibri" panose="020F0502020204030204" pitchFamily="34" charset="0"/>
                <a:cs typeface="Times New Roman" panose="02020603050405020304" pitchFamily="18" charset="0"/>
              </a:rPr>
              <a:t> of the </a:t>
            </a:r>
            <a:r>
              <a:rPr lang="en-GB" b="1" dirty="0">
                <a:latin typeface="Calibri" panose="020F0502020204030204" pitchFamily="34" charset="0"/>
                <a:ea typeface="Calibri" panose="020F0502020204030204" pitchFamily="34" charset="0"/>
                <a:cs typeface="Times New Roman" panose="02020603050405020304" pitchFamily="18" charset="0"/>
              </a:rPr>
              <a:t>source</a:t>
            </a:r>
            <a:r>
              <a:rPr lang="en-GB" dirty="0">
                <a:latin typeface="Calibri" panose="020F0502020204030204" pitchFamily="34" charset="0"/>
                <a:ea typeface="Calibri" panose="020F0502020204030204" pitchFamily="34" charset="0"/>
                <a:cs typeface="Times New Roman" panose="02020603050405020304" pitchFamily="18" charset="0"/>
              </a:rPr>
              <a:t>.</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This text is taken from the beginning of a novel.</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b="1" dirty="0">
                <a:latin typeface="Calibri" panose="020F0502020204030204" pitchFamily="34" charset="0"/>
                <a:ea typeface="Calibri" panose="020F0502020204030204" pitchFamily="34" charset="0"/>
                <a:cs typeface="Times New Roman" panose="02020603050405020304" pitchFamily="18" charset="0"/>
              </a:rPr>
              <a:t>How has the writer structured the text to interest you as a reader?</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You could write about:</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What the writer focuses your attention on at the beginning</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How and why the writer changes this focus as the source develops</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Any other structural devices that interest you. </a:t>
            </a:r>
            <a:endParaRPr lang="en-GB"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en-GB" sz="1600" b="1" dirty="0" smtClean="0">
                <a:latin typeface="Calibri" panose="020F0502020204030204" pitchFamily="34" charset="0"/>
                <a:ea typeface="Calibri" panose="020F0502020204030204" pitchFamily="34" charset="0"/>
                <a:cs typeface="Times New Roman" panose="02020603050405020304" pitchFamily="18" charset="0"/>
              </a:rPr>
              <a:t>[8 marks]</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Oval 4"/>
          <p:cNvSpPr/>
          <p:nvPr/>
        </p:nvSpPr>
        <p:spPr>
          <a:xfrm>
            <a:off x="2576136" y="2204864"/>
            <a:ext cx="1203775" cy="522538"/>
          </a:xfrm>
          <a:prstGeom prst="ellipse">
            <a:avLst/>
          </a:prstGeom>
          <a:noFill/>
          <a:ln w="5715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4278376" y="2223346"/>
            <a:ext cx="3046835" cy="504056"/>
          </a:xfrm>
          <a:prstGeom prst="ellipse">
            <a:avLst/>
          </a:prstGeom>
          <a:noFill/>
          <a:ln w="57150">
            <a:solidFill>
              <a:srgbClr val="99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2" descr="Image result for narrative ar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4148710"/>
            <a:ext cx="3748268" cy="2492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98999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0180" y="624204"/>
            <a:ext cx="8415020" cy="5560695"/>
          </a:xfrm>
          <a:prstGeom prst="rect">
            <a:avLst/>
          </a:prstGeom>
          <a:noFill/>
        </p:spPr>
      </p:pic>
      <p:sp>
        <p:nvSpPr>
          <p:cNvPr id="2" name="TextBox 1"/>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Q3: explain, comment on and analyse how writers use structure…</a:t>
            </a:r>
            <a:endParaRPr lang="en-GB" dirty="0"/>
          </a:p>
        </p:txBody>
      </p:sp>
      <p:sp>
        <p:nvSpPr>
          <p:cNvPr id="4" name="Right Arrow 3"/>
          <p:cNvSpPr/>
          <p:nvPr/>
        </p:nvSpPr>
        <p:spPr>
          <a:xfrm rot="10800000">
            <a:off x="6412488" y="2832783"/>
            <a:ext cx="974839" cy="1008993"/>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6821366" y="3044891"/>
            <a:ext cx="3014504" cy="584775"/>
          </a:xfrm>
          <a:prstGeom prst="rect">
            <a:avLst/>
          </a:prstGeom>
          <a:noFill/>
        </p:spPr>
        <p:txBody>
          <a:bodyPr wrap="square" rtlCol="0">
            <a:spAutoFit/>
          </a:bodyPr>
          <a:lstStyle/>
          <a:p>
            <a:pPr algn="ctr"/>
            <a:r>
              <a:rPr lang="en-GB" sz="3200" b="1" dirty="0" smtClean="0">
                <a:solidFill>
                  <a:srgbClr val="FF0000"/>
                </a:solidFill>
              </a:rPr>
              <a:t>Grade 4</a:t>
            </a:r>
            <a:endParaRPr lang="en-GB" sz="3200" b="1" dirty="0">
              <a:solidFill>
                <a:srgbClr val="FF0000"/>
              </a:solidFill>
            </a:endParaRPr>
          </a:p>
        </p:txBody>
      </p:sp>
    </p:spTree>
    <p:extLst>
      <p:ext uri="{BB962C8B-B14F-4D97-AF65-F5344CB8AC3E}">
        <p14:creationId xmlns:p14="http://schemas.microsoft.com/office/powerpoint/2010/main" val="23718186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narrative ar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640" y="-221893"/>
            <a:ext cx="8163001" cy="542904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15661" y="4746659"/>
            <a:ext cx="2808312" cy="19442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6048307" y="4746659"/>
            <a:ext cx="2808312" cy="19442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93972" y="138148"/>
            <a:ext cx="2497951" cy="325312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6" name="Rectangle 5"/>
          <p:cNvSpPr/>
          <p:nvPr/>
        </p:nvSpPr>
        <p:spPr>
          <a:xfrm>
            <a:off x="5093747" y="138148"/>
            <a:ext cx="3906888" cy="125496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6517637" y="1764708"/>
            <a:ext cx="2497952" cy="150009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6654886" y="2053090"/>
            <a:ext cx="2264484" cy="923330"/>
          </a:xfrm>
          <a:prstGeom prst="rect">
            <a:avLst/>
          </a:prstGeom>
          <a:noFill/>
        </p:spPr>
        <p:txBody>
          <a:bodyPr wrap="square" rtlCol="0">
            <a:spAutoFit/>
          </a:bodyPr>
          <a:lstStyle/>
          <a:p>
            <a:r>
              <a:rPr lang="en-GB" dirty="0" smtClean="0">
                <a:solidFill>
                  <a:srgbClr val="FF0000"/>
                </a:solidFill>
              </a:rPr>
              <a:t>It is unlikely you will get any falling action in your exam text.</a:t>
            </a:r>
            <a:endParaRPr lang="en-GB" dirty="0">
              <a:solidFill>
                <a:srgbClr val="FF0000"/>
              </a:solidFill>
            </a:endParaRPr>
          </a:p>
        </p:txBody>
      </p:sp>
      <p:sp>
        <p:nvSpPr>
          <p:cNvPr id="9" name="TextBox 8"/>
          <p:cNvSpPr txBox="1"/>
          <p:nvPr/>
        </p:nvSpPr>
        <p:spPr>
          <a:xfrm>
            <a:off x="6353156" y="5257102"/>
            <a:ext cx="2264484" cy="923330"/>
          </a:xfrm>
          <a:prstGeom prst="rect">
            <a:avLst/>
          </a:prstGeom>
          <a:noFill/>
        </p:spPr>
        <p:txBody>
          <a:bodyPr wrap="square" rtlCol="0">
            <a:spAutoFit/>
          </a:bodyPr>
          <a:lstStyle/>
          <a:p>
            <a:r>
              <a:rPr lang="en-GB" dirty="0" smtClean="0">
                <a:solidFill>
                  <a:srgbClr val="FF0000"/>
                </a:solidFill>
              </a:rPr>
              <a:t>It is unlikely you will get any denouement in your exam text.</a:t>
            </a:r>
            <a:endParaRPr lang="en-GB" dirty="0">
              <a:solidFill>
                <a:srgbClr val="FF0000"/>
              </a:solidFill>
            </a:endParaRPr>
          </a:p>
        </p:txBody>
      </p:sp>
      <p:sp>
        <p:nvSpPr>
          <p:cNvPr id="10" name="Text Box 2"/>
          <p:cNvSpPr txBox="1">
            <a:spLocks noChangeArrowheads="1"/>
          </p:cNvSpPr>
          <p:nvPr/>
        </p:nvSpPr>
        <p:spPr bwMode="auto">
          <a:xfrm>
            <a:off x="323528" y="4797152"/>
            <a:ext cx="2496696" cy="504056"/>
          </a:xfrm>
          <a:prstGeom prst="rect">
            <a:avLst/>
          </a:prstGeom>
          <a:solidFill>
            <a:schemeClr val="bg1"/>
          </a:solidFill>
          <a:ln w="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GB" sz="2400" b="1" dirty="0" smtClean="0">
                <a:latin typeface="Arial" pitchFamily="34" charset="0"/>
                <a:cs typeface="Arial" pitchFamily="34" charset="0"/>
                <a:sym typeface="Webdings" pitchFamily="18" charset="2"/>
              </a:rPr>
              <a:t>1- at the start, what does the writer introduce, and why?</a:t>
            </a:r>
            <a:endParaRPr kumimoji="0" lang="en-GB" sz="2400" b="1" i="0" u="none" strike="noStrike" cap="none" normalizeH="0" baseline="0" dirty="0" smtClean="0">
              <a:ln>
                <a:noFill/>
              </a:ln>
              <a:solidFill>
                <a:schemeClr val="tx1"/>
              </a:solidFill>
              <a:effectLst/>
              <a:latin typeface="Arial" pitchFamily="34" charset="0"/>
              <a:cs typeface="Arial" pitchFamily="34" charset="0"/>
              <a:sym typeface="Webdings" pitchFamily="18" charset="2"/>
            </a:endParaRPr>
          </a:p>
        </p:txBody>
      </p:sp>
      <p:sp>
        <p:nvSpPr>
          <p:cNvPr id="11" name="Text Box 2"/>
          <p:cNvSpPr txBox="1">
            <a:spLocks noChangeArrowheads="1"/>
          </p:cNvSpPr>
          <p:nvPr/>
        </p:nvSpPr>
        <p:spPr bwMode="auto">
          <a:xfrm>
            <a:off x="198419" y="253693"/>
            <a:ext cx="2285349" cy="504056"/>
          </a:xfrm>
          <a:prstGeom prst="rect">
            <a:avLst/>
          </a:prstGeom>
          <a:solidFill>
            <a:schemeClr val="bg1"/>
          </a:solidFill>
          <a:ln w="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GB" sz="2000" b="1" dirty="0" smtClean="0">
                <a:latin typeface="Arial" pitchFamily="34" charset="0"/>
                <a:cs typeface="Arial" pitchFamily="34" charset="0"/>
                <a:sym typeface="Webdings" pitchFamily="18" charset="2"/>
              </a:rPr>
              <a:t>2 – look for two examples of rising action. What is the writer focusing on to create tension? How does he shift the focus? </a:t>
            </a:r>
            <a:endParaRPr kumimoji="0" lang="en-GB" sz="2000" b="1" i="0" u="none" strike="noStrike" cap="none" normalizeH="0" baseline="0" dirty="0" smtClean="0">
              <a:ln>
                <a:noFill/>
              </a:ln>
              <a:solidFill>
                <a:schemeClr val="tx1"/>
              </a:solidFill>
              <a:effectLst/>
              <a:latin typeface="Arial" pitchFamily="34" charset="0"/>
              <a:cs typeface="Arial" pitchFamily="34" charset="0"/>
              <a:sym typeface="Webdings" pitchFamily="18" charset="2"/>
            </a:endParaRPr>
          </a:p>
        </p:txBody>
      </p:sp>
      <p:sp>
        <p:nvSpPr>
          <p:cNvPr id="12" name="Text Box 2"/>
          <p:cNvSpPr txBox="1">
            <a:spLocks noChangeArrowheads="1"/>
          </p:cNvSpPr>
          <p:nvPr/>
        </p:nvSpPr>
        <p:spPr bwMode="auto">
          <a:xfrm>
            <a:off x="5220072" y="188640"/>
            <a:ext cx="3653790" cy="1008112"/>
          </a:xfrm>
          <a:prstGeom prst="rect">
            <a:avLst/>
          </a:prstGeom>
          <a:solidFill>
            <a:schemeClr val="bg1"/>
          </a:solidFill>
          <a:ln w="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GB" sz="2400" b="1" dirty="0" smtClean="0">
                <a:latin typeface="Arial" pitchFamily="34" charset="0"/>
                <a:cs typeface="Arial" pitchFamily="34" charset="0"/>
                <a:sym typeface="Webdings" pitchFamily="18" charset="2"/>
              </a:rPr>
              <a:t>3- what is the climax? How does it make us feel?</a:t>
            </a:r>
            <a:endParaRPr kumimoji="0" lang="en-GB" sz="2400" b="1" i="0" u="none" strike="noStrike" cap="none" normalizeH="0" baseline="0" dirty="0" smtClean="0">
              <a:ln>
                <a:noFill/>
              </a:ln>
              <a:solidFill>
                <a:schemeClr val="tx1"/>
              </a:solidFill>
              <a:effectLst/>
              <a:latin typeface="Arial" pitchFamily="34" charset="0"/>
              <a:cs typeface="Arial" pitchFamily="34" charset="0"/>
              <a:sym typeface="Webdings" pitchFamily="18" charset="2"/>
            </a:endParaRPr>
          </a:p>
        </p:txBody>
      </p:sp>
      <p:sp>
        <p:nvSpPr>
          <p:cNvPr id="13" name="TextBox 12"/>
          <p:cNvSpPr txBox="1"/>
          <p:nvPr/>
        </p:nvSpPr>
        <p:spPr>
          <a:xfrm>
            <a:off x="3422771" y="2780928"/>
            <a:ext cx="2304256" cy="3693319"/>
          </a:xfrm>
          <a:prstGeom prst="rect">
            <a:avLst/>
          </a:prstGeom>
          <a:noFill/>
        </p:spPr>
        <p:txBody>
          <a:bodyPr wrap="square" rtlCol="0">
            <a:spAutoFit/>
          </a:bodyPr>
          <a:lstStyle/>
          <a:p>
            <a:r>
              <a:rPr lang="en-GB" dirty="0" smtClean="0"/>
              <a:t>The writer begins by introducing… This interests us because…</a:t>
            </a:r>
          </a:p>
          <a:p>
            <a:endParaRPr lang="en-GB" dirty="0" smtClean="0"/>
          </a:p>
          <a:p>
            <a:r>
              <a:rPr lang="en-GB" dirty="0" smtClean="0"/>
              <a:t>The narrative focus shifts to… This is interesting because…</a:t>
            </a:r>
          </a:p>
          <a:p>
            <a:endParaRPr lang="en-GB" dirty="0" smtClean="0"/>
          </a:p>
          <a:p>
            <a:r>
              <a:rPr lang="en-GB" dirty="0" smtClean="0"/>
              <a:t>Tension builds when…</a:t>
            </a:r>
          </a:p>
          <a:p>
            <a:endParaRPr lang="en-GB" dirty="0" smtClean="0"/>
          </a:p>
          <a:p>
            <a:r>
              <a:rPr lang="en-GB" dirty="0" smtClean="0"/>
              <a:t>The climax of the extract is… It makes us feel…</a:t>
            </a:r>
            <a:endParaRPr lang="en-GB" dirty="0"/>
          </a:p>
        </p:txBody>
      </p:sp>
    </p:spTree>
    <p:extLst>
      <p:ext uri="{BB962C8B-B14F-4D97-AF65-F5344CB8AC3E}">
        <p14:creationId xmlns:p14="http://schemas.microsoft.com/office/powerpoint/2010/main" val="255799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image_open-book-2.png"/>
          <p:cNvPicPr>
            <a:picLocks noChangeAspect="1"/>
          </p:cNvPicPr>
          <p:nvPr/>
        </p:nvPicPr>
        <p:blipFill rotWithShape="1">
          <a:blip r:embed="rId2" cstate="print">
            <a:extLst>
              <a:ext uri="{28A0092B-C50C-407E-A947-70E740481C1C}">
                <a14:useLocalDpi xmlns:a14="http://schemas.microsoft.com/office/drawing/2010/main" val="0"/>
              </a:ext>
            </a:extLst>
          </a:blip>
          <a:srcRect r="28978"/>
          <a:stretch/>
        </p:blipFill>
        <p:spPr>
          <a:xfrm>
            <a:off x="3080193" y="1916832"/>
            <a:ext cx="6063807" cy="5716213"/>
          </a:xfrm>
          <a:prstGeom prst="rect">
            <a:avLst/>
          </a:prstGeom>
        </p:spPr>
      </p:pic>
      <p:sp>
        <p:nvSpPr>
          <p:cNvPr id="3" name="TextBox 2"/>
          <p:cNvSpPr txBox="1"/>
          <p:nvPr/>
        </p:nvSpPr>
        <p:spPr>
          <a:xfrm>
            <a:off x="179512" y="260648"/>
            <a:ext cx="2151743" cy="584775"/>
          </a:xfrm>
          <a:prstGeom prst="rect">
            <a:avLst/>
          </a:prstGeom>
          <a:noFill/>
        </p:spPr>
        <p:txBody>
          <a:bodyPr wrap="none" rtlCol="0">
            <a:spAutoFit/>
          </a:bodyPr>
          <a:lstStyle/>
          <a:p>
            <a:r>
              <a:rPr lang="en-GB" sz="3200" b="1" dirty="0" smtClean="0">
                <a:solidFill>
                  <a:srgbClr val="7030A0"/>
                </a:solidFill>
              </a:rPr>
              <a:t>Question 4:</a:t>
            </a:r>
            <a:endParaRPr lang="en-GB" sz="3200" b="1" dirty="0">
              <a:solidFill>
                <a:srgbClr val="7030A0"/>
              </a:solidFill>
            </a:endParaRPr>
          </a:p>
        </p:txBody>
      </p:sp>
      <p:sp>
        <p:nvSpPr>
          <p:cNvPr id="4" name="Rectangle 3"/>
          <p:cNvSpPr/>
          <p:nvPr/>
        </p:nvSpPr>
        <p:spPr>
          <a:xfrm>
            <a:off x="467544" y="1052736"/>
            <a:ext cx="8280920" cy="3975960"/>
          </a:xfrm>
          <a:prstGeom prst="rect">
            <a:avLst/>
          </a:prstGeom>
          <a:solidFill>
            <a:schemeClr val="bg1"/>
          </a:solidFill>
        </p:spPr>
        <p:txBody>
          <a:bodyPr wrap="square">
            <a:spAutoFit/>
          </a:bodyPr>
          <a:lstStyle/>
          <a:p>
            <a:r>
              <a:rPr lang="en-GB" b="1" dirty="0"/>
              <a:t>Question 4</a:t>
            </a:r>
            <a:r>
              <a:rPr lang="en-GB" dirty="0"/>
              <a:t>: </a:t>
            </a:r>
          </a:p>
          <a:p>
            <a:pPr>
              <a:lnSpc>
                <a:spcPct val="107000"/>
              </a:lnSpc>
              <a:spcAft>
                <a:spcPts val="800"/>
              </a:spcAft>
            </a:pPr>
            <a:r>
              <a:rPr lang="en-GB" i="1" dirty="0">
                <a:latin typeface="Calibri" panose="020F0502020204030204" pitchFamily="34" charset="0"/>
                <a:ea typeface="Calibri" panose="020F0502020204030204" pitchFamily="34" charset="0"/>
                <a:cs typeface="Times New Roman" panose="02020603050405020304" pitchFamily="18" charset="0"/>
              </a:rPr>
              <a:t>Focus on the second half of the extract, from ‘It’s enough to staunch the panic’ to the end. </a:t>
            </a:r>
          </a:p>
          <a:p>
            <a:pPr>
              <a:lnSpc>
                <a:spcPct val="107000"/>
              </a:lnSpc>
              <a:spcAft>
                <a:spcPts val="800"/>
              </a:spcAft>
            </a:pPr>
            <a:r>
              <a:rPr lang="en-GB" b="1" dirty="0">
                <a:latin typeface="Calibri" panose="020F0502020204030204" pitchFamily="34" charset="0"/>
                <a:ea typeface="Calibri" panose="020F0502020204030204" pitchFamily="34" charset="0"/>
                <a:cs typeface="Times New Roman" panose="02020603050405020304" pitchFamily="18" charset="0"/>
              </a:rPr>
              <a:t>A student said, ‘The writer builds a real sense of mystery in this extract; we share the narrator’s desire to know who he is and why he is in the woods.’</a:t>
            </a:r>
          </a:p>
          <a:p>
            <a:r>
              <a:rPr lang="en-GB" dirty="0" smtClean="0"/>
              <a:t>To </a:t>
            </a:r>
            <a:r>
              <a:rPr lang="en-GB" dirty="0"/>
              <a:t>what extent do you agree?</a:t>
            </a:r>
          </a:p>
          <a:p>
            <a:r>
              <a:rPr lang="en-GB" dirty="0"/>
              <a:t> </a:t>
            </a:r>
          </a:p>
          <a:p>
            <a:r>
              <a:rPr lang="en-GB" dirty="0"/>
              <a:t>In your response, you could: </a:t>
            </a:r>
          </a:p>
          <a:p>
            <a:r>
              <a:rPr lang="en-GB" dirty="0"/>
              <a:t>• consider your own impressions of </a:t>
            </a:r>
            <a:r>
              <a:rPr lang="en-GB" dirty="0" smtClean="0"/>
              <a:t>the narrator and his situation</a:t>
            </a:r>
            <a:endParaRPr lang="en-GB" dirty="0"/>
          </a:p>
          <a:p>
            <a:r>
              <a:rPr lang="en-GB" dirty="0"/>
              <a:t>• evaluate how the writer creates these impressions </a:t>
            </a:r>
          </a:p>
          <a:p>
            <a:r>
              <a:rPr lang="en-GB" dirty="0"/>
              <a:t>• support your opinions with references to the text</a:t>
            </a:r>
            <a:r>
              <a:rPr lang="en-GB" dirty="0" smtClean="0"/>
              <a:t>.</a:t>
            </a:r>
          </a:p>
          <a:p>
            <a:endParaRPr lang="en-GB" dirty="0"/>
          </a:p>
          <a:p>
            <a:r>
              <a:rPr lang="en-GB" b="1" dirty="0" smtClean="0"/>
              <a:t>[20</a:t>
            </a:r>
            <a:r>
              <a:rPr lang="en-GB" dirty="0" smtClean="0"/>
              <a:t> </a:t>
            </a:r>
            <a:r>
              <a:rPr lang="en-GB" b="1" dirty="0" smtClean="0"/>
              <a:t>Marks]</a:t>
            </a:r>
            <a:endParaRPr lang="en-GB" b="1" dirty="0"/>
          </a:p>
        </p:txBody>
      </p:sp>
      <p:sp>
        <p:nvSpPr>
          <p:cNvPr id="8" name="TextBox 7"/>
          <p:cNvSpPr txBox="1"/>
          <p:nvPr/>
        </p:nvSpPr>
        <p:spPr>
          <a:xfrm>
            <a:off x="467544" y="5589240"/>
            <a:ext cx="1577547" cy="461665"/>
          </a:xfrm>
          <a:prstGeom prst="rect">
            <a:avLst/>
          </a:prstGeom>
          <a:noFill/>
        </p:spPr>
        <p:txBody>
          <a:bodyPr wrap="none" rtlCol="0">
            <a:spAutoFit/>
          </a:bodyPr>
          <a:lstStyle/>
          <a:p>
            <a:pPr algn="ctr"/>
            <a:r>
              <a:rPr lang="en-GB" sz="2400" dirty="0" smtClean="0"/>
              <a:t>25 minutes</a:t>
            </a:r>
            <a:endParaRPr lang="en-GB" sz="2400" dirty="0"/>
          </a:p>
        </p:txBody>
      </p:sp>
    </p:spTree>
    <p:extLst>
      <p:ext uri="{BB962C8B-B14F-4D97-AF65-F5344CB8AC3E}">
        <p14:creationId xmlns:p14="http://schemas.microsoft.com/office/powerpoint/2010/main" val="33620501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617" y="911548"/>
            <a:ext cx="7911783" cy="5436235"/>
          </a:xfrm>
          <a:prstGeom prst="rect">
            <a:avLst/>
          </a:prstGeom>
          <a:noFill/>
        </p:spPr>
      </p:pic>
      <p:sp>
        <p:nvSpPr>
          <p:cNvPr id="3" name="Right Arrow 2"/>
          <p:cNvSpPr/>
          <p:nvPr/>
        </p:nvSpPr>
        <p:spPr>
          <a:xfrm rot="10800000">
            <a:off x="7530088" y="3044889"/>
            <a:ext cx="974839" cy="1008993"/>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6821912" y="3891999"/>
            <a:ext cx="3014504" cy="584775"/>
          </a:xfrm>
          <a:prstGeom prst="rect">
            <a:avLst/>
          </a:prstGeom>
          <a:noFill/>
        </p:spPr>
        <p:txBody>
          <a:bodyPr wrap="square" rtlCol="0">
            <a:spAutoFit/>
          </a:bodyPr>
          <a:lstStyle/>
          <a:p>
            <a:pPr algn="ctr"/>
            <a:r>
              <a:rPr lang="en-GB" sz="3200" b="1" dirty="0" smtClean="0">
                <a:solidFill>
                  <a:srgbClr val="FF0000"/>
                </a:solidFill>
              </a:rPr>
              <a:t>Grade 4</a:t>
            </a:r>
            <a:endParaRPr lang="en-GB" sz="3200" b="1" dirty="0">
              <a:solidFill>
                <a:srgbClr val="FF0000"/>
              </a:solidFill>
            </a:endParaRPr>
          </a:p>
        </p:txBody>
      </p:sp>
      <p:sp>
        <p:nvSpPr>
          <p:cNvPr id="5" name="TextBox 4"/>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Q4: evaluate the effects of the writer’s methods…</a:t>
            </a:r>
            <a:endParaRPr lang="en-GB" dirty="0"/>
          </a:p>
        </p:txBody>
      </p:sp>
    </p:spTree>
    <p:extLst>
      <p:ext uri="{BB962C8B-B14F-4D97-AF65-F5344CB8AC3E}">
        <p14:creationId xmlns:p14="http://schemas.microsoft.com/office/powerpoint/2010/main" val="14873497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395536" y="1268760"/>
            <a:ext cx="8498220" cy="532859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200" b="1" dirty="0">
                <a:latin typeface="Calibri" panose="020F0502020204030204" pitchFamily="34" charset="0"/>
                <a:ea typeface="Calibri" panose="020F0502020204030204" pitchFamily="34" charset="0"/>
                <a:cs typeface="Times New Roman" panose="02020603050405020304" pitchFamily="18" charset="0"/>
              </a:rPr>
              <a:t>‘The writer builds a real sense of mystery in this extract; we share the narrator’s desire to know who he is and why he is in the woods</a:t>
            </a:r>
            <a:r>
              <a:rPr lang="en-GB" sz="3200" b="1" dirty="0" smtClean="0">
                <a:latin typeface="Calibri" panose="020F0502020204030204" pitchFamily="34" charset="0"/>
                <a:ea typeface="Calibri" panose="020F0502020204030204" pitchFamily="34" charset="0"/>
                <a:cs typeface="Times New Roman" panose="02020603050405020304" pitchFamily="18" charset="0"/>
              </a:rPr>
              <a:t>.’</a:t>
            </a:r>
          </a:p>
          <a:p>
            <a:pPr marL="0" indent="0">
              <a:buNone/>
            </a:pPr>
            <a:endParaRPr lang="en-GB" sz="3200" b="1"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3200" b="1"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3200" dirty="0"/>
              <a:t> </a:t>
            </a:r>
            <a:endParaRPr lang="en-GB" sz="3200" dirty="0" smtClean="0"/>
          </a:p>
          <a:p>
            <a:pPr marL="0" indent="0">
              <a:buNone/>
            </a:pPr>
            <a:r>
              <a:rPr lang="en-GB" sz="3200" dirty="0" smtClean="0"/>
              <a:t>To what extent do you agree?</a:t>
            </a:r>
          </a:p>
          <a:p>
            <a:pPr marL="0" indent="0">
              <a:buFont typeface="Arial" panose="020B0604020202020204" pitchFamily="34" charset="0"/>
              <a:buNone/>
            </a:pPr>
            <a:endParaRPr lang="en-US" sz="3200" dirty="0" smtClean="0">
              <a:solidFill>
                <a:srgbClr val="FF0000"/>
              </a:solidFill>
            </a:endParaRPr>
          </a:p>
          <a:p>
            <a:r>
              <a:rPr lang="en-US" sz="3200" b="1" dirty="0" smtClean="0">
                <a:solidFill>
                  <a:srgbClr val="FF0000"/>
                </a:solidFill>
              </a:rPr>
              <a:t>Find an example from the text.</a:t>
            </a:r>
          </a:p>
          <a:p>
            <a:r>
              <a:rPr lang="en-US" sz="3200" b="1" dirty="0" smtClean="0">
                <a:solidFill>
                  <a:srgbClr val="FF0000"/>
                </a:solidFill>
              </a:rPr>
              <a:t>Look for </a:t>
            </a:r>
            <a:r>
              <a:rPr lang="en-US" sz="3200" b="1" u="sng" dirty="0" smtClean="0">
                <a:solidFill>
                  <a:srgbClr val="FF0000"/>
                </a:solidFill>
              </a:rPr>
              <a:t>language</a:t>
            </a:r>
            <a:r>
              <a:rPr lang="en-US" sz="3200" b="1" dirty="0" smtClean="0">
                <a:solidFill>
                  <a:srgbClr val="FF0000"/>
                </a:solidFill>
              </a:rPr>
              <a:t> or </a:t>
            </a:r>
            <a:r>
              <a:rPr lang="en-US" sz="3200" b="1" u="sng" dirty="0" smtClean="0">
                <a:solidFill>
                  <a:srgbClr val="FF0000"/>
                </a:solidFill>
              </a:rPr>
              <a:t>structure</a:t>
            </a:r>
            <a:r>
              <a:rPr lang="en-US" sz="3200" u="sng" dirty="0" smtClean="0">
                <a:solidFill>
                  <a:srgbClr val="FF0000"/>
                </a:solidFill>
              </a:rPr>
              <a:t>.</a:t>
            </a:r>
            <a:endParaRPr lang="en-US" sz="3200" b="1" dirty="0" smtClean="0">
              <a:solidFill>
                <a:srgbClr val="FF0000"/>
              </a:solidFill>
            </a:endParaRPr>
          </a:p>
          <a:p>
            <a:r>
              <a:rPr lang="en-US" sz="3200" b="1" dirty="0" err="1" smtClean="0">
                <a:solidFill>
                  <a:srgbClr val="FF0000"/>
                </a:solidFill>
              </a:rPr>
              <a:t>Analyse</a:t>
            </a:r>
            <a:r>
              <a:rPr lang="en-US" sz="3200" b="1" dirty="0" smtClean="0">
                <a:solidFill>
                  <a:srgbClr val="FF0000"/>
                </a:solidFill>
              </a:rPr>
              <a:t> and consider the author’s intention.</a:t>
            </a:r>
          </a:p>
          <a:p>
            <a:r>
              <a:rPr lang="en-US" sz="3200" b="1" dirty="0" smtClean="0">
                <a:solidFill>
                  <a:srgbClr val="FF0000"/>
                </a:solidFill>
              </a:rPr>
              <a:t>Consider HOW EFFECTIVE the method is (i.e. what is the effect and why does it work?)</a:t>
            </a:r>
          </a:p>
          <a:p>
            <a:pPr marL="0" indent="0">
              <a:buFont typeface="Arial" panose="020B0604020202020204" pitchFamily="34" charset="0"/>
              <a:buNone/>
            </a:pPr>
            <a:endParaRPr lang="en-GB" sz="3200" dirty="0">
              <a:solidFill>
                <a:srgbClr val="FF0000"/>
              </a:solidFill>
            </a:endParaRPr>
          </a:p>
        </p:txBody>
      </p:sp>
      <p:sp>
        <p:nvSpPr>
          <p:cNvPr id="3" name="TextBox 2"/>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To practise answering Paper 1 Section A</a:t>
            </a:r>
            <a:endParaRPr lang="en-GB" dirty="0"/>
          </a:p>
        </p:txBody>
      </p:sp>
      <p:sp>
        <p:nvSpPr>
          <p:cNvPr id="4" name="TextBox 3"/>
          <p:cNvSpPr txBox="1"/>
          <p:nvPr/>
        </p:nvSpPr>
        <p:spPr>
          <a:xfrm>
            <a:off x="943546" y="548680"/>
            <a:ext cx="3916486" cy="461665"/>
          </a:xfrm>
          <a:prstGeom prst="rect">
            <a:avLst/>
          </a:prstGeom>
          <a:noFill/>
        </p:spPr>
        <p:txBody>
          <a:bodyPr wrap="square" rtlCol="0">
            <a:spAutoFit/>
          </a:bodyPr>
          <a:lstStyle/>
          <a:p>
            <a:r>
              <a:rPr lang="en-GB" sz="2400" b="1" dirty="0" smtClean="0">
                <a:solidFill>
                  <a:srgbClr val="7030A0"/>
                </a:solidFill>
              </a:rPr>
              <a:t>What the writer is doing</a:t>
            </a:r>
            <a:endParaRPr lang="en-GB" sz="2400" b="1" dirty="0">
              <a:solidFill>
                <a:srgbClr val="7030A0"/>
              </a:solidFill>
            </a:endParaRPr>
          </a:p>
        </p:txBody>
      </p:sp>
      <p:sp>
        <p:nvSpPr>
          <p:cNvPr id="5" name="TextBox 4"/>
          <p:cNvSpPr txBox="1"/>
          <p:nvPr/>
        </p:nvSpPr>
        <p:spPr>
          <a:xfrm>
            <a:off x="5004048" y="2276872"/>
            <a:ext cx="3916486" cy="461665"/>
          </a:xfrm>
          <a:prstGeom prst="rect">
            <a:avLst/>
          </a:prstGeom>
          <a:noFill/>
        </p:spPr>
        <p:txBody>
          <a:bodyPr wrap="square" rtlCol="0">
            <a:spAutoFit/>
          </a:bodyPr>
          <a:lstStyle/>
          <a:p>
            <a:r>
              <a:rPr lang="en-GB" sz="2400" b="1" dirty="0" smtClean="0">
                <a:solidFill>
                  <a:srgbClr val="7030A0"/>
                </a:solidFill>
              </a:rPr>
              <a:t>The effect it is having on you</a:t>
            </a:r>
            <a:endParaRPr lang="en-GB" sz="2400" b="1" dirty="0">
              <a:solidFill>
                <a:srgbClr val="7030A0"/>
              </a:solidFill>
            </a:endParaRPr>
          </a:p>
        </p:txBody>
      </p:sp>
      <p:cxnSp>
        <p:nvCxnSpPr>
          <p:cNvPr id="7" name="Straight Arrow Connector 6"/>
          <p:cNvCxnSpPr/>
          <p:nvPr/>
        </p:nvCxnSpPr>
        <p:spPr>
          <a:xfrm>
            <a:off x="3203848" y="908720"/>
            <a:ext cx="396000" cy="360000"/>
          </a:xfrm>
          <a:prstGeom prst="straightConnector1">
            <a:avLst/>
          </a:prstGeom>
          <a:ln w="22225">
            <a:solidFill>
              <a:srgbClr val="9933FF"/>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4572000" y="1916832"/>
            <a:ext cx="432048" cy="432048"/>
          </a:xfrm>
          <a:prstGeom prst="straightConnector1">
            <a:avLst/>
          </a:prstGeom>
          <a:ln w="22225">
            <a:solidFill>
              <a:srgbClr val="9933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56252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To practise answering Paper 1 Section A</a:t>
            </a:r>
            <a:endParaRPr lang="en-GB" dirty="0"/>
          </a:p>
        </p:txBody>
      </p:sp>
      <p:sp>
        <p:nvSpPr>
          <p:cNvPr id="3" name="Rectangle 4"/>
          <p:cNvSpPr>
            <a:spLocks noChangeArrowheads="1"/>
          </p:cNvSpPr>
          <p:nvPr/>
        </p:nvSpPr>
        <p:spPr bwMode="auto">
          <a:xfrm>
            <a:off x="119856" y="531535"/>
            <a:ext cx="8904287" cy="120032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2400" b="1" u="sng" dirty="0" smtClean="0"/>
              <a:t>FOCUS</a:t>
            </a:r>
            <a:r>
              <a:rPr lang="en-US" altLang="en-US" sz="2400" b="1" dirty="0" smtClean="0"/>
              <a:t>: there is a sense of </a:t>
            </a:r>
            <a:r>
              <a:rPr lang="en-US" altLang="en-US" sz="2400" b="1" u="sng" dirty="0" smtClean="0"/>
              <a:t>mystery. </a:t>
            </a:r>
          </a:p>
          <a:p>
            <a:pPr>
              <a:spcBef>
                <a:spcPct val="0"/>
              </a:spcBef>
              <a:buFontTx/>
              <a:buNone/>
            </a:pPr>
            <a:r>
              <a:rPr lang="en-US" altLang="en-US" sz="2400" b="1" dirty="0" smtClean="0"/>
              <a:t>It makes me </a:t>
            </a:r>
            <a:r>
              <a:rPr lang="en-US" altLang="en-US" sz="2400" b="1" u="sng" dirty="0" smtClean="0"/>
              <a:t>share the narrator’s desire</a:t>
            </a:r>
            <a:r>
              <a:rPr lang="en-US" altLang="en-US" sz="2400" b="1" dirty="0" smtClean="0"/>
              <a:t> to know who he is and why he is in the woods.</a:t>
            </a:r>
            <a:endParaRPr lang="en-US" altLang="en-US" sz="2400" b="1" u="sng" dirty="0"/>
          </a:p>
        </p:txBody>
      </p:sp>
      <p:sp>
        <p:nvSpPr>
          <p:cNvPr id="5" name="Rectangle 1"/>
          <p:cNvSpPr>
            <a:spLocks noChangeArrowheads="1"/>
          </p:cNvSpPr>
          <p:nvPr/>
        </p:nvSpPr>
        <p:spPr bwMode="auto">
          <a:xfrm>
            <a:off x="119856" y="1844824"/>
            <a:ext cx="8705850" cy="4912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buNone/>
            </a:pPr>
            <a:r>
              <a:rPr lang="en-GB" sz="1800" dirty="0"/>
              <a:t>It’s enough to staunch the panic, at least for now.</a:t>
            </a:r>
            <a:br>
              <a:rPr lang="en-GB" sz="1800" dirty="0"/>
            </a:br>
            <a:r>
              <a:rPr lang="en-GB" sz="1800" dirty="0"/>
              <a:t/>
            </a:r>
            <a:br>
              <a:rPr lang="en-GB" sz="1800" dirty="0"/>
            </a:br>
            <a:r>
              <a:rPr lang="en-GB" sz="1800" dirty="0"/>
              <a:t>I get to my feet clumsily, surprised by how tall I am, how far from the ground I seem to be. Swaying a little, I wipe the wet leaves from my trousers, noticing for the ﬁrst time that I’m wearing a dinner jacket, the shirt splattered with mud and red wine. I must have been at a party. My pockets are empty and I don’t have a coat, so I can’t have strayed too far. That’s reassuring</a:t>
            </a:r>
            <a:r>
              <a:rPr lang="en-GB" sz="1800" dirty="0" smtClean="0"/>
              <a:t>.</a:t>
            </a:r>
          </a:p>
          <a:p>
            <a:pPr>
              <a:buNone/>
            </a:pPr>
            <a:endParaRPr lang="en-GB" sz="1800" dirty="0"/>
          </a:p>
          <a:p>
            <a:pPr>
              <a:buNone/>
            </a:pPr>
            <a:r>
              <a:rPr lang="en-GB" sz="1800" dirty="0"/>
              <a:t>Judging by the light, it’s morning, so I’ve probably been out here all night. No one gets dressed up to spend an evening alone, which means somebody must know I’m missing by now. Surely, beyond these trees, a house is coming awake in alarm, search parties striking out to ﬁnd me? My eyes roam the trees, half-expecting to see my friends emerging through the foliage, pats on the back and gentle jokes escorting me back home, but daydreams won’t deliver me from this forest, and I can’t linger here hoping for rescue. I’m shivering, my teeth chattering. I need to start walking, if only to keep warm, but I can’t see anything except trees. There’s no way to know whether I’m moving towards help, or blundering away from it.</a:t>
            </a:r>
          </a:p>
        </p:txBody>
      </p:sp>
    </p:spTree>
    <p:extLst>
      <p:ext uri="{BB962C8B-B14F-4D97-AF65-F5344CB8AC3E}">
        <p14:creationId xmlns:p14="http://schemas.microsoft.com/office/powerpoint/2010/main" val="13642368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7808" y="489176"/>
            <a:ext cx="7772400" cy="1298525"/>
          </a:xfrm>
        </p:spPr>
        <p:txBody>
          <a:bodyPr/>
          <a:lstStyle/>
          <a:p>
            <a:r>
              <a:rPr lang="en-GB" b="1" dirty="0" smtClean="0">
                <a:solidFill>
                  <a:srgbClr val="7030A0"/>
                </a:solidFill>
              </a:rPr>
              <a:t>Learning to Read…</a:t>
            </a:r>
            <a:endParaRPr lang="en-GB" b="1" dirty="0">
              <a:solidFill>
                <a:srgbClr val="7030A0"/>
              </a:solidFill>
            </a:endParaRPr>
          </a:p>
        </p:txBody>
      </p:sp>
      <p:sp>
        <p:nvSpPr>
          <p:cNvPr id="3" name="Subtitle 2"/>
          <p:cNvSpPr>
            <a:spLocks noGrp="1"/>
          </p:cNvSpPr>
          <p:nvPr>
            <p:ph type="subTitle" idx="1"/>
          </p:nvPr>
        </p:nvSpPr>
        <p:spPr>
          <a:xfrm>
            <a:off x="395536" y="2348880"/>
            <a:ext cx="8496944" cy="1655762"/>
          </a:xfrm>
        </p:spPr>
        <p:txBody>
          <a:bodyPr>
            <a:normAutofit/>
          </a:bodyPr>
          <a:lstStyle/>
          <a:p>
            <a:r>
              <a:rPr lang="en-GB" dirty="0" smtClean="0"/>
              <a:t>Your exam will be on </a:t>
            </a:r>
            <a:r>
              <a:rPr lang="en-GB" dirty="0" smtClean="0">
                <a:solidFill>
                  <a:srgbClr val="FF00FF"/>
                </a:solidFill>
              </a:rPr>
              <a:t>a text that you’ve never read before</a:t>
            </a:r>
          </a:p>
          <a:p>
            <a:r>
              <a:rPr lang="en-GB" dirty="0" smtClean="0"/>
              <a:t>You </a:t>
            </a:r>
            <a:r>
              <a:rPr lang="en-GB" dirty="0" smtClean="0">
                <a:solidFill>
                  <a:srgbClr val="9933FF"/>
                </a:solidFill>
              </a:rPr>
              <a:t>know what the questions </a:t>
            </a:r>
            <a:r>
              <a:rPr lang="en-GB" dirty="0" smtClean="0"/>
              <a:t>will ask you (language and structure)</a:t>
            </a:r>
          </a:p>
          <a:p>
            <a:r>
              <a:rPr lang="en-GB" dirty="0" smtClean="0"/>
              <a:t>You </a:t>
            </a:r>
            <a:r>
              <a:rPr lang="en-GB" dirty="0" smtClean="0">
                <a:solidFill>
                  <a:srgbClr val="FF3399"/>
                </a:solidFill>
              </a:rPr>
              <a:t>have 15 minutes’ reading time </a:t>
            </a:r>
            <a:r>
              <a:rPr lang="en-GB" dirty="0" smtClean="0"/>
              <a:t>at the start of the exam</a:t>
            </a:r>
            <a:endParaRPr lang="en-GB" dirty="0"/>
          </a:p>
        </p:txBody>
      </p:sp>
      <p:pic>
        <p:nvPicPr>
          <p:cNvPr id="5" name="Picture 4" descr="text-image_open-book-2.png"/>
          <p:cNvPicPr>
            <a:picLocks noChangeAspect="1"/>
          </p:cNvPicPr>
          <p:nvPr/>
        </p:nvPicPr>
        <p:blipFill rotWithShape="1">
          <a:blip r:embed="rId2" cstate="print">
            <a:extLst>
              <a:ext uri="{28A0092B-C50C-407E-A947-70E740481C1C}">
                <a14:useLocalDpi xmlns:a14="http://schemas.microsoft.com/office/drawing/2010/main" val="0"/>
              </a:ext>
            </a:extLst>
          </a:blip>
          <a:srcRect r="28978"/>
          <a:stretch/>
        </p:blipFill>
        <p:spPr>
          <a:xfrm>
            <a:off x="3080193" y="1916832"/>
            <a:ext cx="6063807" cy="5716213"/>
          </a:xfrm>
          <a:prstGeom prst="rect">
            <a:avLst/>
          </a:prstGeom>
        </p:spPr>
      </p:pic>
      <p:sp>
        <p:nvSpPr>
          <p:cNvPr id="6" name="TextBox 5"/>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To practise answering Paper 1 Section A</a:t>
            </a:r>
            <a:endParaRPr lang="en-GB" dirty="0"/>
          </a:p>
        </p:txBody>
      </p:sp>
    </p:spTree>
    <p:extLst>
      <p:ext uri="{BB962C8B-B14F-4D97-AF65-F5344CB8AC3E}">
        <p14:creationId xmlns:p14="http://schemas.microsoft.com/office/powerpoint/2010/main" val="27198259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219074" y="1844824"/>
            <a:ext cx="8705850" cy="4819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buNone/>
            </a:pPr>
            <a:r>
              <a:rPr lang="en-GB" sz="2400" dirty="0"/>
              <a:t>At a loss, I return to the last concern of the man I was</a:t>
            </a:r>
            <a:r>
              <a:rPr lang="en-GB" sz="2400" dirty="0" smtClean="0"/>
              <a:t>.</a:t>
            </a:r>
          </a:p>
          <a:p>
            <a:pPr>
              <a:buNone/>
            </a:pPr>
            <a:endParaRPr lang="en-GB" sz="2400" dirty="0"/>
          </a:p>
          <a:p>
            <a:pPr>
              <a:buNone/>
            </a:pPr>
            <a:r>
              <a:rPr lang="en-GB" sz="2400" dirty="0"/>
              <a:t>‘Anna!’</a:t>
            </a:r>
            <a:br>
              <a:rPr lang="en-GB" sz="2400" dirty="0"/>
            </a:br>
            <a:r>
              <a:rPr lang="en-GB" sz="2400" dirty="0"/>
              <a:t/>
            </a:r>
            <a:br>
              <a:rPr lang="en-GB" sz="2400" dirty="0"/>
            </a:br>
            <a:r>
              <a:rPr lang="en-GB" sz="2400" dirty="0"/>
              <a:t>Whoever this woman is, she’s clearly the reason I’m out here, but I can’t picture her. Perhaps she’s my wife, or my daughter? Neither feels right, and yet there’s a pull in the name. I can feel it trying to lead my mind somewhere</a:t>
            </a:r>
            <a:r>
              <a:rPr lang="en-GB" sz="2400" dirty="0" smtClean="0"/>
              <a:t>.</a:t>
            </a:r>
          </a:p>
          <a:p>
            <a:pPr>
              <a:buNone/>
            </a:pPr>
            <a:endParaRPr lang="en-GB" sz="2400" dirty="0"/>
          </a:p>
          <a:p>
            <a:pPr>
              <a:buNone/>
            </a:pPr>
            <a:r>
              <a:rPr lang="en-GB" sz="2400" dirty="0"/>
              <a:t>‘Anna!’ I shout, more out of desperation than hope.</a:t>
            </a:r>
            <a:br>
              <a:rPr lang="en-GB" sz="2400" dirty="0"/>
            </a:br>
            <a:r>
              <a:rPr lang="en-GB" sz="2400" dirty="0"/>
              <a:t/>
            </a:r>
            <a:br>
              <a:rPr lang="en-GB" sz="2400" dirty="0"/>
            </a:br>
            <a:r>
              <a:rPr lang="en-GB" sz="2400" dirty="0"/>
              <a:t>‘Help me!’ a woman screams back.</a:t>
            </a:r>
          </a:p>
        </p:txBody>
      </p:sp>
      <p:sp>
        <p:nvSpPr>
          <p:cNvPr id="4" name="TextBox 3"/>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To practise answering Paper 1 Section A</a:t>
            </a:r>
            <a:endParaRPr lang="en-GB" dirty="0"/>
          </a:p>
        </p:txBody>
      </p:sp>
      <p:sp>
        <p:nvSpPr>
          <p:cNvPr id="5" name="Rectangle 4"/>
          <p:cNvSpPr>
            <a:spLocks noChangeArrowheads="1"/>
          </p:cNvSpPr>
          <p:nvPr/>
        </p:nvSpPr>
        <p:spPr bwMode="auto">
          <a:xfrm>
            <a:off x="119856" y="531535"/>
            <a:ext cx="8904287" cy="120032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2400" b="1" u="sng" dirty="0" smtClean="0"/>
              <a:t>FOCUS</a:t>
            </a:r>
            <a:r>
              <a:rPr lang="en-US" altLang="en-US" sz="2400" b="1" dirty="0" smtClean="0"/>
              <a:t>: there is a sense of </a:t>
            </a:r>
            <a:r>
              <a:rPr lang="en-US" altLang="en-US" sz="2400" b="1" u="sng" dirty="0" smtClean="0"/>
              <a:t>mystery. </a:t>
            </a:r>
          </a:p>
          <a:p>
            <a:pPr>
              <a:spcBef>
                <a:spcPct val="0"/>
              </a:spcBef>
              <a:buFontTx/>
              <a:buNone/>
            </a:pPr>
            <a:r>
              <a:rPr lang="en-US" altLang="en-US" sz="2400" b="1" dirty="0" smtClean="0"/>
              <a:t>It makes me </a:t>
            </a:r>
            <a:r>
              <a:rPr lang="en-US" altLang="en-US" sz="2400" b="1" u="sng" dirty="0" smtClean="0"/>
              <a:t>share the narrator’s desire</a:t>
            </a:r>
            <a:r>
              <a:rPr lang="en-US" altLang="en-US" sz="2400" b="1" dirty="0" smtClean="0"/>
              <a:t> to know who he is and why he is in the woods.</a:t>
            </a:r>
            <a:endParaRPr lang="en-US" altLang="en-US" sz="2400" b="1" u="sng" dirty="0"/>
          </a:p>
        </p:txBody>
      </p:sp>
    </p:spTree>
    <p:extLst>
      <p:ext uri="{BB962C8B-B14F-4D97-AF65-F5344CB8AC3E}">
        <p14:creationId xmlns:p14="http://schemas.microsoft.com/office/powerpoint/2010/main" val="27780683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207" y="103032"/>
            <a:ext cx="8683579" cy="772497"/>
          </a:xfrm>
          <a:solidFill>
            <a:schemeClr val="accent4"/>
          </a:solidFill>
        </p:spPr>
        <p:txBody>
          <a:bodyPr>
            <a:noAutofit/>
          </a:bodyPr>
          <a:lstStyle/>
          <a:p>
            <a:pPr algn="ctr"/>
            <a:r>
              <a:rPr lang="en-GB" sz="3200" b="1" dirty="0" smtClean="0"/>
              <a:t>The language of evaluation – don’t just say ‘good’!</a:t>
            </a:r>
            <a:endParaRPr lang="en-GB" sz="3200" b="1" dirty="0"/>
          </a:p>
        </p:txBody>
      </p:sp>
      <p:sp>
        <p:nvSpPr>
          <p:cNvPr id="12" name="Rounded Rectangle 11"/>
          <p:cNvSpPr/>
          <p:nvPr/>
        </p:nvSpPr>
        <p:spPr>
          <a:xfrm>
            <a:off x="367049" y="1242694"/>
            <a:ext cx="1883535" cy="695459"/>
          </a:xfrm>
          <a:prstGeom prst="roundRect">
            <a:avLst/>
          </a:prstGeom>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tx1"/>
                </a:solidFill>
              </a:rPr>
              <a:t>Powerful</a:t>
            </a:r>
            <a:endParaRPr lang="en-GB" sz="3200" dirty="0">
              <a:solidFill>
                <a:schemeClr val="tx1"/>
              </a:solidFill>
            </a:endParaRPr>
          </a:p>
        </p:txBody>
      </p:sp>
      <p:sp>
        <p:nvSpPr>
          <p:cNvPr id="13" name="Rounded Rectangle 12"/>
          <p:cNvSpPr/>
          <p:nvPr/>
        </p:nvSpPr>
        <p:spPr>
          <a:xfrm>
            <a:off x="367049" y="2154948"/>
            <a:ext cx="1883535" cy="695459"/>
          </a:xfrm>
          <a:prstGeom prst="roundRect">
            <a:avLst/>
          </a:prstGeom>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tx1"/>
                </a:solidFill>
              </a:rPr>
              <a:t>Vivid </a:t>
            </a:r>
            <a:endParaRPr lang="en-GB" sz="3200" dirty="0">
              <a:solidFill>
                <a:schemeClr val="tx1"/>
              </a:solidFill>
            </a:endParaRPr>
          </a:p>
        </p:txBody>
      </p:sp>
      <p:sp>
        <p:nvSpPr>
          <p:cNvPr id="14" name="Rounded Rectangle 13"/>
          <p:cNvSpPr/>
          <p:nvPr/>
        </p:nvSpPr>
        <p:spPr>
          <a:xfrm>
            <a:off x="2548409" y="1242693"/>
            <a:ext cx="1883535" cy="695459"/>
          </a:xfrm>
          <a:prstGeom prst="roundRect">
            <a:avLst/>
          </a:prstGeom>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Memorable </a:t>
            </a:r>
            <a:endParaRPr lang="en-GB" sz="2400" dirty="0">
              <a:solidFill>
                <a:schemeClr val="tx1"/>
              </a:solidFill>
            </a:endParaRPr>
          </a:p>
        </p:txBody>
      </p:sp>
      <p:sp>
        <p:nvSpPr>
          <p:cNvPr id="15" name="Rounded Rectangle 14"/>
          <p:cNvSpPr/>
          <p:nvPr/>
        </p:nvSpPr>
        <p:spPr>
          <a:xfrm>
            <a:off x="2574165" y="2154948"/>
            <a:ext cx="1883535" cy="695459"/>
          </a:xfrm>
          <a:prstGeom prst="roundRect">
            <a:avLst/>
          </a:prstGeom>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tx1"/>
                </a:solidFill>
              </a:rPr>
              <a:t>Life-like</a:t>
            </a:r>
            <a:endParaRPr lang="en-GB" sz="3200" dirty="0">
              <a:solidFill>
                <a:schemeClr val="tx1"/>
              </a:solidFill>
            </a:endParaRPr>
          </a:p>
        </p:txBody>
      </p:sp>
      <p:sp>
        <p:nvSpPr>
          <p:cNvPr id="16" name="Rounded Rectangle 15"/>
          <p:cNvSpPr/>
          <p:nvPr/>
        </p:nvSpPr>
        <p:spPr>
          <a:xfrm>
            <a:off x="367049" y="3067202"/>
            <a:ext cx="1883535" cy="695459"/>
          </a:xfrm>
          <a:prstGeom prst="roundRect">
            <a:avLst/>
          </a:prstGeom>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rPr>
              <a:t>Impressive</a:t>
            </a:r>
          </a:p>
        </p:txBody>
      </p:sp>
      <p:sp>
        <p:nvSpPr>
          <p:cNvPr id="17" name="Rounded Rectangle 16"/>
          <p:cNvSpPr/>
          <p:nvPr/>
        </p:nvSpPr>
        <p:spPr>
          <a:xfrm>
            <a:off x="2574165" y="3067202"/>
            <a:ext cx="1883535" cy="695459"/>
          </a:xfrm>
          <a:prstGeom prst="roundRect">
            <a:avLst/>
          </a:prstGeom>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tx1"/>
                </a:solidFill>
              </a:rPr>
              <a:t>Striking </a:t>
            </a:r>
            <a:endParaRPr lang="en-GB" sz="3200" dirty="0">
              <a:solidFill>
                <a:schemeClr val="tx1"/>
              </a:solidFill>
            </a:endParaRPr>
          </a:p>
        </p:txBody>
      </p:sp>
      <p:sp>
        <p:nvSpPr>
          <p:cNvPr id="18" name="Rounded Rectangle 17"/>
          <p:cNvSpPr/>
          <p:nvPr/>
        </p:nvSpPr>
        <p:spPr>
          <a:xfrm>
            <a:off x="367049" y="3979456"/>
            <a:ext cx="1883535" cy="695459"/>
          </a:xfrm>
          <a:prstGeom prst="roundRect">
            <a:avLst/>
          </a:prstGeom>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tx1"/>
                </a:solidFill>
              </a:rPr>
              <a:t>Effective </a:t>
            </a:r>
            <a:endParaRPr lang="en-GB" sz="3200" dirty="0">
              <a:solidFill>
                <a:schemeClr val="tx1"/>
              </a:solidFill>
            </a:endParaRPr>
          </a:p>
        </p:txBody>
      </p:sp>
      <p:sp>
        <p:nvSpPr>
          <p:cNvPr id="19" name="Rounded Rectangle 18"/>
          <p:cNvSpPr/>
          <p:nvPr/>
        </p:nvSpPr>
        <p:spPr>
          <a:xfrm>
            <a:off x="2574165" y="3979456"/>
            <a:ext cx="1883535" cy="695459"/>
          </a:xfrm>
          <a:prstGeom prst="roundRect">
            <a:avLst/>
          </a:prstGeom>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tx1"/>
                </a:solidFill>
              </a:rPr>
              <a:t>Dramatic </a:t>
            </a:r>
            <a:endParaRPr lang="en-GB" sz="3200" dirty="0">
              <a:solidFill>
                <a:schemeClr val="tx1"/>
              </a:solidFill>
            </a:endParaRPr>
          </a:p>
        </p:txBody>
      </p:sp>
      <p:sp>
        <p:nvSpPr>
          <p:cNvPr id="20" name="Rounded Rectangle 19"/>
          <p:cNvSpPr/>
          <p:nvPr/>
        </p:nvSpPr>
        <p:spPr>
          <a:xfrm>
            <a:off x="367049" y="4891710"/>
            <a:ext cx="1883535" cy="695459"/>
          </a:xfrm>
          <a:prstGeom prst="roundRect">
            <a:avLst/>
          </a:prstGeom>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tx1"/>
                </a:solidFill>
              </a:rPr>
              <a:t>Engaging </a:t>
            </a:r>
            <a:endParaRPr lang="en-GB" sz="3200" dirty="0">
              <a:solidFill>
                <a:schemeClr val="tx1"/>
              </a:solidFill>
            </a:endParaRPr>
          </a:p>
        </p:txBody>
      </p:sp>
      <p:sp>
        <p:nvSpPr>
          <p:cNvPr id="21" name="Rounded Rectangle 20"/>
          <p:cNvSpPr/>
          <p:nvPr/>
        </p:nvSpPr>
        <p:spPr>
          <a:xfrm>
            <a:off x="6964250" y="1242693"/>
            <a:ext cx="1883535" cy="695459"/>
          </a:xfrm>
          <a:prstGeom prst="roundRect">
            <a:avLst/>
          </a:prstGeom>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tx1"/>
                </a:solidFill>
              </a:rPr>
              <a:t>Engaging </a:t>
            </a:r>
            <a:endParaRPr lang="en-GB" sz="3200" dirty="0">
              <a:solidFill>
                <a:schemeClr val="tx1"/>
              </a:solidFill>
            </a:endParaRPr>
          </a:p>
        </p:txBody>
      </p:sp>
      <p:sp>
        <p:nvSpPr>
          <p:cNvPr id="22" name="Rounded Rectangle 21"/>
          <p:cNvSpPr/>
          <p:nvPr/>
        </p:nvSpPr>
        <p:spPr>
          <a:xfrm>
            <a:off x="4782891" y="1219075"/>
            <a:ext cx="1883535" cy="695459"/>
          </a:xfrm>
          <a:prstGeom prst="roundRect">
            <a:avLst/>
          </a:prstGeom>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tx1"/>
                </a:solidFill>
              </a:rPr>
              <a:t>Intriguing </a:t>
            </a:r>
            <a:endParaRPr lang="en-GB" sz="3200" dirty="0">
              <a:solidFill>
                <a:schemeClr val="tx1"/>
              </a:solidFill>
            </a:endParaRPr>
          </a:p>
        </p:txBody>
      </p:sp>
      <p:sp>
        <p:nvSpPr>
          <p:cNvPr id="23" name="Rounded Rectangle 22"/>
          <p:cNvSpPr/>
          <p:nvPr/>
        </p:nvSpPr>
        <p:spPr>
          <a:xfrm>
            <a:off x="4782891" y="2154948"/>
            <a:ext cx="1883535" cy="695459"/>
          </a:xfrm>
          <a:prstGeom prst="roundRect">
            <a:avLst/>
          </a:prstGeom>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tx1"/>
                </a:solidFill>
              </a:rPr>
              <a:t>Insightful </a:t>
            </a:r>
            <a:endParaRPr lang="en-GB" sz="3200" dirty="0">
              <a:solidFill>
                <a:schemeClr val="tx1"/>
              </a:solidFill>
            </a:endParaRPr>
          </a:p>
        </p:txBody>
      </p:sp>
      <p:sp>
        <p:nvSpPr>
          <p:cNvPr id="24" name="Rounded Rectangle 23"/>
          <p:cNvSpPr/>
          <p:nvPr/>
        </p:nvSpPr>
        <p:spPr>
          <a:xfrm>
            <a:off x="2574165" y="4891710"/>
            <a:ext cx="1883535" cy="695459"/>
          </a:xfrm>
          <a:prstGeom prst="roundRect">
            <a:avLst/>
          </a:prstGeom>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tx1"/>
                </a:solidFill>
              </a:rPr>
              <a:t>Concise </a:t>
            </a:r>
            <a:endParaRPr lang="en-GB" sz="3200" dirty="0">
              <a:solidFill>
                <a:schemeClr val="tx1"/>
              </a:solidFill>
            </a:endParaRPr>
          </a:p>
        </p:txBody>
      </p:sp>
      <p:sp>
        <p:nvSpPr>
          <p:cNvPr id="25" name="Rounded Rectangle 24"/>
          <p:cNvSpPr/>
          <p:nvPr/>
        </p:nvSpPr>
        <p:spPr>
          <a:xfrm>
            <a:off x="6991617" y="2188160"/>
            <a:ext cx="1883535" cy="695459"/>
          </a:xfrm>
          <a:prstGeom prst="roundRect">
            <a:avLst/>
          </a:prstGeom>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tx1"/>
                </a:solidFill>
              </a:rPr>
              <a:t>Specific </a:t>
            </a:r>
            <a:endParaRPr lang="en-GB" sz="3200" dirty="0">
              <a:solidFill>
                <a:schemeClr val="tx1"/>
              </a:solidFill>
            </a:endParaRPr>
          </a:p>
        </p:txBody>
      </p:sp>
      <p:sp>
        <p:nvSpPr>
          <p:cNvPr id="26" name="TextBox 25"/>
          <p:cNvSpPr txBox="1"/>
          <p:nvPr/>
        </p:nvSpPr>
        <p:spPr>
          <a:xfrm>
            <a:off x="4782890" y="3418012"/>
            <a:ext cx="4180805" cy="2677656"/>
          </a:xfrm>
          <a:prstGeom prst="rect">
            <a:avLst/>
          </a:prstGeom>
          <a:noFill/>
          <a:ln w="38100">
            <a:solidFill>
              <a:schemeClr val="tx1">
                <a:lumMod val="85000"/>
                <a:lumOff val="15000"/>
              </a:schemeClr>
            </a:solidFill>
          </a:ln>
        </p:spPr>
        <p:txBody>
          <a:bodyPr wrap="square" rtlCol="0">
            <a:spAutoFit/>
          </a:bodyPr>
          <a:lstStyle/>
          <a:p>
            <a:r>
              <a:rPr lang="en-GB" sz="2400" b="1" dirty="0" smtClean="0"/>
              <a:t>Don’t always say it’s ‘good’ or ‘interesting’.</a:t>
            </a:r>
          </a:p>
          <a:p>
            <a:endParaRPr lang="en-GB" sz="2400" b="1" dirty="0"/>
          </a:p>
          <a:p>
            <a:r>
              <a:rPr lang="en-GB" sz="2400" b="1" dirty="0" smtClean="0"/>
              <a:t> Think about the different ways you can describe something…</a:t>
            </a:r>
          </a:p>
          <a:p>
            <a:endParaRPr lang="en-GB" sz="2400" b="1" dirty="0"/>
          </a:p>
          <a:p>
            <a:r>
              <a:rPr lang="en-GB" sz="2400" b="1" dirty="0" smtClean="0"/>
              <a:t>Always say WHY!</a:t>
            </a:r>
            <a:endParaRPr lang="en-GB" sz="2000" b="1" dirty="0"/>
          </a:p>
        </p:txBody>
      </p:sp>
    </p:spTree>
    <p:extLst>
      <p:ext uri="{BB962C8B-B14F-4D97-AF65-F5344CB8AC3E}">
        <p14:creationId xmlns:p14="http://schemas.microsoft.com/office/powerpoint/2010/main" val="25755339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6995" y="271579"/>
            <a:ext cx="8741760" cy="1323439"/>
          </a:xfrm>
          <a:prstGeom prst="rect">
            <a:avLst/>
          </a:prstGeom>
          <a:solidFill>
            <a:schemeClr val="bg1"/>
          </a:solidFill>
          <a:ln w="28575">
            <a:solidFill>
              <a:schemeClr val="tx1"/>
            </a:solidFill>
          </a:ln>
        </p:spPr>
        <p:txBody>
          <a:bodyPr wrap="square" rtlCol="0">
            <a:spAutoFit/>
          </a:bodyPr>
          <a:lstStyle/>
          <a:p>
            <a:pPr algn="ctr"/>
            <a:r>
              <a:rPr lang="en-US" sz="4000" b="1" dirty="0" smtClean="0"/>
              <a:t>Advice: </a:t>
            </a:r>
            <a:r>
              <a:rPr lang="en-US" sz="4000" dirty="0" smtClean="0"/>
              <a:t>remember to use evaluate words such as ‘successfully’.</a:t>
            </a:r>
            <a:endParaRPr lang="en-US" sz="3200" dirty="0" smtClean="0"/>
          </a:p>
        </p:txBody>
      </p:sp>
      <p:sp>
        <p:nvSpPr>
          <p:cNvPr id="3" name="TextBox 2"/>
          <p:cNvSpPr txBox="1"/>
          <p:nvPr/>
        </p:nvSpPr>
        <p:spPr>
          <a:xfrm>
            <a:off x="199214" y="1772816"/>
            <a:ext cx="8729541" cy="4401205"/>
          </a:xfrm>
          <a:prstGeom prst="rect">
            <a:avLst/>
          </a:prstGeom>
          <a:solidFill>
            <a:schemeClr val="accent5">
              <a:lumMod val="20000"/>
              <a:lumOff val="80000"/>
            </a:schemeClr>
          </a:solidFill>
          <a:ln w="28575">
            <a:solidFill>
              <a:schemeClr val="tx1"/>
            </a:solidFill>
          </a:ln>
        </p:spPr>
        <p:txBody>
          <a:bodyPr wrap="square" rtlCol="0">
            <a:spAutoFit/>
          </a:bodyPr>
          <a:lstStyle/>
          <a:p>
            <a:r>
              <a:rPr lang="en-US" sz="3500" b="1" dirty="0" smtClean="0"/>
              <a:t>Remember to use your </a:t>
            </a:r>
            <a:r>
              <a:rPr lang="en-US" sz="3500" b="1" u="sng" dirty="0" smtClean="0"/>
              <a:t>evaluative statements</a:t>
            </a:r>
            <a:r>
              <a:rPr lang="en-US" sz="3500" b="1" dirty="0" smtClean="0"/>
              <a:t> when you respond to the question.</a:t>
            </a:r>
          </a:p>
          <a:p>
            <a:pPr marL="342900" indent="-342900">
              <a:buFont typeface="Arial" panose="020B0604020202020204" pitchFamily="34" charset="0"/>
              <a:buChar char="•"/>
            </a:pPr>
            <a:r>
              <a:rPr lang="en-US" sz="3500" dirty="0" smtClean="0"/>
              <a:t>The writer successfully depicts…</a:t>
            </a:r>
          </a:p>
          <a:p>
            <a:pPr marL="342900" indent="-342900">
              <a:buFont typeface="Arial" panose="020B0604020202020204" pitchFamily="34" charset="0"/>
              <a:buChar char="•"/>
            </a:pPr>
            <a:r>
              <a:rPr lang="en-US" sz="3500" dirty="0" smtClean="0"/>
              <a:t>The writer effectively conveys…</a:t>
            </a:r>
          </a:p>
          <a:p>
            <a:pPr marL="342900" indent="-342900">
              <a:buFont typeface="Arial" panose="020B0604020202020204" pitchFamily="34" charset="0"/>
              <a:buChar char="•"/>
            </a:pPr>
            <a:r>
              <a:rPr lang="en-US" sz="3500" dirty="0" smtClean="0"/>
              <a:t>The use of _____ works well because…</a:t>
            </a:r>
          </a:p>
          <a:p>
            <a:pPr marL="342900" indent="-342900">
              <a:buFont typeface="Arial" panose="020B0604020202020204" pitchFamily="34" charset="0"/>
              <a:buChar char="•"/>
            </a:pPr>
            <a:r>
              <a:rPr lang="en-US" sz="3500" dirty="0" smtClean="0"/>
              <a:t>The writer deliberately/purposefully chose to use…</a:t>
            </a:r>
          </a:p>
          <a:p>
            <a:pPr marL="342900" indent="-342900">
              <a:buFont typeface="Arial" panose="020B0604020202020204" pitchFamily="34" charset="0"/>
              <a:buChar char="•"/>
            </a:pPr>
            <a:r>
              <a:rPr lang="en-US" sz="3500" dirty="0" smtClean="0"/>
              <a:t>The use of _____ has great impact because…</a:t>
            </a:r>
            <a:endParaRPr lang="en-US" sz="3500" dirty="0"/>
          </a:p>
        </p:txBody>
      </p:sp>
    </p:spTree>
    <p:extLst>
      <p:ext uri="{BB962C8B-B14F-4D97-AF65-F5344CB8AC3E}">
        <p14:creationId xmlns:p14="http://schemas.microsoft.com/office/powerpoint/2010/main" val="6493800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79512" y="387314"/>
            <a:ext cx="5256584" cy="4569521"/>
          </a:xfrm>
          <a:prstGeom prst="rect">
            <a:avLst/>
          </a:prstGeom>
          <a:solidFill>
            <a:schemeClr val="bg1"/>
          </a:solidFill>
        </p:spPr>
        <p:txBody>
          <a:bodyPr wrap="square">
            <a:spAutoFit/>
          </a:bodyPr>
          <a:lstStyle/>
          <a:p>
            <a:r>
              <a:rPr lang="en-GB" sz="1600" b="1" dirty="0"/>
              <a:t>Question 4</a:t>
            </a:r>
            <a:r>
              <a:rPr lang="en-GB" sz="1600" dirty="0"/>
              <a:t>: </a:t>
            </a:r>
          </a:p>
          <a:p>
            <a:pPr>
              <a:lnSpc>
                <a:spcPct val="107000"/>
              </a:lnSpc>
              <a:spcAft>
                <a:spcPts val="800"/>
              </a:spcAft>
            </a:pPr>
            <a:r>
              <a:rPr lang="en-GB" sz="1600" i="1" dirty="0">
                <a:latin typeface="Calibri" panose="020F0502020204030204" pitchFamily="34" charset="0"/>
                <a:ea typeface="Calibri" panose="020F0502020204030204" pitchFamily="34" charset="0"/>
                <a:cs typeface="Times New Roman" panose="02020603050405020304" pitchFamily="18" charset="0"/>
              </a:rPr>
              <a:t>Focus on the second half of the extract, from ‘It’s enough to staunch the panic’ to the end. </a:t>
            </a:r>
          </a:p>
          <a:p>
            <a:pPr>
              <a:lnSpc>
                <a:spcPct val="107000"/>
              </a:lnSpc>
              <a:spcAft>
                <a:spcPts val="800"/>
              </a:spcAft>
            </a:pPr>
            <a:r>
              <a:rPr lang="en-GB" sz="1600" b="1" dirty="0">
                <a:latin typeface="Calibri" panose="020F0502020204030204" pitchFamily="34" charset="0"/>
                <a:ea typeface="Calibri" panose="020F0502020204030204" pitchFamily="34" charset="0"/>
                <a:cs typeface="Times New Roman" panose="02020603050405020304" pitchFamily="18" charset="0"/>
              </a:rPr>
              <a:t>A student said, ‘The writer builds a real sense of mystery in this extract; we share the narrator’s desire to know who he is and why he is in the woods.’</a:t>
            </a:r>
          </a:p>
          <a:p>
            <a:r>
              <a:rPr lang="en-GB" sz="1600" dirty="0"/>
              <a:t>To what extent do you agree?</a:t>
            </a:r>
          </a:p>
          <a:p>
            <a:r>
              <a:rPr lang="en-GB" sz="1600" dirty="0"/>
              <a:t> </a:t>
            </a:r>
          </a:p>
          <a:p>
            <a:r>
              <a:rPr lang="en-GB" sz="1600" dirty="0"/>
              <a:t>In your response, you could: </a:t>
            </a:r>
          </a:p>
          <a:p>
            <a:r>
              <a:rPr lang="en-GB" sz="1600" dirty="0"/>
              <a:t>• consider your own impressions of </a:t>
            </a:r>
            <a:r>
              <a:rPr lang="en-GB" sz="1600" dirty="0" smtClean="0"/>
              <a:t>the</a:t>
            </a:r>
          </a:p>
          <a:p>
            <a:r>
              <a:rPr lang="en-GB" sz="1600" dirty="0" smtClean="0"/>
              <a:t>narrator </a:t>
            </a:r>
            <a:r>
              <a:rPr lang="en-GB" sz="1600" dirty="0"/>
              <a:t>and his situation</a:t>
            </a:r>
          </a:p>
          <a:p>
            <a:r>
              <a:rPr lang="en-GB" sz="1600" dirty="0"/>
              <a:t>• evaluate how the writer creates </a:t>
            </a:r>
            <a:r>
              <a:rPr lang="en-GB" sz="1600" dirty="0" smtClean="0"/>
              <a:t>these</a:t>
            </a:r>
          </a:p>
          <a:p>
            <a:r>
              <a:rPr lang="en-GB" sz="1600" dirty="0" smtClean="0"/>
              <a:t>impressions </a:t>
            </a:r>
            <a:endParaRPr lang="en-GB" sz="1600" dirty="0"/>
          </a:p>
          <a:p>
            <a:r>
              <a:rPr lang="en-GB" sz="1600" dirty="0"/>
              <a:t>• support your opinions with </a:t>
            </a:r>
            <a:r>
              <a:rPr lang="en-GB" sz="1600" dirty="0" smtClean="0"/>
              <a:t>references</a:t>
            </a:r>
          </a:p>
          <a:p>
            <a:r>
              <a:rPr lang="en-GB" sz="1600" dirty="0" smtClean="0"/>
              <a:t>to </a:t>
            </a:r>
            <a:r>
              <a:rPr lang="en-GB" sz="1600" dirty="0"/>
              <a:t>the text.</a:t>
            </a:r>
          </a:p>
          <a:p>
            <a:endParaRPr lang="en-GB" sz="1600" dirty="0"/>
          </a:p>
          <a:p>
            <a:r>
              <a:rPr lang="en-GB" sz="1600" b="1" dirty="0"/>
              <a:t>[20</a:t>
            </a:r>
            <a:r>
              <a:rPr lang="en-GB" sz="1600" dirty="0"/>
              <a:t> </a:t>
            </a:r>
            <a:r>
              <a:rPr lang="en-GB" sz="1600" b="1" dirty="0"/>
              <a:t>Marks]</a:t>
            </a:r>
          </a:p>
        </p:txBody>
      </p:sp>
      <p:pic>
        <p:nvPicPr>
          <p:cNvPr id="2" name="Picture 1" descr="text-image_open-book-2.png"/>
          <p:cNvPicPr>
            <a:picLocks noChangeAspect="1"/>
          </p:cNvPicPr>
          <p:nvPr/>
        </p:nvPicPr>
        <p:blipFill rotWithShape="1">
          <a:blip r:embed="rId4" cstate="print">
            <a:extLst>
              <a:ext uri="{28A0092B-C50C-407E-A947-70E740481C1C}">
                <a14:useLocalDpi xmlns:a14="http://schemas.microsoft.com/office/drawing/2010/main" val="0"/>
              </a:ext>
            </a:extLst>
          </a:blip>
          <a:srcRect r="28978"/>
          <a:stretch/>
        </p:blipFill>
        <p:spPr>
          <a:xfrm>
            <a:off x="3117617" y="1916832"/>
            <a:ext cx="6063807" cy="5716213"/>
          </a:xfrm>
          <a:prstGeom prst="rect">
            <a:avLst/>
          </a:prstGeom>
        </p:spPr>
      </p:pic>
      <p:pic>
        <p:nvPicPr>
          <p:cNvPr id="5" name="MS900074799[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2105726" y="5345347"/>
            <a:ext cx="244475" cy="244475"/>
          </a:xfrm>
          <a:prstGeom prst="rect">
            <a:avLst/>
          </a:prstGeom>
        </p:spPr>
      </p:pic>
      <p:sp>
        <p:nvSpPr>
          <p:cNvPr id="6" name="Oval 5"/>
          <p:cNvSpPr/>
          <p:nvPr/>
        </p:nvSpPr>
        <p:spPr>
          <a:xfrm>
            <a:off x="1547664" y="4553259"/>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p:cNvSpPr/>
          <p:nvPr/>
        </p:nvSpPr>
        <p:spPr>
          <a:xfrm>
            <a:off x="1547664" y="4553259"/>
            <a:ext cx="2052228" cy="2052228"/>
          </a:xfrm>
          <a:prstGeom prst="ellipse">
            <a:avLst/>
          </a:prstGeom>
          <a:solidFill>
            <a:srgbClr val="FF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8" name="TextBox 7"/>
          <p:cNvSpPr txBox="1"/>
          <p:nvPr/>
        </p:nvSpPr>
        <p:spPr>
          <a:xfrm>
            <a:off x="3161106" y="4245905"/>
            <a:ext cx="1577547" cy="461665"/>
          </a:xfrm>
          <a:prstGeom prst="rect">
            <a:avLst/>
          </a:prstGeom>
          <a:noFill/>
        </p:spPr>
        <p:txBody>
          <a:bodyPr wrap="none" rtlCol="0">
            <a:spAutoFit/>
          </a:bodyPr>
          <a:lstStyle/>
          <a:p>
            <a:pPr algn="ctr"/>
            <a:r>
              <a:rPr lang="en-GB" sz="2400" dirty="0" smtClean="0"/>
              <a:t>25 minutes</a:t>
            </a:r>
            <a:endParaRPr lang="en-GB" sz="2400" dirty="0"/>
          </a:p>
        </p:txBody>
      </p:sp>
      <p:graphicFrame>
        <p:nvGraphicFramePr>
          <p:cNvPr id="9" name="Table 8"/>
          <p:cNvGraphicFramePr>
            <a:graphicFrameLocks noGrp="1"/>
          </p:cNvGraphicFramePr>
          <p:nvPr>
            <p:extLst/>
          </p:nvPr>
        </p:nvGraphicFramePr>
        <p:xfrm>
          <a:off x="922987" y="5586983"/>
          <a:ext cx="1305362" cy="1095025"/>
        </p:xfrm>
        <a:graphic>
          <a:graphicData uri="http://schemas.openxmlformats.org/drawingml/2006/table">
            <a:tbl>
              <a:tblPr firstRow="1" bandRow="1">
                <a:tableStyleId>{5C22544A-7EE6-4342-B048-85BDC9FD1C3A}</a:tableStyleId>
              </a:tblPr>
              <a:tblGrid>
                <a:gridCol w="870241">
                  <a:extLst>
                    <a:ext uri="{9D8B030D-6E8A-4147-A177-3AD203B41FA5}">
                      <a16:colId xmlns:a16="http://schemas.microsoft.com/office/drawing/2014/main" xmlns="" val="20000"/>
                    </a:ext>
                  </a:extLst>
                </a:gridCol>
                <a:gridCol w="435121">
                  <a:extLst>
                    <a:ext uri="{9D8B030D-6E8A-4147-A177-3AD203B41FA5}">
                      <a16:colId xmlns:a16="http://schemas.microsoft.com/office/drawing/2014/main" xmlns="" val="20001"/>
                    </a:ext>
                  </a:extLst>
                </a:gridCol>
              </a:tblGrid>
              <a:tr h="1095025">
                <a:tc>
                  <a:txBody>
                    <a:bodyPr/>
                    <a:lstStyle/>
                    <a:p>
                      <a:endParaRPr lang="en-GB" dirty="0"/>
                    </a:p>
                  </a:txBody>
                  <a:tcPr>
                    <a:solidFill>
                      <a:schemeClr val="tx2">
                        <a:lumMod val="75000"/>
                      </a:schemeClr>
                    </a:solidFill>
                  </a:tcPr>
                </a:tc>
                <a:tc>
                  <a:txBody>
                    <a:bodyPr/>
                    <a:lstStyle/>
                    <a:p>
                      <a:endParaRPr lang="en-GB" dirty="0"/>
                    </a:p>
                  </a:txBody>
                  <a:tcPr>
                    <a:solidFill>
                      <a:schemeClr val="tx2">
                        <a:lumMod val="20000"/>
                        <a:lumOff val="80000"/>
                      </a:schemeClr>
                    </a:solidFill>
                  </a:tcPr>
                </a:tc>
                <a:extLst>
                  <a:ext uri="{0D108BD9-81ED-4DB2-BD59-A6C34878D82A}">
                    <a16:rowId xmlns:a16="http://schemas.microsoft.com/office/drawing/2014/main" xmlns="" val="10000"/>
                  </a:ext>
                </a:extLst>
              </a:tr>
            </a:tbl>
          </a:graphicData>
        </a:graphic>
      </p:graphicFrame>
      <p:sp>
        <p:nvSpPr>
          <p:cNvPr id="10" name="Right Arrow 9"/>
          <p:cNvSpPr/>
          <p:nvPr/>
        </p:nvSpPr>
        <p:spPr>
          <a:xfrm rot="21205666">
            <a:off x="384542" y="5796193"/>
            <a:ext cx="839697" cy="552686"/>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rotWithShape="1">
          <a:blip r:embed="rId6"/>
          <a:srcRect r="53807" b="5364"/>
          <a:stretch/>
        </p:blipFill>
        <p:spPr>
          <a:xfrm>
            <a:off x="5523630" y="727887"/>
            <a:ext cx="3494864" cy="5954121"/>
          </a:xfrm>
          <a:prstGeom prst="rect">
            <a:avLst/>
          </a:prstGeom>
          <a:solidFill>
            <a:schemeClr val="bg1"/>
          </a:solidFill>
        </p:spPr>
      </p:pic>
    </p:spTree>
    <p:extLst>
      <p:ext uri="{BB962C8B-B14F-4D97-AF65-F5344CB8AC3E}">
        <p14:creationId xmlns:p14="http://schemas.microsoft.com/office/powerpoint/2010/main" val="36965024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1500000"/>
                                        <p:tgtEl>
                                          <p:spTgt spid="7"/>
                                        </p:tgtEl>
                                      </p:cBhvr>
                                    </p:animEffect>
                                  </p:childTnLst>
                                </p:cTn>
                              </p:par>
                            </p:childTnLst>
                          </p:cTn>
                        </p:par>
                        <p:par>
                          <p:cTn id="8" fill="hold">
                            <p:stCondLst>
                              <p:cond delay="1500000"/>
                            </p:stCondLst>
                            <p:childTnLst>
                              <p:par>
                                <p:cTn id="9" presetID="1" presetClass="mediacall" presetSubtype="0" fill="hold" nodeType="afterEffect">
                                  <p:stCondLst>
                                    <p:cond delay="0"/>
                                  </p:stCondLst>
                                  <p:childTnLst>
                                    <p:cmd type="call" cmd="playFrom(0.0)">
                                      <p:cBhvr>
                                        <p:cTn id="10" dur="2177" fill="hold"/>
                                        <p:tgtEl>
                                          <p:spTgt spid="5"/>
                                        </p:tgtEl>
                                      </p:cBhvr>
                                    </p:cmd>
                                  </p:childTnLst>
                                </p:cTn>
                              </p:par>
                            </p:childTnLst>
                          </p:cTn>
                        </p:par>
                      </p:childTnLst>
                    </p:cTn>
                  </p:par>
                </p:childTnLst>
              </p:cTn>
              <p:nextCondLst>
                <p:cond evt="onClick" delay="0">
                  <p:tgtEl>
                    <p:spTgt spid="6"/>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image_open-book-2.png"/>
          <p:cNvPicPr>
            <a:picLocks noChangeAspect="1"/>
          </p:cNvPicPr>
          <p:nvPr/>
        </p:nvPicPr>
        <p:blipFill rotWithShape="1">
          <a:blip r:embed="rId2" cstate="print">
            <a:extLst>
              <a:ext uri="{28A0092B-C50C-407E-A947-70E740481C1C}">
                <a14:useLocalDpi xmlns:a14="http://schemas.microsoft.com/office/drawing/2010/main" val="0"/>
              </a:ext>
            </a:extLst>
          </a:blip>
          <a:srcRect r="28978"/>
          <a:stretch/>
        </p:blipFill>
        <p:spPr>
          <a:xfrm>
            <a:off x="3080193" y="1916832"/>
            <a:ext cx="6063807" cy="5716213"/>
          </a:xfrm>
          <a:prstGeom prst="rect">
            <a:avLst/>
          </a:prstGeom>
        </p:spPr>
      </p:pic>
      <p:sp>
        <p:nvSpPr>
          <p:cNvPr id="3" name="TextBox 2"/>
          <p:cNvSpPr txBox="1"/>
          <p:nvPr/>
        </p:nvSpPr>
        <p:spPr>
          <a:xfrm>
            <a:off x="179512" y="260648"/>
            <a:ext cx="2486963" cy="584775"/>
          </a:xfrm>
          <a:prstGeom prst="rect">
            <a:avLst/>
          </a:prstGeom>
          <a:noFill/>
        </p:spPr>
        <p:txBody>
          <a:bodyPr wrap="none" rtlCol="0">
            <a:spAutoFit/>
          </a:bodyPr>
          <a:lstStyle/>
          <a:p>
            <a:r>
              <a:rPr lang="en-GB" sz="3200" b="1" dirty="0" smtClean="0">
                <a:solidFill>
                  <a:srgbClr val="7030A0"/>
                </a:solidFill>
              </a:rPr>
              <a:t>Read the title</a:t>
            </a:r>
            <a:endParaRPr lang="en-GB" sz="3200" b="1" dirty="0">
              <a:solidFill>
                <a:srgbClr val="7030A0"/>
              </a:solidFill>
            </a:endParaRPr>
          </a:p>
        </p:txBody>
      </p:sp>
      <p:sp>
        <p:nvSpPr>
          <p:cNvPr id="4" name="Rectangle 3"/>
          <p:cNvSpPr/>
          <p:nvPr/>
        </p:nvSpPr>
        <p:spPr>
          <a:xfrm>
            <a:off x="179512" y="2348880"/>
            <a:ext cx="4572000" cy="1577996"/>
          </a:xfrm>
          <a:prstGeom prst="rect">
            <a:avLst/>
          </a:prstGeom>
        </p:spPr>
        <p:txBody>
          <a:bodyPr>
            <a:spAutoFit/>
          </a:bodyPr>
          <a:lstStyle/>
          <a:p>
            <a:pPr algn="ctr">
              <a:lnSpc>
                <a:spcPct val="107000"/>
              </a:lnSpc>
              <a:spcAft>
                <a:spcPts val="800"/>
              </a:spcAft>
            </a:pPr>
            <a:r>
              <a:rPr lang="en-GB" sz="2800" b="1" dirty="0" smtClean="0">
                <a:latin typeface="Calibri" panose="020F0502020204030204" pitchFamily="34" charset="0"/>
                <a:ea typeface="Calibri" panose="020F0502020204030204" pitchFamily="34" charset="0"/>
                <a:cs typeface="Times New Roman" panose="02020603050405020304" pitchFamily="18" charset="0"/>
              </a:rPr>
              <a:t>The Seven Deaths of Evelyn </a:t>
            </a:r>
            <a:r>
              <a:rPr lang="en-GB" sz="2800" b="1" dirty="0" err="1" smtClean="0">
                <a:latin typeface="Calibri" panose="020F0502020204030204" pitchFamily="34" charset="0"/>
                <a:ea typeface="Calibri" panose="020F0502020204030204" pitchFamily="34" charset="0"/>
                <a:cs typeface="Times New Roman" panose="02020603050405020304" pitchFamily="18" charset="0"/>
              </a:rPr>
              <a:t>Hardcastle</a:t>
            </a:r>
            <a:endParaRPr lang="en-GB" sz="2800" b="1" dirty="0" smtClean="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2800" b="1" dirty="0" smtClean="0">
                <a:latin typeface="Calibri" panose="020F0502020204030204" pitchFamily="34" charset="0"/>
                <a:ea typeface="Calibri" panose="020F0502020204030204" pitchFamily="34" charset="0"/>
                <a:cs typeface="Times New Roman" panose="02020603050405020304" pitchFamily="18" charset="0"/>
              </a:rPr>
              <a:t>by Stuart </a:t>
            </a:r>
            <a:r>
              <a:rPr lang="en-GB" sz="2800" b="1" dirty="0" err="1" smtClean="0">
                <a:latin typeface="Calibri" panose="020F0502020204030204" pitchFamily="34" charset="0"/>
                <a:ea typeface="Calibri" panose="020F0502020204030204" pitchFamily="34" charset="0"/>
                <a:cs typeface="Times New Roman" panose="02020603050405020304" pitchFamily="18" charset="0"/>
              </a:rPr>
              <a:t>Turton</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6" name="Straight Arrow Connector 5"/>
          <p:cNvCxnSpPr/>
          <p:nvPr/>
        </p:nvCxnSpPr>
        <p:spPr>
          <a:xfrm flipV="1">
            <a:off x="3294732" y="1467287"/>
            <a:ext cx="720080" cy="1008112"/>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422759" y="1008288"/>
            <a:ext cx="3312368" cy="369332"/>
          </a:xfrm>
          <a:prstGeom prst="rect">
            <a:avLst/>
          </a:prstGeom>
          <a:noFill/>
        </p:spPr>
        <p:txBody>
          <a:bodyPr wrap="square" rtlCol="0">
            <a:spAutoFit/>
          </a:bodyPr>
          <a:lstStyle/>
          <a:p>
            <a:pPr algn="ctr"/>
            <a:r>
              <a:rPr lang="en-GB" dirty="0" smtClean="0">
                <a:solidFill>
                  <a:srgbClr val="7030A0"/>
                </a:solidFill>
              </a:rPr>
              <a:t>What are your expectations?</a:t>
            </a:r>
            <a:endParaRPr lang="en-GB" dirty="0">
              <a:solidFill>
                <a:srgbClr val="7030A0"/>
              </a:solidFill>
            </a:endParaRPr>
          </a:p>
        </p:txBody>
      </p:sp>
      <p:sp>
        <p:nvSpPr>
          <p:cNvPr id="8" name="TextBox 7"/>
          <p:cNvSpPr txBox="1"/>
          <p:nvPr/>
        </p:nvSpPr>
        <p:spPr>
          <a:xfrm>
            <a:off x="100763" y="1432496"/>
            <a:ext cx="2324071" cy="646331"/>
          </a:xfrm>
          <a:prstGeom prst="rect">
            <a:avLst/>
          </a:prstGeom>
          <a:noFill/>
        </p:spPr>
        <p:txBody>
          <a:bodyPr wrap="square" rtlCol="0">
            <a:spAutoFit/>
          </a:bodyPr>
          <a:lstStyle/>
          <a:p>
            <a:pPr algn="ctr"/>
            <a:r>
              <a:rPr lang="en-GB" dirty="0" smtClean="0">
                <a:solidFill>
                  <a:srgbClr val="FF00FF"/>
                </a:solidFill>
              </a:rPr>
              <a:t>What does this suggest?</a:t>
            </a:r>
            <a:endParaRPr lang="en-GB" dirty="0">
              <a:solidFill>
                <a:srgbClr val="FF00FF"/>
              </a:solidFill>
            </a:endParaRPr>
          </a:p>
        </p:txBody>
      </p:sp>
      <p:cxnSp>
        <p:nvCxnSpPr>
          <p:cNvPr id="9" name="Straight Arrow Connector 8"/>
          <p:cNvCxnSpPr/>
          <p:nvPr/>
        </p:nvCxnSpPr>
        <p:spPr>
          <a:xfrm flipH="1" flipV="1">
            <a:off x="1728578" y="1970838"/>
            <a:ext cx="285564" cy="378042"/>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pic>
        <p:nvPicPr>
          <p:cNvPr id="1026"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66524">
            <a:off x="5287804" y="1389166"/>
            <a:ext cx="3241953" cy="5023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55524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image_open-book-2.png"/>
          <p:cNvPicPr>
            <a:picLocks noChangeAspect="1"/>
          </p:cNvPicPr>
          <p:nvPr/>
        </p:nvPicPr>
        <p:blipFill rotWithShape="1">
          <a:blip r:embed="rId2" cstate="print">
            <a:extLst>
              <a:ext uri="{28A0092B-C50C-407E-A947-70E740481C1C}">
                <a14:useLocalDpi xmlns:a14="http://schemas.microsoft.com/office/drawing/2010/main" val="0"/>
              </a:ext>
            </a:extLst>
          </a:blip>
          <a:srcRect r="28978"/>
          <a:stretch/>
        </p:blipFill>
        <p:spPr>
          <a:xfrm>
            <a:off x="3080193" y="1916832"/>
            <a:ext cx="6063807" cy="5716213"/>
          </a:xfrm>
          <a:prstGeom prst="rect">
            <a:avLst/>
          </a:prstGeom>
        </p:spPr>
      </p:pic>
      <p:sp>
        <p:nvSpPr>
          <p:cNvPr id="3" name="TextBox 2"/>
          <p:cNvSpPr txBox="1"/>
          <p:nvPr/>
        </p:nvSpPr>
        <p:spPr>
          <a:xfrm>
            <a:off x="179512" y="260648"/>
            <a:ext cx="2698559" cy="584775"/>
          </a:xfrm>
          <a:prstGeom prst="rect">
            <a:avLst/>
          </a:prstGeom>
          <a:noFill/>
        </p:spPr>
        <p:txBody>
          <a:bodyPr wrap="none" rtlCol="0">
            <a:spAutoFit/>
          </a:bodyPr>
          <a:lstStyle/>
          <a:p>
            <a:r>
              <a:rPr lang="en-GB" sz="3200" b="1" dirty="0" smtClean="0">
                <a:solidFill>
                  <a:srgbClr val="7030A0"/>
                </a:solidFill>
              </a:rPr>
              <a:t>Read the blurb</a:t>
            </a:r>
            <a:endParaRPr lang="en-GB" sz="3200" b="1" dirty="0">
              <a:solidFill>
                <a:srgbClr val="7030A0"/>
              </a:solidFill>
            </a:endParaRPr>
          </a:p>
        </p:txBody>
      </p:sp>
      <p:sp>
        <p:nvSpPr>
          <p:cNvPr id="4" name="Rectangle 3"/>
          <p:cNvSpPr/>
          <p:nvPr/>
        </p:nvSpPr>
        <p:spPr>
          <a:xfrm>
            <a:off x="827584" y="2276872"/>
            <a:ext cx="7704856" cy="646331"/>
          </a:xfrm>
          <a:prstGeom prst="rect">
            <a:avLst/>
          </a:prstGeom>
        </p:spPr>
        <p:txBody>
          <a:bodyPr wrap="square">
            <a:spAutoFit/>
          </a:bodyPr>
          <a:lstStyle/>
          <a:p>
            <a:r>
              <a:rPr lang="en-GB" i="1" dirty="0"/>
              <a:t>This extract is from the opening of a novel by </a:t>
            </a:r>
            <a:r>
              <a:rPr lang="en-GB" i="1" dirty="0" smtClean="0"/>
              <a:t>Stuart </a:t>
            </a:r>
            <a:r>
              <a:rPr lang="en-GB" i="1" dirty="0" err="1" smtClean="0"/>
              <a:t>Turton</a:t>
            </a:r>
            <a:r>
              <a:rPr lang="en-GB" i="1" dirty="0" smtClean="0"/>
              <a:t>, </a:t>
            </a:r>
            <a:r>
              <a:rPr lang="en-GB" i="1" dirty="0"/>
              <a:t>first published in </a:t>
            </a:r>
            <a:r>
              <a:rPr lang="en-GB" i="1" dirty="0" smtClean="0"/>
              <a:t>2018. A man finds himself alone in the woods with no memory of who he is.</a:t>
            </a:r>
            <a:endParaRPr lang="en-GB" dirty="0"/>
          </a:p>
        </p:txBody>
      </p:sp>
      <p:cxnSp>
        <p:nvCxnSpPr>
          <p:cNvPr id="6" name="Straight Arrow Connector 5"/>
          <p:cNvCxnSpPr/>
          <p:nvPr/>
        </p:nvCxnSpPr>
        <p:spPr>
          <a:xfrm flipV="1">
            <a:off x="4427984" y="1268760"/>
            <a:ext cx="504056" cy="1296144"/>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7864" y="845423"/>
            <a:ext cx="3312368" cy="369332"/>
          </a:xfrm>
          <a:prstGeom prst="rect">
            <a:avLst/>
          </a:prstGeom>
          <a:noFill/>
        </p:spPr>
        <p:txBody>
          <a:bodyPr wrap="square" rtlCol="0">
            <a:spAutoFit/>
          </a:bodyPr>
          <a:lstStyle/>
          <a:p>
            <a:pPr algn="ctr"/>
            <a:r>
              <a:rPr lang="en-GB" dirty="0" smtClean="0">
                <a:solidFill>
                  <a:srgbClr val="7030A0"/>
                </a:solidFill>
              </a:rPr>
              <a:t>What’s the significance of this?</a:t>
            </a:r>
            <a:endParaRPr lang="en-GB" dirty="0">
              <a:solidFill>
                <a:srgbClr val="7030A0"/>
              </a:solidFill>
            </a:endParaRPr>
          </a:p>
        </p:txBody>
      </p:sp>
      <p:cxnSp>
        <p:nvCxnSpPr>
          <p:cNvPr id="13" name="Straight Arrow Connector 12"/>
          <p:cNvCxnSpPr>
            <a:endCxn id="14" idx="0"/>
          </p:cNvCxnSpPr>
          <p:nvPr/>
        </p:nvCxnSpPr>
        <p:spPr>
          <a:xfrm flipH="1">
            <a:off x="2195736" y="3176269"/>
            <a:ext cx="394912" cy="938160"/>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39552" y="4114429"/>
            <a:ext cx="3312368" cy="369332"/>
          </a:xfrm>
          <a:prstGeom prst="rect">
            <a:avLst/>
          </a:prstGeom>
          <a:noFill/>
        </p:spPr>
        <p:txBody>
          <a:bodyPr wrap="square" rtlCol="0">
            <a:spAutoFit/>
          </a:bodyPr>
          <a:lstStyle/>
          <a:p>
            <a:pPr algn="ctr"/>
            <a:r>
              <a:rPr lang="en-GB" dirty="0" smtClean="0">
                <a:solidFill>
                  <a:srgbClr val="7030A0"/>
                </a:solidFill>
              </a:rPr>
              <a:t>What are your expectations?</a:t>
            </a:r>
            <a:endParaRPr lang="en-GB" dirty="0">
              <a:solidFill>
                <a:srgbClr val="7030A0"/>
              </a:solidFill>
            </a:endParaRPr>
          </a:p>
        </p:txBody>
      </p:sp>
    </p:spTree>
    <p:extLst>
      <p:ext uri="{BB962C8B-B14F-4D97-AF65-F5344CB8AC3E}">
        <p14:creationId xmlns:p14="http://schemas.microsoft.com/office/powerpoint/2010/main" val="56462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image_open-book-2.png"/>
          <p:cNvPicPr>
            <a:picLocks noChangeAspect="1"/>
          </p:cNvPicPr>
          <p:nvPr/>
        </p:nvPicPr>
        <p:blipFill rotWithShape="1">
          <a:blip r:embed="rId2" cstate="print">
            <a:extLst>
              <a:ext uri="{28A0092B-C50C-407E-A947-70E740481C1C}">
                <a14:useLocalDpi xmlns:a14="http://schemas.microsoft.com/office/drawing/2010/main" val="0"/>
              </a:ext>
            </a:extLst>
          </a:blip>
          <a:srcRect r="28978"/>
          <a:stretch/>
        </p:blipFill>
        <p:spPr>
          <a:xfrm>
            <a:off x="3080193" y="1916832"/>
            <a:ext cx="6063807" cy="5716213"/>
          </a:xfrm>
          <a:prstGeom prst="rect">
            <a:avLst/>
          </a:prstGeom>
        </p:spPr>
      </p:pic>
      <p:sp>
        <p:nvSpPr>
          <p:cNvPr id="3" name="TextBox 2"/>
          <p:cNvSpPr txBox="1"/>
          <p:nvPr/>
        </p:nvSpPr>
        <p:spPr>
          <a:xfrm>
            <a:off x="1187624" y="2060848"/>
            <a:ext cx="7056785" cy="1077218"/>
          </a:xfrm>
          <a:prstGeom prst="rect">
            <a:avLst/>
          </a:prstGeom>
          <a:noFill/>
        </p:spPr>
        <p:txBody>
          <a:bodyPr wrap="square" rtlCol="0">
            <a:spAutoFit/>
          </a:bodyPr>
          <a:lstStyle/>
          <a:p>
            <a:pPr algn="ctr"/>
            <a:r>
              <a:rPr lang="en-GB" sz="3200" b="1" dirty="0" smtClean="0">
                <a:solidFill>
                  <a:srgbClr val="7030A0"/>
                </a:solidFill>
              </a:rPr>
              <a:t>You know the questions so look for the answers as you read…</a:t>
            </a:r>
            <a:endParaRPr lang="en-GB" sz="3200" b="1" dirty="0">
              <a:solidFill>
                <a:srgbClr val="7030A0"/>
              </a:solidFill>
            </a:endParaRPr>
          </a:p>
        </p:txBody>
      </p:sp>
      <p:sp>
        <p:nvSpPr>
          <p:cNvPr id="4" name="TextBox 3"/>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To practise answering Paper 1 Section A</a:t>
            </a:r>
            <a:endParaRPr lang="en-GB" dirty="0"/>
          </a:p>
        </p:txBody>
      </p:sp>
    </p:spTree>
    <p:extLst>
      <p:ext uri="{BB962C8B-B14F-4D97-AF65-F5344CB8AC3E}">
        <p14:creationId xmlns:p14="http://schemas.microsoft.com/office/powerpoint/2010/main" val="30154969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image_open-book-2.png"/>
          <p:cNvPicPr>
            <a:picLocks noChangeAspect="1"/>
          </p:cNvPicPr>
          <p:nvPr/>
        </p:nvPicPr>
        <p:blipFill rotWithShape="1">
          <a:blip r:embed="rId2" cstate="print">
            <a:extLst>
              <a:ext uri="{28A0092B-C50C-407E-A947-70E740481C1C}">
                <a14:useLocalDpi xmlns:a14="http://schemas.microsoft.com/office/drawing/2010/main" val="0"/>
              </a:ext>
            </a:extLst>
          </a:blip>
          <a:srcRect r="28978"/>
          <a:stretch/>
        </p:blipFill>
        <p:spPr>
          <a:xfrm>
            <a:off x="3080193" y="1916832"/>
            <a:ext cx="6063807" cy="5716213"/>
          </a:xfrm>
          <a:prstGeom prst="rect">
            <a:avLst/>
          </a:prstGeom>
        </p:spPr>
      </p:pic>
      <p:sp>
        <p:nvSpPr>
          <p:cNvPr id="3" name="TextBox 2"/>
          <p:cNvSpPr txBox="1"/>
          <p:nvPr/>
        </p:nvSpPr>
        <p:spPr>
          <a:xfrm>
            <a:off x="179513" y="260648"/>
            <a:ext cx="8712968" cy="584775"/>
          </a:xfrm>
          <a:prstGeom prst="rect">
            <a:avLst/>
          </a:prstGeom>
          <a:noFill/>
        </p:spPr>
        <p:txBody>
          <a:bodyPr wrap="square" rtlCol="0">
            <a:spAutoFit/>
          </a:bodyPr>
          <a:lstStyle/>
          <a:p>
            <a:r>
              <a:rPr lang="en-GB" sz="3200" b="1" dirty="0" smtClean="0">
                <a:solidFill>
                  <a:srgbClr val="7030A0"/>
                </a:solidFill>
              </a:rPr>
              <a:t>Q2: Language</a:t>
            </a:r>
            <a:endParaRPr lang="en-GB" sz="3200" b="1" dirty="0">
              <a:solidFill>
                <a:srgbClr val="7030A0"/>
              </a:solidFill>
            </a:endParaRPr>
          </a:p>
        </p:txBody>
      </p:sp>
      <p:sp>
        <p:nvSpPr>
          <p:cNvPr id="5" name="Rectangle 4"/>
          <p:cNvSpPr/>
          <p:nvPr/>
        </p:nvSpPr>
        <p:spPr>
          <a:xfrm rot="21337224">
            <a:off x="827584" y="1052736"/>
            <a:ext cx="1944216" cy="6480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First person pronoun</a:t>
            </a:r>
            <a:endParaRPr lang="en-GB" b="1" dirty="0">
              <a:solidFill>
                <a:schemeClr val="tx1"/>
              </a:solidFill>
            </a:endParaRPr>
          </a:p>
        </p:txBody>
      </p:sp>
      <p:sp>
        <p:nvSpPr>
          <p:cNvPr id="6" name="Rectangle 5"/>
          <p:cNvSpPr/>
          <p:nvPr/>
        </p:nvSpPr>
        <p:spPr>
          <a:xfrm rot="264995">
            <a:off x="827424" y="5687988"/>
            <a:ext cx="1944216" cy="6480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Adjectives</a:t>
            </a:r>
            <a:endParaRPr lang="en-GB" b="1" dirty="0">
              <a:solidFill>
                <a:schemeClr val="tx1"/>
              </a:solidFill>
            </a:endParaRPr>
          </a:p>
        </p:txBody>
      </p:sp>
      <p:sp>
        <p:nvSpPr>
          <p:cNvPr id="7" name="Rectangle 6"/>
          <p:cNvSpPr/>
          <p:nvPr/>
        </p:nvSpPr>
        <p:spPr>
          <a:xfrm rot="21345904">
            <a:off x="6303873" y="5697169"/>
            <a:ext cx="2192901" cy="6480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Statistics, figures and measurements</a:t>
            </a:r>
            <a:endParaRPr lang="en-GB" b="1" dirty="0">
              <a:solidFill>
                <a:schemeClr val="tx1"/>
              </a:solidFill>
            </a:endParaRPr>
          </a:p>
        </p:txBody>
      </p:sp>
      <p:sp>
        <p:nvSpPr>
          <p:cNvPr id="8" name="Rectangle 7"/>
          <p:cNvSpPr/>
          <p:nvPr/>
        </p:nvSpPr>
        <p:spPr>
          <a:xfrm rot="264995">
            <a:off x="1209690" y="1847994"/>
            <a:ext cx="1944216" cy="6480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Past tense</a:t>
            </a:r>
            <a:endParaRPr lang="en-GB" b="1" dirty="0">
              <a:solidFill>
                <a:schemeClr val="tx1"/>
              </a:solidFill>
            </a:endParaRPr>
          </a:p>
        </p:txBody>
      </p:sp>
      <p:sp>
        <p:nvSpPr>
          <p:cNvPr id="9" name="Rectangle 8"/>
          <p:cNvSpPr/>
          <p:nvPr/>
        </p:nvSpPr>
        <p:spPr>
          <a:xfrm rot="264995">
            <a:off x="4316654" y="5510879"/>
            <a:ext cx="1944216" cy="6480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Verbs</a:t>
            </a:r>
            <a:endParaRPr lang="en-GB" b="1" dirty="0">
              <a:solidFill>
                <a:schemeClr val="tx1"/>
              </a:solidFill>
            </a:endParaRPr>
          </a:p>
        </p:txBody>
      </p:sp>
      <p:sp>
        <p:nvSpPr>
          <p:cNvPr id="10" name="Rectangle 9"/>
          <p:cNvSpPr/>
          <p:nvPr/>
        </p:nvSpPr>
        <p:spPr>
          <a:xfrm rot="264995">
            <a:off x="6286023" y="1077899"/>
            <a:ext cx="1944216" cy="6480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Lists</a:t>
            </a:r>
            <a:endParaRPr lang="en-GB" b="1" dirty="0">
              <a:solidFill>
                <a:schemeClr val="tx1"/>
              </a:solidFill>
            </a:endParaRPr>
          </a:p>
        </p:txBody>
      </p:sp>
      <p:sp>
        <p:nvSpPr>
          <p:cNvPr id="11" name="Rectangle 10"/>
          <p:cNvSpPr/>
          <p:nvPr/>
        </p:nvSpPr>
        <p:spPr>
          <a:xfrm rot="264995">
            <a:off x="6428214" y="4919683"/>
            <a:ext cx="1944216" cy="6480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Repetition</a:t>
            </a:r>
            <a:endParaRPr lang="en-GB" b="1" dirty="0">
              <a:solidFill>
                <a:schemeClr val="tx1"/>
              </a:solidFill>
            </a:endParaRPr>
          </a:p>
        </p:txBody>
      </p:sp>
      <p:sp>
        <p:nvSpPr>
          <p:cNvPr id="12" name="Rectangle 11"/>
          <p:cNvSpPr/>
          <p:nvPr/>
        </p:nvSpPr>
        <p:spPr>
          <a:xfrm rot="21401808">
            <a:off x="1569730" y="5008025"/>
            <a:ext cx="1944216" cy="6480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Proper Nouns</a:t>
            </a:r>
            <a:endParaRPr lang="en-GB" b="1" dirty="0">
              <a:solidFill>
                <a:schemeClr val="tx1"/>
              </a:solidFill>
            </a:endParaRPr>
          </a:p>
        </p:txBody>
      </p:sp>
      <p:sp>
        <p:nvSpPr>
          <p:cNvPr id="13" name="Rectangle 12"/>
          <p:cNvSpPr/>
          <p:nvPr/>
        </p:nvSpPr>
        <p:spPr>
          <a:xfrm rot="21396681">
            <a:off x="6532989" y="1847993"/>
            <a:ext cx="1944216" cy="6480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Adverbs</a:t>
            </a:r>
            <a:endParaRPr lang="en-GB" b="1" dirty="0">
              <a:solidFill>
                <a:schemeClr val="tx1"/>
              </a:solidFill>
            </a:endParaRPr>
          </a:p>
        </p:txBody>
      </p:sp>
      <p:sp>
        <p:nvSpPr>
          <p:cNvPr id="14" name="Rectangle 13"/>
          <p:cNvSpPr/>
          <p:nvPr/>
        </p:nvSpPr>
        <p:spPr>
          <a:xfrm rot="21431467">
            <a:off x="4240690" y="722903"/>
            <a:ext cx="1944216" cy="6480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Superlative Adjectives</a:t>
            </a:r>
            <a:endParaRPr lang="en-GB" b="1" dirty="0">
              <a:solidFill>
                <a:schemeClr val="tx1"/>
              </a:solidFill>
            </a:endParaRPr>
          </a:p>
        </p:txBody>
      </p:sp>
      <p:sp>
        <p:nvSpPr>
          <p:cNvPr id="15" name="Rectangle 14"/>
          <p:cNvSpPr/>
          <p:nvPr/>
        </p:nvSpPr>
        <p:spPr>
          <a:xfrm rot="21396681">
            <a:off x="2711747" y="6078099"/>
            <a:ext cx="1944216" cy="6480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Adverbial Phrases</a:t>
            </a:r>
            <a:endParaRPr lang="en-GB" b="1" dirty="0">
              <a:solidFill>
                <a:schemeClr val="tx1"/>
              </a:solidFill>
            </a:endParaRPr>
          </a:p>
        </p:txBody>
      </p:sp>
      <p:sp>
        <p:nvSpPr>
          <p:cNvPr id="16" name="Rectangle 15"/>
          <p:cNvSpPr/>
          <p:nvPr/>
        </p:nvSpPr>
        <p:spPr>
          <a:xfrm rot="264995">
            <a:off x="163466" y="4230580"/>
            <a:ext cx="1944216" cy="6480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Simile</a:t>
            </a:r>
            <a:endParaRPr lang="en-GB" b="1" dirty="0">
              <a:solidFill>
                <a:schemeClr val="tx1"/>
              </a:solidFill>
            </a:endParaRPr>
          </a:p>
        </p:txBody>
      </p:sp>
      <p:sp>
        <p:nvSpPr>
          <p:cNvPr id="17" name="Rectangle 16"/>
          <p:cNvSpPr/>
          <p:nvPr/>
        </p:nvSpPr>
        <p:spPr>
          <a:xfrm rot="21337224">
            <a:off x="2729789" y="1349079"/>
            <a:ext cx="1944216" cy="6480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Direct Address</a:t>
            </a:r>
            <a:endParaRPr lang="en-GB" b="1" dirty="0">
              <a:solidFill>
                <a:schemeClr val="tx1"/>
              </a:solidFill>
            </a:endParaRPr>
          </a:p>
        </p:txBody>
      </p:sp>
      <p:sp>
        <p:nvSpPr>
          <p:cNvPr id="18" name="Rectangle 17"/>
          <p:cNvSpPr/>
          <p:nvPr/>
        </p:nvSpPr>
        <p:spPr>
          <a:xfrm rot="21337224">
            <a:off x="6056544" y="464191"/>
            <a:ext cx="1944216" cy="6480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Facts</a:t>
            </a:r>
            <a:endParaRPr lang="en-GB" b="1" dirty="0">
              <a:solidFill>
                <a:schemeClr val="tx1"/>
              </a:solidFill>
            </a:endParaRPr>
          </a:p>
        </p:txBody>
      </p:sp>
      <p:sp>
        <p:nvSpPr>
          <p:cNvPr id="19" name="Rectangle 18"/>
          <p:cNvSpPr/>
          <p:nvPr/>
        </p:nvSpPr>
        <p:spPr>
          <a:xfrm rot="21337224">
            <a:off x="1819626" y="4187270"/>
            <a:ext cx="1944216" cy="6480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Onomatopoeia</a:t>
            </a:r>
            <a:endParaRPr lang="en-GB" b="1" dirty="0">
              <a:solidFill>
                <a:schemeClr val="tx1"/>
              </a:solidFill>
            </a:endParaRPr>
          </a:p>
        </p:txBody>
      </p:sp>
      <p:sp>
        <p:nvSpPr>
          <p:cNvPr id="20" name="Rectangle 19"/>
          <p:cNvSpPr/>
          <p:nvPr/>
        </p:nvSpPr>
        <p:spPr>
          <a:xfrm rot="21337224">
            <a:off x="7052526" y="4228275"/>
            <a:ext cx="1944216" cy="6480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Questions</a:t>
            </a:r>
            <a:endParaRPr lang="en-GB" b="1" dirty="0">
              <a:solidFill>
                <a:schemeClr val="tx1"/>
              </a:solidFill>
            </a:endParaRPr>
          </a:p>
        </p:txBody>
      </p:sp>
    </p:spTree>
    <p:extLst>
      <p:ext uri="{BB962C8B-B14F-4D97-AF65-F5344CB8AC3E}">
        <p14:creationId xmlns:p14="http://schemas.microsoft.com/office/powerpoint/2010/main" val="34920701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image_open-book-2.png"/>
          <p:cNvPicPr>
            <a:picLocks noChangeAspect="1"/>
          </p:cNvPicPr>
          <p:nvPr/>
        </p:nvPicPr>
        <p:blipFill rotWithShape="1">
          <a:blip r:embed="rId2" cstate="print">
            <a:extLst>
              <a:ext uri="{28A0092B-C50C-407E-A947-70E740481C1C}">
                <a14:useLocalDpi xmlns:a14="http://schemas.microsoft.com/office/drawing/2010/main" val="0"/>
              </a:ext>
            </a:extLst>
          </a:blip>
          <a:srcRect r="28978"/>
          <a:stretch/>
        </p:blipFill>
        <p:spPr>
          <a:xfrm>
            <a:off x="3080193" y="1916832"/>
            <a:ext cx="6063807" cy="5716213"/>
          </a:xfrm>
          <a:prstGeom prst="rect">
            <a:avLst/>
          </a:prstGeom>
        </p:spPr>
      </p:pic>
      <p:sp>
        <p:nvSpPr>
          <p:cNvPr id="3" name="TextBox 2"/>
          <p:cNvSpPr txBox="1"/>
          <p:nvPr/>
        </p:nvSpPr>
        <p:spPr>
          <a:xfrm>
            <a:off x="179513" y="260648"/>
            <a:ext cx="8712968" cy="584775"/>
          </a:xfrm>
          <a:prstGeom prst="rect">
            <a:avLst/>
          </a:prstGeom>
          <a:noFill/>
        </p:spPr>
        <p:txBody>
          <a:bodyPr wrap="square" rtlCol="0">
            <a:spAutoFit/>
          </a:bodyPr>
          <a:lstStyle/>
          <a:p>
            <a:r>
              <a:rPr lang="en-GB" sz="3200" b="1" dirty="0" smtClean="0">
                <a:solidFill>
                  <a:srgbClr val="7030A0"/>
                </a:solidFill>
              </a:rPr>
              <a:t>Q3: Structure</a:t>
            </a:r>
            <a:endParaRPr lang="en-GB" sz="3200" b="1" dirty="0">
              <a:solidFill>
                <a:srgbClr val="7030A0"/>
              </a:solidFill>
            </a:endParaRPr>
          </a:p>
        </p:txBody>
      </p:sp>
      <p:pic>
        <p:nvPicPr>
          <p:cNvPr id="5" name="Picture 4"/>
          <p:cNvPicPr>
            <a:picLocks noChangeAspect="1"/>
          </p:cNvPicPr>
          <p:nvPr/>
        </p:nvPicPr>
        <p:blipFill>
          <a:blip r:embed="rId3"/>
          <a:stretch>
            <a:fillRect/>
          </a:stretch>
        </p:blipFill>
        <p:spPr>
          <a:xfrm rot="21407987">
            <a:off x="200442" y="980728"/>
            <a:ext cx="2482486" cy="1872208"/>
          </a:xfrm>
          <a:prstGeom prst="rect">
            <a:avLst/>
          </a:prstGeom>
          <a:ln>
            <a:solidFill>
              <a:srgbClr val="FF0000"/>
            </a:solidFill>
          </a:ln>
        </p:spPr>
      </p:pic>
      <p:pic>
        <p:nvPicPr>
          <p:cNvPr id="7" name="Picture 6"/>
          <p:cNvPicPr>
            <a:picLocks noChangeAspect="1"/>
          </p:cNvPicPr>
          <p:nvPr/>
        </p:nvPicPr>
        <p:blipFill>
          <a:blip r:embed="rId4"/>
          <a:stretch>
            <a:fillRect/>
          </a:stretch>
        </p:blipFill>
        <p:spPr>
          <a:xfrm>
            <a:off x="3635896" y="1159187"/>
            <a:ext cx="1149397" cy="1704900"/>
          </a:xfrm>
          <a:prstGeom prst="rect">
            <a:avLst/>
          </a:prstGeom>
        </p:spPr>
      </p:pic>
      <p:sp>
        <p:nvSpPr>
          <p:cNvPr id="8" name="TextBox 7"/>
          <p:cNvSpPr txBox="1"/>
          <p:nvPr/>
        </p:nvSpPr>
        <p:spPr>
          <a:xfrm>
            <a:off x="2778177" y="1011795"/>
            <a:ext cx="1152128" cy="369332"/>
          </a:xfrm>
          <a:prstGeom prst="rect">
            <a:avLst/>
          </a:prstGeom>
          <a:noFill/>
        </p:spPr>
        <p:txBody>
          <a:bodyPr wrap="square" rtlCol="0">
            <a:spAutoFit/>
          </a:bodyPr>
          <a:lstStyle/>
          <a:p>
            <a:r>
              <a:rPr lang="en-GB" dirty="0" smtClean="0"/>
              <a:t>Contrasts</a:t>
            </a:r>
            <a:endParaRPr lang="en-GB" dirty="0"/>
          </a:p>
        </p:txBody>
      </p:sp>
      <p:pic>
        <p:nvPicPr>
          <p:cNvPr id="9" name="Picture 8"/>
          <p:cNvPicPr>
            <a:picLocks noChangeAspect="1"/>
          </p:cNvPicPr>
          <p:nvPr/>
        </p:nvPicPr>
        <p:blipFill>
          <a:blip r:embed="rId5"/>
          <a:stretch>
            <a:fillRect/>
          </a:stretch>
        </p:blipFill>
        <p:spPr>
          <a:xfrm rot="21368351">
            <a:off x="4785293" y="980728"/>
            <a:ext cx="2555776" cy="1916832"/>
          </a:xfrm>
          <a:prstGeom prst="rect">
            <a:avLst/>
          </a:prstGeom>
        </p:spPr>
      </p:pic>
      <p:sp>
        <p:nvSpPr>
          <p:cNvPr id="10" name="TextBox 9"/>
          <p:cNvSpPr txBox="1"/>
          <p:nvPr/>
        </p:nvSpPr>
        <p:spPr>
          <a:xfrm rot="21436601">
            <a:off x="4798257" y="980728"/>
            <a:ext cx="2294023" cy="646331"/>
          </a:xfrm>
          <a:prstGeom prst="rect">
            <a:avLst/>
          </a:prstGeom>
          <a:noFill/>
        </p:spPr>
        <p:txBody>
          <a:bodyPr wrap="square" rtlCol="0">
            <a:spAutoFit/>
          </a:bodyPr>
          <a:lstStyle/>
          <a:p>
            <a:r>
              <a:rPr lang="en-GB" dirty="0" smtClean="0">
                <a:solidFill>
                  <a:schemeClr val="bg1"/>
                </a:solidFill>
              </a:rPr>
              <a:t>Central Ideas, settings or themes </a:t>
            </a:r>
            <a:endParaRPr lang="en-GB" dirty="0">
              <a:solidFill>
                <a:schemeClr val="bg1"/>
              </a:solidFill>
            </a:endParaRPr>
          </a:p>
        </p:txBody>
      </p:sp>
      <p:pic>
        <p:nvPicPr>
          <p:cNvPr id="11" name="Picture 10"/>
          <p:cNvPicPr>
            <a:picLocks noChangeAspect="1"/>
          </p:cNvPicPr>
          <p:nvPr/>
        </p:nvPicPr>
        <p:blipFill>
          <a:blip r:embed="rId6"/>
          <a:stretch>
            <a:fillRect/>
          </a:stretch>
        </p:blipFill>
        <p:spPr>
          <a:xfrm rot="588697">
            <a:off x="7203708" y="1606696"/>
            <a:ext cx="1637273" cy="1296144"/>
          </a:xfrm>
          <a:prstGeom prst="rect">
            <a:avLst/>
          </a:prstGeom>
        </p:spPr>
      </p:pic>
      <p:sp>
        <p:nvSpPr>
          <p:cNvPr id="12" name="TextBox 11"/>
          <p:cNvSpPr txBox="1"/>
          <p:nvPr/>
        </p:nvSpPr>
        <p:spPr>
          <a:xfrm rot="590113">
            <a:off x="7365183" y="962418"/>
            <a:ext cx="1823704" cy="646331"/>
          </a:xfrm>
          <a:prstGeom prst="rect">
            <a:avLst/>
          </a:prstGeom>
          <a:noFill/>
        </p:spPr>
        <p:txBody>
          <a:bodyPr wrap="square" rtlCol="0">
            <a:spAutoFit/>
          </a:bodyPr>
          <a:lstStyle/>
          <a:p>
            <a:r>
              <a:rPr lang="en-GB" dirty="0" smtClean="0"/>
              <a:t>Pivotal/ Turning Points</a:t>
            </a:r>
            <a:endParaRPr lang="en-GB" dirty="0"/>
          </a:p>
        </p:txBody>
      </p:sp>
      <p:pic>
        <p:nvPicPr>
          <p:cNvPr id="13" name="Picture 12"/>
          <p:cNvPicPr>
            <a:picLocks noChangeAspect="1"/>
          </p:cNvPicPr>
          <p:nvPr/>
        </p:nvPicPr>
        <p:blipFill>
          <a:blip r:embed="rId7"/>
          <a:stretch>
            <a:fillRect/>
          </a:stretch>
        </p:blipFill>
        <p:spPr>
          <a:xfrm rot="21224473">
            <a:off x="1306305" y="2702590"/>
            <a:ext cx="2485781" cy="1862825"/>
          </a:xfrm>
          <a:prstGeom prst="rect">
            <a:avLst/>
          </a:prstGeom>
        </p:spPr>
      </p:pic>
      <p:sp>
        <p:nvSpPr>
          <p:cNvPr id="14" name="TextBox 13"/>
          <p:cNvSpPr txBox="1"/>
          <p:nvPr/>
        </p:nvSpPr>
        <p:spPr>
          <a:xfrm rot="21263182">
            <a:off x="1713607" y="2704550"/>
            <a:ext cx="1699435" cy="923330"/>
          </a:xfrm>
          <a:prstGeom prst="rect">
            <a:avLst/>
          </a:prstGeom>
          <a:noFill/>
        </p:spPr>
        <p:txBody>
          <a:bodyPr wrap="square" rtlCol="0">
            <a:spAutoFit/>
          </a:bodyPr>
          <a:lstStyle/>
          <a:p>
            <a:r>
              <a:rPr lang="en-GB" b="1" dirty="0" smtClean="0">
                <a:solidFill>
                  <a:schemeClr val="bg1"/>
                </a:solidFill>
              </a:rPr>
              <a:t>Build up of ideas, image, feeling</a:t>
            </a:r>
            <a:endParaRPr lang="en-GB" b="1" dirty="0">
              <a:solidFill>
                <a:schemeClr val="bg1"/>
              </a:solidFill>
            </a:endParaRPr>
          </a:p>
        </p:txBody>
      </p:sp>
      <p:pic>
        <p:nvPicPr>
          <p:cNvPr id="15" name="Picture 14"/>
          <p:cNvPicPr>
            <a:picLocks noChangeAspect="1"/>
          </p:cNvPicPr>
          <p:nvPr/>
        </p:nvPicPr>
        <p:blipFill>
          <a:blip r:embed="rId8"/>
          <a:stretch>
            <a:fillRect/>
          </a:stretch>
        </p:blipFill>
        <p:spPr>
          <a:xfrm rot="292505">
            <a:off x="3641376" y="2816916"/>
            <a:ext cx="2344868" cy="1753766"/>
          </a:xfrm>
          <a:prstGeom prst="rect">
            <a:avLst/>
          </a:prstGeom>
        </p:spPr>
      </p:pic>
      <p:sp>
        <p:nvSpPr>
          <p:cNvPr id="16" name="TextBox 15"/>
          <p:cNvSpPr txBox="1"/>
          <p:nvPr/>
        </p:nvSpPr>
        <p:spPr>
          <a:xfrm rot="361403">
            <a:off x="3797294" y="2926359"/>
            <a:ext cx="2553298" cy="400110"/>
          </a:xfrm>
          <a:prstGeom prst="rect">
            <a:avLst/>
          </a:prstGeom>
          <a:noFill/>
        </p:spPr>
        <p:txBody>
          <a:bodyPr wrap="square" rtlCol="0">
            <a:spAutoFit/>
          </a:bodyPr>
          <a:lstStyle/>
          <a:p>
            <a:r>
              <a:rPr lang="en-GB" sz="2000" b="1" dirty="0" smtClean="0">
                <a:solidFill>
                  <a:schemeClr val="bg1"/>
                </a:solidFill>
              </a:rPr>
              <a:t>Passages of time</a:t>
            </a:r>
            <a:endParaRPr lang="en-GB" sz="2000" b="1" dirty="0">
              <a:solidFill>
                <a:schemeClr val="bg1"/>
              </a:solidFill>
            </a:endParaRPr>
          </a:p>
        </p:txBody>
      </p:sp>
      <p:pic>
        <p:nvPicPr>
          <p:cNvPr id="17" name="Picture 16"/>
          <p:cNvPicPr>
            <a:picLocks noChangeAspect="1"/>
          </p:cNvPicPr>
          <p:nvPr/>
        </p:nvPicPr>
        <p:blipFill>
          <a:blip r:embed="rId9"/>
          <a:stretch>
            <a:fillRect/>
          </a:stretch>
        </p:blipFill>
        <p:spPr>
          <a:xfrm rot="21318897">
            <a:off x="5774077" y="2745521"/>
            <a:ext cx="2538663" cy="1921627"/>
          </a:xfrm>
          <a:prstGeom prst="rect">
            <a:avLst/>
          </a:prstGeom>
        </p:spPr>
      </p:pic>
      <p:sp>
        <p:nvSpPr>
          <p:cNvPr id="18" name="TextBox 17"/>
          <p:cNvSpPr txBox="1"/>
          <p:nvPr/>
        </p:nvSpPr>
        <p:spPr>
          <a:xfrm rot="21308465">
            <a:off x="5749420" y="2818153"/>
            <a:ext cx="2609230" cy="707886"/>
          </a:xfrm>
          <a:prstGeom prst="rect">
            <a:avLst/>
          </a:prstGeom>
          <a:noFill/>
        </p:spPr>
        <p:txBody>
          <a:bodyPr wrap="square" rtlCol="0">
            <a:spAutoFit/>
          </a:bodyPr>
          <a:lstStyle/>
          <a:p>
            <a:r>
              <a:rPr lang="en-GB" sz="2000" b="1" dirty="0" smtClean="0">
                <a:solidFill>
                  <a:schemeClr val="bg1"/>
                </a:solidFill>
              </a:rPr>
              <a:t>Movement (sentence types / punctuation)</a:t>
            </a:r>
            <a:endParaRPr lang="en-GB" sz="2000" b="1" dirty="0">
              <a:solidFill>
                <a:schemeClr val="bg1"/>
              </a:solidFill>
            </a:endParaRPr>
          </a:p>
        </p:txBody>
      </p:sp>
      <p:pic>
        <p:nvPicPr>
          <p:cNvPr id="19" name="Picture 18"/>
          <p:cNvPicPr>
            <a:picLocks noChangeAspect="1"/>
          </p:cNvPicPr>
          <p:nvPr/>
        </p:nvPicPr>
        <p:blipFill>
          <a:blip r:embed="rId10"/>
          <a:stretch>
            <a:fillRect/>
          </a:stretch>
        </p:blipFill>
        <p:spPr>
          <a:xfrm rot="222299">
            <a:off x="1944348" y="4192486"/>
            <a:ext cx="2335108" cy="1755091"/>
          </a:xfrm>
          <a:prstGeom prst="rect">
            <a:avLst/>
          </a:prstGeom>
        </p:spPr>
      </p:pic>
      <p:sp>
        <p:nvSpPr>
          <p:cNvPr id="20" name="TextBox 19"/>
          <p:cNvSpPr txBox="1"/>
          <p:nvPr/>
        </p:nvSpPr>
        <p:spPr>
          <a:xfrm rot="298584">
            <a:off x="2158484" y="4252309"/>
            <a:ext cx="3529013" cy="400110"/>
          </a:xfrm>
          <a:prstGeom prst="rect">
            <a:avLst/>
          </a:prstGeom>
          <a:noFill/>
        </p:spPr>
        <p:txBody>
          <a:bodyPr wrap="square" rtlCol="0">
            <a:spAutoFit/>
          </a:bodyPr>
          <a:lstStyle/>
          <a:p>
            <a:r>
              <a:rPr lang="en-GB" sz="2000" b="1" dirty="0" smtClean="0">
                <a:solidFill>
                  <a:schemeClr val="bg1"/>
                </a:solidFill>
              </a:rPr>
              <a:t>Voice</a:t>
            </a:r>
            <a:endParaRPr lang="en-GB" sz="2000" b="1" dirty="0">
              <a:solidFill>
                <a:schemeClr val="bg1"/>
              </a:solidFill>
            </a:endParaRPr>
          </a:p>
        </p:txBody>
      </p:sp>
    </p:spTree>
    <p:extLst>
      <p:ext uri="{BB962C8B-B14F-4D97-AF65-F5344CB8AC3E}">
        <p14:creationId xmlns:p14="http://schemas.microsoft.com/office/powerpoint/2010/main" val="34455990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image_open-book-2.png"/>
          <p:cNvPicPr>
            <a:picLocks noChangeAspect="1"/>
          </p:cNvPicPr>
          <p:nvPr/>
        </p:nvPicPr>
        <p:blipFill rotWithShape="1">
          <a:blip r:embed="rId2" cstate="print">
            <a:extLst>
              <a:ext uri="{28A0092B-C50C-407E-A947-70E740481C1C}">
                <a14:useLocalDpi xmlns:a14="http://schemas.microsoft.com/office/drawing/2010/main" val="0"/>
              </a:ext>
            </a:extLst>
          </a:blip>
          <a:srcRect r="28978"/>
          <a:stretch/>
        </p:blipFill>
        <p:spPr>
          <a:xfrm>
            <a:off x="3080193" y="1916832"/>
            <a:ext cx="6063807" cy="5716213"/>
          </a:xfrm>
          <a:prstGeom prst="rect">
            <a:avLst/>
          </a:prstGeom>
        </p:spPr>
      </p:pic>
      <p:sp>
        <p:nvSpPr>
          <p:cNvPr id="7" name="TextBox 6"/>
          <p:cNvSpPr txBox="1"/>
          <p:nvPr/>
        </p:nvSpPr>
        <p:spPr>
          <a:xfrm>
            <a:off x="5302836" y="1636947"/>
            <a:ext cx="3312368" cy="923330"/>
          </a:xfrm>
          <a:prstGeom prst="rect">
            <a:avLst/>
          </a:prstGeom>
          <a:noFill/>
        </p:spPr>
        <p:txBody>
          <a:bodyPr wrap="square" rtlCol="0">
            <a:spAutoFit/>
          </a:bodyPr>
          <a:lstStyle/>
          <a:p>
            <a:pPr algn="ctr"/>
            <a:r>
              <a:rPr lang="en-GB" dirty="0" smtClean="0">
                <a:solidFill>
                  <a:srgbClr val="7030A0"/>
                </a:solidFill>
              </a:rPr>
              <a:t>Structure: How is the writer guiding us through the story? Look for structural techniques.</a:t>
            </a:r>
            <a:endParaRPr lang="en-GB" dirty="0">
              <a:solidFill>
                <a:srgbClr val="7030A0"/>
              </a:solidFill>
            </a:endParaRPr>
          </a:p>
        </p:txBody>
      </p:sp>
      <p:sp>
        <p:nvSpPr>
          <p:cNvPr id="8" name="TextBox 7"/>
          <p:cNvSpPr txBox="1"/>
          <p:nvPr/>
        </p:nvSpPr>
        <p:spPr>
          <a:xfrm>
            <a:off x="5050808" y="2649724"/>
            <a:ext cx="3816424" cy="646331"/>
          </a:xfrm>
          <a:prstGeom prst="rect">
            <a:avLst/>
          </a:prstGeom>
          <a:noFill/>
        </p:spPr>
        <p:txBody>
          <a:bodyPr wrap="square" rtlCol="0">
            <a:spAutoFit/>
          </a:bodyPr>
          <a:lstStyle/>
          <a:p>
            <a:pPr algn="ctr"/>
            <a:r>
              <a:rPr lang="en-GB" dirty="0" smtClean="0">
                <a:solidFill>
                  <a:srgbClr val="FF00FF"/>
                </a:solidFill>
              </a:rPr>
              <a:t>Language: highlight key words or phrases. Look for language techniques. </a:t>
            </a:r>
            <a:endParaRPr lang="en-GB" dirty="0">
              <a:solidFill>
                <a:srgbClr val="FF00FF"/>
              </a:solidFill>
            </a:endParaRPr>
          </a:p>
        </p:txBody>
      </p:sp>
      <p:sp>
        <p:nvSpPr>
          <p:cNvPr id="5" name="Rectangle 4"/>
          <p:cNvSpPr/>
          <p:nvPr/>
        </p:nvSpPr>
        <p:spPr>
          <a:xfrm>
            <a:off x="395536" y="908720"/>
            <a:ext cx="4572000" cy="5509200"/>
          </a:xfrm>
          <a:prstGeom prst="rect">
            <a:avLst/>
          </a:prstGeom>
          <a:solidFill>
            <a:schemeClr val="bg1"/>
          </a:solidFill>
        </p:spPr>
        <p:txBody>
          <a:bodyPr>
            <a:spAutoFit/>
          </a:bodyPr>
          <a:lstStyle/>
          <a:p>
            <a:r>
              <a:rPr lang="en-GB" sz="2200" b="1" dirty="0"/>
              <a:t>Day </a:t>
            </a:r>
            <a:r>
              <a:rPr lang="en-GB" sz="2200" b="1" dirty="0" smtClean="0"/>
              <a:t>One</a:t>
            </a:r>
          </a:p>
          <a:p>
            <a:r>
              <a:rPr lang="en-GB" sz="2200" dirty="0"/>
              <a:t/>
            </a:r>
            <a:br>
              <a:rPr lang="en-GB" sz="2200" dirty="0"/>
            </a:br>
            <a:r>
              <a:rPr lang="en-GB" sz="2200" dirty="0"/>
              <a:t>I forget everything between footsteps.</a:t>
            </a:r>
            <a:br>
              <a:rPr lang="en-GB" sz="2200" dirty="0"/>
            </a:br>
            <a:r>
              <a:rPr lang="en-GB" sz="2200" dirty="0"/>
              <a:t/>
            </a:r>
            <a:br>
              <a:rPr lang="en-GB" sz="2200" dirty="0"/>
            </a:br>
            <a:r>
              <a:rPr lang="en-GB" sz="2200" dirty="0"/>
              <a:t>‘Anna!’ I finish shouting, snapping my mouth shut in surprise.</a:t>
            </a:r>
            <a:br>
              <a:rPr lang="en-GB" sz="2200" dirty="0"/>
            </a:br>
            <a:r>
              <a:rPr lang="en-GB" sz="2200" dirty="0"/>
              <a:t/>
            </a:r>
            <a:br>
              <a:rPr lang="en-GB" sz="2200" dirty="0"/>
            </a:br>
            <a:r>
              <a:rPr lang="en-GB" sz="2200" dirty="0"/>
              <a:t>My mind has gone blank. I don’t know who Anna is or why I’m calling her name. I don’t even know how I got here. I’m standing in a forest, shielding my eyes from the spitting rain. My heart’s thumping, I reek of sweat and my legs are shaking. I must have been running but I can’t remember why</a:t>
            </a:r>
            <a:r>
              <a:rPr lang="en-GB" sz="2200" dirty="0" smtClean="0"/>
              <a:t>.</a:t>
            </a:r>
            <a:r>
              <a:rPr lang="en-GB" sz="2200" dirty="0"/>
              <a:t/>
            </a:r>
            <a:br>
              <a:rPr lang="en-GB" sz="2200" dirty="0"/>
            </a:b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716300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2282</Words>
  <Application>Microsoft Office PowerPoint</Application>
  <PresentationFormat>On-screen Show (4:3)</PresentationFormat>
  <Paragraphs>266</Paragraphs>
  <Slides>33</Slides>
  <Notes>0</Notes>
  <HiddenSlides>0</HiddenSlides>
  <MMClips>3</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33</vt:i4>
      </vt:variant>
    </vt:vector>
  </HeadingPairs>
  <TitlesOfParts>
    <vt:vector size="44" baseType="lpstr">
      <vt:lpstr>MS PGothic</vt:lpstr>
      <vt:lpstr>Arial</vt:lpstr>
      <vt:lpstr>Berlin Sans FB</vt:lpstr>
      <vt:lpstr>Calibri</vt:lpstr>
      <vt:lpstr>Calibri Light</vt:lpstr>
      <vt:lpstr>Century Gothic</vt:lpstr>
      <vt:lpstr>Open Sans</vt:lpstr>
      <vt:lpstr>Symbol</vt:lpstr>
      <vt:lpstr>Times New Roman</vt:lpstr>
      <vt:lpstr>Webdings</vt:lpstr>
      <vt:lpstr>Office Theme</vt:lpstr>
      <vt:lpstr>PowerPoint Presentation</vt:lpstr>
      <vt:lpstr>PowerPoint Presentation</vt:lpstr>
      <vt:lpstr>Learning to Read…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language of evaluation – don’t just say ‘good’!</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Victoria Archer</dc:creator>
  <cp:lastModifiedBy>Victoria Archer</cp:lastModifiedBy>
  <cp:revision>1</cp:revision>
  <dcterms:created xsi:type="dcterms:W3CDTF">2020-02-22T14:10:15Z</dcterms:created>
  <dcterms:modified xsi:type="dcterms:W3CDTF">2020-02-22T14:10:38Z</dcterms:modified>
</cp:coreProperties>
</file>