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8" r:id="rId2"/>
    <p:sldId id="259" r:id="rId3"/>
    <p:sldId id="260" r:id="rId4"/>
    <p:sldId id="261" r:id="rId5"/>
    <p:sldId id="266" r:id="rId6"/>
    <p:sldId id="263" r:id="rId7"/>
    <p:sldId id="264" r:id="rId8"/>
    <p:sldId id="265" r:id="rId9"/>
    <p:sldId id="267" r:id="rId10"/>
    <p:sldId id="268" r:id="rId11"/>
    <p:sldId id="269" r:id="rId12"/>
    <p:sldId id="270" r:id="rId13"/>
    <p:sldId id="288" r:id="rId14"/>
    <p:sldId id="289" r:id="rId15"/>
    <p:sldId id="290" r:id="rId16"/>
    <p:sldId id="291" r:id="rId17"/>
    <p:sldId id="292" r:id="rId18"/>
    <p:sldId id="293" r:id="rId19"/>
    <p:sldId id="294" r:id="rId20"/>
    <p:sldId id="299" r:id="rId21"/>
    <p:sldId id="300" r:id="rId22"/>
    <p:sldId id="301" r:id="rId23"/>
    <p:sldId id="302" r:id="rId24"/>
    <p:sldId id="303" r:id="rId25"/>
    <p:sldId id="317" r:id="rId26"/>
    <p:sldId id="272" r:id="rId27"/>
    <p:sldId id="273" r:id="rId28"/>
    <p:sldId id="274" r:id="rId29"/>
    <p:sldId id="275"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276" r:id="rId44"/>
    <p:sldId id="287" r:id="rId45"/>
    <p:sldId id="277" r:id="rId46"/>
    <p:sldId id="278" r:id="rId47"/>
    <p:sldId id="318" r:id="rId48"/>
    <p:sldId id="319" r:id="rId49"/>
    <p:sldId id="320" r:id="rId50"/>
    <p:sldId id="321" r:id="rId51"/>
    <p:sldId id="322" r:id="rId52"/>
    <p:sldId id="323" r:id="rId53"/>
    <p:sldId id="324" r:id="rId54"/>
    <p:sldId id="325" r:id="rId55"/>
    <p:sldId id="326" r:id="rId56"/>
    <p:sldId id="327" r:id="rId57"/>
    <p:sldId id="328" r:id="rId58"/>
    <p:sldId id="283" r:id="rId59"/>
    <p:sldId id="284" r:id="rId60"/>
    <p:sldId id="329" r:id="rId61"/>
    <p:sldId id="285"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1473"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8F7C1-32DB-4C80-972E-1AA4206FFFFC}" type="datetimeFigureOut">
              <a:rPr lang="en-GB" smtClean="0"/>
              <a:t>08/04/2019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8C7FF-30B2-4DAC-A05F-3EECB750358B}" type="slidenum">
              <a:rPr lang="en-GB" smtClean="0"/>
              <a:t>‹#›</a:t>
            </a:fld>
            <a:endParaRPr lang="en-GB"/>
          </a:p>
        </p:txBody>
      </p:sp>
    </p:spTree>
    <p:extLst>
      <p:ext uri="{BB962C8B-B14F-4D97-AF65-F5344CB8AC3E}">
        <p14:creationId xmlns:p14="http://schemas.microsoft.com/office/powerpoint/2010/main" val="1143805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E5BF2F-9368-4995-9C4E-61A3C89A74D8}" type="slidenum">
              <a:rPr lang="en-GB" smtClean="0"/>
              <a:t>1</a:t>
            </a:fld>
            <a:endParaRPr lang="en-GB"/>
          </a:p>
        </p:txBody>
      </p:sp>
    </p:spTree>
    <p:extLst>
      <p:ext uri="{BB962C8B-B14F-4D97-AF65-F5344CB8AC3E}">
        <p14:creationId xmlns:p14="http://schemas.microsoft.com/office/powerpoint/2010/main" val="614219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4</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33</a:t>
            </a:fld>
            <a:endParaRPr lang="en-GB"/>
          </a:p>
        </p:txBody>
      </p:sp>
    </p:spTree>
    <p:extLst>
      <p:ext uri="{BB962C8B-B14F-4D97-AF65-F5344CB8AC3E}">
        <p14:creationId xmlns:p14="http://schemas.microsoft.com/office/powerpoint/2010/main" val="2896095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3</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34</a:t>
            </a:fld>
            <a:endParaRPr lang="en-GB"/>
          </a:p>
        </p:txBody>
      </p:sp>
    </p:spTree>
    <p:extLst>
      <p:ext uri="{BB962C8B-B14F-4D97-AF65-F5344CB8AC3E}">
        <p14:creationId xmlns:p14="http://schemas.microsoft.com/office/powerpoint/2010/main" val="241969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1</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35</a:t>
            </a:fld>
            <a:endParaRPr lang="en-GB"/>
          </a:p>
        </p:txBody>
      </p:sp>
    </p:spTree>
    <p:extLst>
      <p:ext uri="{BB962C8B-B14F-4D97-AF65-F5344CB8AC3E}">
        <p14:creationId xmlns:p14="http://schemas.microsoft.com/office/powerpoint/2010/main" val="342225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2</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36</a:t>
            </a:fld>
            <a:endParaRPr lang="en-GB"/>
          </a:p>
        </p:txBody>
      </p:sp>
    </p:spTree>
    <p:extLst>
      <p:ext uri="{BB962C8B-B14F-4D97-AF65-F5344CB8AC3E}">
        <p14:creationId xmlns:p14="http://schemas.microsoft.com/office/powerpoint/2010/main" val="60904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4</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37</a:t>
            </a:fld>
            <a:endParaRPr lang="en-GB"/>
          </a:p>
        </p:txBody>
      </p:sp>
    </p:spTree>
    <p:extLst>
      <p:ext uri="{BB962C8B-B14F-4D97-AF65-F5344CB8AC3E}">
        <p14:creationId xmlns:p14="http://schemas.microsoft.com/office/powerpoint/2010/main" val="3930792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3</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38</a:t>
            </a:fld>
            <a:endParaRPr lang="en-GB"/>
          </a:p>
        </p:txBody>
      </p:sp>
    </p:spTree>
    <p:extLst>
      <p:ext uri="{BB962C8B-B14F-4D97-AF65-F5344CB8AC3E}">
        <p14:creationId xmlns:p14="http://schemas.microsoft.com/office/powerpoint/2010/main" val="403629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1</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39</a:t>
            </a:fld>
            <a:endParaRPr lang="en-GB"/>
          </a:p>
        </p:txBody>
      </p:sp>
    </p:spTree>
    <p:extLst>
      <p:ext uri="{BB962C8B-B14F-4D97-AF65-F5344CB8AC3E}">
        <p14:creationId xmlns:p14="http://schemas.microsoft.com/office/powerpoint/2010/main" val="2626039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2</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40</a:t>
            </a:fld>
            <a:endParaRPr lang="en-GB"/>
          </a:p>
        </p:txBody>
      </p:sp>
    </p:spTree>
    <p:extLst>
      <p:ext uri="{BB962C8B-B14F-4D97-AF65-F5344CB8AC3E}">
        <p14:creationId xmlns:p14="http://schemas.microsoft.com/office/powerpoint/2010/main" val="951605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4</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50</a:t>
            </a:fld>
            <a:endParaRPr lang="en-GB"/>
          </a:p>
        </p:txBody>
      </p:sp>
    </p:spTree>
    <p:extLst>
      <p:ext uri="{BB962C8B-B14F-4D97-AF65-F5344CB8AC3E}">
        <p14:creationId xmlns:p14="http://schemas.microsoft.com/office/powerpoint/2010/main" val="2985135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3</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51</a:t>
            </a:fld>
            <a:endParaRPr lang="en-GB"/>
          </a:p>
        </p:txBody>
      </p:sp>
    </p:spTree>
    <p:extLst>
      <p:ext uri="{BB962C8B-B14F-4D97-AF65-F5344CB8AC3E}">
        <p14:creationId xmlns:p14="http://schemas.microsoft.com/office/powerpoint/2010/main" val="388262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4</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16</a:t>
            </a:fld>
            <a:endParaRPr lang="en-GB"/>
          </a:p>
        </p:txBody>
      </p:sp>
    </p:spTree>
    <p:extLst>
      <p:ext uri="{BB962C8B-B14F-4D97-AF65-F5344CB8AC3E}">
        <p14:creationId xmlns:p14="http://schemas.microsoft.com/office/powerpoint/2010/main" val="3139707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1</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52</a:t>
            </a:fld>
            <a:endParaRPr lang="en-GB"/>
          </a:p>
        </p:txBody>
      </p:sp>
    </p:spTree>
    <p:extLst>
      <p:ext uri="{BB962C8B-B14F-4D97-AF65-F5344CB8AC3E}">
        <p14:creationId xmlns:p14="http://schemas.microsoft.com/office/powerpoint/2010/main" val="2225603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2</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53</a:t>
            </a:fld>
            <a:endParaRPr lang="en-GB"/>
          </a:p>
        </p:txBody>
      </p:sp>
    </p:spTree>
    <p:extLst>
      <p:ext uri="{BB962C8B-B14F-4D97-AF65-F5344CB8AC3E}">
        <p14:creationId xmlns:p14="http://schemas.microsoft.com/office/powerpoint/2010/main" val="1853480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4</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54</a:t>
            </a:fld>
            <a:endParaRPr lang="en-GB"/>
          </a:p>
        </p:txBody>
      </p:sp>
    </p:spTree>
    <p:extLst>
      <p:ext uri="{BB962C8B-B14F-4D97-AF65-F5344CB8AC3E}">
        <p14:creationId xmlns:p14="http://schemas.microsoft.com/office/powerpoint/2010/main" val="2381515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3</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55</a:t>
            </a:fld>
            <a:endParaRPr lang="en-GB"/>
          </a:p>
        </p:txBody>
      </p:sp>
    </p:spTree>
    <p:extLst>
      <p:ext uri="{BB962C8B-B14F-4D97-AF65-F5344CB8AC3E}">
        <p14:creationId xmlns:p14="http://schemas.microsoft.com/office/powerpoint/2010/main" val="1300949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1</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56</a:t>
            </a:fld>
            <a:endParaRPr lang="en-GB"/>
          </a:p>
        </p:txBody>
      </p:sp>
    </p:spTree>
    <p:extLst>
      <p:ext uri="{BB962C8B-B14F-4D97-AF65-F5344CB8AC3E}">
        <p14:creationId xmlns:p14="http://schemas.microsoft.com/office/powerpoint/2010/main" val="2081434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2</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57</a:t>
            </a:fld>
            <a:endParaRPr lang="en-GB"/>
          </a:p>
        </p:txBody>
      </p:sp>
    </p:spTree>
    <p:extLst>
      <p:ext uri="{BB962C8B-B14F-4D97-AF65-F5344CB8AC3E}">
        <p14:creationId xmlns:p14="http://schemas.microsoft.com/office/powerpoint/2010/main" val="296879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3</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17</a:t>
            </a:fld>
            <a:endParaRPr lang="en-GB"/>
          </a:p>
        </p:txBody>
      </p:sp>
    </p:spTree>
    <p:extLst>
      <p:ext uri="{BB962C8B-B14F-4D97-AF65-F5344CB8AC3E}">
        <p14:creationId xmlns:p14="http://schemas.microsoft.com/office/powerpoint/2010/main" val="245583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1</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18</a:t>
            </a:fld>
            <a:endParaRPr lang="en-GB"/>
          </a:p>
        </p:txBody>
      </p:sp>
    </p:spTree>
    <p:extLst>
      <p:ext uri="{BB962C8B-B14F-4D97-AF65-F5344CB8AC3E}">
        <p14:creationId xmlns:p14="http://schemas.microsoft.com/office/powerpoint/2010/main" val="222503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2</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19</a:t>
            </a:fld>
            <a:endParaRPr lang="en-GB"/>
          </a:p>
        </p:txBody>
      </p:sp>
    </p:spTree>
    <p:extLst>
      <p:ext uri="{BB962C8B-B14F-4D97-AF65-F5344CB8AC3E}">
        <p14:creationId xmlns:p14="http://schemas.microsoft.com/office/powerpoint/2010/main" val="152805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4</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20</a:t>
            </a:fld>
            <a:endParaRPr lang="en-GB"/>
          </a:p>
        </p:txBody>
      </p:sp>
    </p:spTree>
    <p:extLst>
      <p:ext uri="{BB962C8B-B14F-4D97-AF65-F5344CB8AC3E}">
        <p14:creationId xmlns:p14="http://schemas.microsoft.com/office/powerpoint/2010/main" val="424681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3</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21</a:t>
            </a:fld>
            <a:endParaRPr lang="en-GB"/>
          </a:p>
        </p:txBody>
      </p:sp>
    </p:spTree>
    <p:extLst>
      <p:ext uri="{BB962C8B-B14F-4D97-AF65-F5344CB8AC3E}">
        <p14:creationId xmlns:p14="http://schemas.microsoft.com/office/powerpoint/2010/main" val="93449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1</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22</a:t>
            </a:fld>
            <a:endParaRPr lang="en-GB"/>
          </a:p>
        </p:txBody>
      </p:sp>
    </p:spTree>
    <p:extLst>
      <p:ext uri="{BB962C8B-B14F-4D97-AF65-F5344CB8AC3E}">
        <p14:creationId xmlns:p14="http://schemas.microsoft.com/office/powerpoint/2010/main" val="1094484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LEVEL 2</a:t>
            </a:r>
            <a:r>
              <a:rPr lang="en-GB" baseline="0" dirty="0" smtClean="0"/>
              <a:t> ANSWER</a:t>
            </a:r>
            <a:endParaRPr lang="en-GB" dirty="0"/>
          </a:p>
        </p:txBody>
      </p:sp>
      <p:sp>
        <p:nvSpPr>
          <p:cNvPr id="4" name="Slide Number Placeholder 3"/>
          <p:cNvSpPr>
            <a:spLocks noGrp="1"/>
          </p:cNvSpPr>
          <p:nvPr>
            <p:ph type="sldNum" sz="quarter" idx="10"/>
          </p:nvPr>
        </p:nvSpPr>
        <p:spPr/>
        <p:txBody>
          <a:bodyPr/>
          <a:lstStyle/>
          <a:p>
            <a:fld id="{A41C719D-8B55-40A2-BB4C-8CDD0469A509}" type="slidenum">
              <a:rPr lang="en-GB" smtClean="0"/>
              <a:t>23</a:t>
            </a:fld>
            <a:endParaRPr lang="en-GB"/>
          </a:p>
        </p:txBody>
      </p:sp>
    </p:spTree>
    <p:extLst>
      <p:ext uri="{BB962C8B-B14F-4D97-AF65-F5344CB8AC3E}">
        <p14:creationId xmlns:p14="http://schemas.microsoft.com/office/powerpoint/2010/main" val="376377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1AD22E-3637-4EE6-BD3E-76238B304BC2}" type="datetimeFigureOut">
              <a:rPr lang="en-GB" smtClean="0"/>
              <a:t>08/04/2019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206343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1AD22E-3637-4EE6-BD3E-76238B304BC2}" type="datetimeFigureOut">
              <a:rPr lang="en-GB" smtClean="0"/>
              <a:t>08/04/2019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237353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1AD22E-3637-4EE6-BD3E-76238B304BC2}" type="datetimeFigureOut">
              <a:rPr lang="en-GB" smtClean="0"/>
              <a:t>08/04/2019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394415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1AD22E-3637-4EE6-BD3E-76238B304BC2}" type="datetimeFigureOut">
              <a:rPr lang="en-GB" smtClean="0"/>
              <a:t>08/04/2019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155924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1AD22E-3637-4EE6-BD3E-76238B304BC2}" type="datetimeFigureOut">
              <a:rPr lang="en-GB" smtClean="0"/>
              <a:t>08/04/2019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28023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1AD22E-3637-4EE6-BD3E-76238B304BC2}" type="datetimeFigureOut">
              <a:rPr lang="en-GB" smtClean="0"/>
              <a:t>08/04/2019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2762772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1AD22E-3637-4EE6-BD3E-76238B304BC2}" type="datetimeFigureOut">
              <a:rPr lang="en-GB" smtClean="0"/>
              <a:t>08/04/2019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137652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1AD22E-3637-4EE6-BD3E-76238B304BC2}" type="datetimeFigureOut">
              <a:rPr lang="en-GB" smtClean="0"/>
              <a:t>08/04/2019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159246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AD22E-3637-4EE6-BD3E-76238B304BC2}" type="datetimeFigureOut">
              <a:rPr lang="en-GB" smtClean="0"/>
              <a:t>08/04/2019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346644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1AD22E-3637-4EE6-BD3E-76238B304BC2}" type="datetimeFigureOut">
              <a:rPr lang="en-GB" smtClean="0"/>
              <a:t>08/04/2019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405397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1AD22E-3637-4EE6-BD3E-76238B304BC2}" type="datetimeFigureOut">
              <a:rPr lang="en-GB" smtClean="0"/>
              <a:t>08/04/2019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204910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AD22E-3637-4EE6-BD3E-76238B304BC2}" type="datetimeFigureOut">
              <a:rPr lang="en-GB" smtClean="0"/>
              <a:t>08/04/2019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73548-7B62-4643-8F4A-2BABEE798C92}" type="slidenum">
              <a:rPr lang="en-GB" smtClean="0"/>
              <a:t>‹#›</a:t>
            </a:fld>
            <a:endParaRPr lang="en-GB"/>
          </a:p>
        </p:txBody>
      </p:sp>
    </p:spTree>
    <p:extLst>
      <p:ext uri="{BB962C8B-B14F-4D97-AF65-F5344CB8AC3E}">
        <p14:creationId xmlns:p14="http://schemas.microsoft.com/office/powerpoint/2010/main" val="4090125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image_open-book-2.png"/>
          <p:cNvPicPr>
            <a:picLocks noChangeAspect="1"/>
          </p:cNvPicPr>
          <p:nvPr/>
        </p:nvPicPr>
        <p:blipFill rotWithShape="1">
          <a:blip r:embed="rId3"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pic>
        <p:nvPicPr>
          <p:cNvPr id="2" name="Content Placeholder 6"/>
          <p:cNvPicPr>
            <a:picLocks noGrp="1" noChangeAspect="1"/>
          </p:cNvPicPr>
          <p:nvPr/>
        </p:nvPicPr>
        <p:blipFill rotWithShape="1">
          <a:blip r:embed="rId4">
            <a:extLst>
              <a:ext uri="{28A0092B-C50C-407E-A947-70E740481C1C}">
                <a14:useLocalDpi xmlns:a14="http://schemas.microsoft.com/office/drawing/2010/main" val="0"/>
              </a:ext>
            </a:extLst>
          </a:blip>
          <a:srcRect l="13773" t="31801" r="4174" b="7998"/>
          <a:stretch/>
        </p:blipFill>
        <p:spPr>
          <a:xfrm>
            <a:off x="0" y="1065474"/>
            <a:ext cx="9191707" cy="4552122"/>
          </a:xfrm>
          <a:prstGeom prst="rect">
            <a:avLst/>
          </a:prstGeom>
        </p:spPr>
      </p:pic>
      <p:sp>
        <p:nvSpPr>
          <p:cNvPr id="4" name="Down Arrow 3"/>
          <p:cNvSpPr/>
          <p:nvPr/>
        </p:nvSpPr>
        <p:spPr>
          <a:xfrm rot="1362900">
            <a:off x="906449" y="556591"/>
            <a:ext cx="675861" cy="7474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rot="8925524">
            <a:off x="719415" y="5262039"/>
            <a:ext cx="675861" cy="7474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37969" y="265495"/>
            <a:ext cx="226612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PAPER 1</a:t>
            </a:r>
            <a:endParaRPr lang="en-GB" sz="2400" b="1" dirty="0">
              <a:latin typeface="Arial" panose="020B0604020202020204" pitchFamily="34" charset="0"/>
              <a:cs typeface="Arial" panose="020B0604020202020204" pitchFamily="34" charset="0"/>
            </a:endParaRPr>
          </a:p>
        </p:txBody>
      </p:sp>
      <p:sp>
        <p:nvSpPr>
          <p:cNvPr id="7" name="TextBox 6"/>
          <p:cNvSpPr txBox="1"/>
          <p:nvPr/>
        </p:nvSpPr>
        <p:spPr>
          <a:xfrm>
            <a:off x="1540096" y="5798124"/>
            <a:ext cx="226612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PAPER 2</a:t>
            </a:r>
            <a:endParaRPr lang="en-GB" sz="2400" b="1" dirty="0">
              <a:latin typeface="Arial" panose="020B0604020202020204" pitchFamily="34" charset="0"/>
              <a:cs typeface="Arial" panose="020B0604020202020204" pitchFamily="34" charset="0"/>
            </a:endParaRPr>
          </a:p>
        </p:txBody>
      </p:sp>
      <p:sp>
        <p:nvSpPr>
          <p:cNvPr id="8" name="Date Placeholder 7"/>
          <p:cNvSpPr>
            <a:spLocks noGrp="1"/>
          </p:cNvSpPr>
          <p:nvPr>
            <p:ph type="dt" sz="half" idx="10"/>
          </p:nvPr>
        </p:nvSpPr>
        <p:spPr>
          <a:xfrm>
            <a:off x="5895191" y="212593"/>
            <a:ext cx="2723702" cy="365125"/>
          </a:xfrm>
        </p:spPr>
        <p:txBody>
          <a:bodyPr/>
          <a:lstStyle/>
          <a:p>
            <a:fld id="{D1774971-BA0D-4898-8350-D52223B188D7}" type="datetime3">
              <a:rPr lang="en-GB" sz="2400" b="1" smtClean="0">
                <a:solidFill>
                  <a:schemeClr val="tx1"/>
                </a:solidFill>
              </a:rPr>
              <a:t>8 April, 2019</a:t>
            </a:fld>
            <a:endParaRPr lang="en-GB" sz="2400" b="1" dirty="0">
              <a:solidFill>
                <a:schemeClr val="tx1"/>
              </a:solidFill>
            </a:endParaRPr>
          </a:p>
        </p:txBody>
      </p:sp>
    </p:spTree>
    <p:extLst>
      <p:ext uri="{BB962C8B-B14F-4D97-AF65-F5344CB8AC3E}">
        <p14:creationId xmlns:p14="http://schemas.microsoft.com/office/powerpoint/2010/main" val="2538145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4"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151743" cy="584775"/>
          </a:xfrm>
          <a:prstGeom prst="rect">
            <a:avLst/>
          </a:prstGeom>
          <a:noFill/>
        </p:spPr>
        <p:txBody>
          <a:bodyPr wrap="none" rtlCol="0">
            <a:spAutoFit/>
          </a:bodyPr>
          <a:lstStyle/>
          <a:p>
            <a:r>
              <a:rPr lang="en-GB" sz="3200" b="1" dirty="0" smtClean="0">
                <a:solidFill>
                  <a:srgbClr val="7030A0"/>
                </a:solidFill>
              </a:rPr>
              <a:t>Question 1:</a:t>
            </a:r>
            <a:endParaRPr lang="en-GB" sz="3200" b="1" dirty="0">
              <a:solidFill>
                <a:srgbClr val="7030A0"/>
              </a:solidFill>
            </a:endParaRPr>
          </a:p>
        </p:txBody>
      </p:sp>
      <p:sp>
        <p:nvSpPr>
          <p:cNvPr id="5" name="Rectangle 4"/>
          <p:cNvSpPr/>
          <p:nvPr/>
        </p:nvSpPr>
        <p:spPr>
          <a:xfrm>
            <a:off x="467544" y="1268760"/>
            <a:ext cx="7632848" cy="2835456"/>
          </a:xfrm>
          <a:prstGeom prst="rect">
            <a:avLst/>
          </a:prstGeom>
        </p:spPr>
        <p:txBody>
          <a:bodyPr wrap="square">
            <a:spAutoFit/>
          </a:bodyPr>
          <a:lstStyle/>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Question 1:</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r>
              <a:rPr lang="en-GB" sz="1600" dirty="0">
                <a:latin typeface="Calibri" panose="020F0502020204030204" pitchFamily="34" charset="0"/>
                <a:ea typeface="Calibri" panose="020F0502020204030204" pitchFamily="34" charset="0"/>
                <a:cs typeface="Times New Roman" panose="02020603050405020304" pitchFamily="18" charset="0"/>
              </a:rPr>
              <a:t>Read again the first part of the source, lines </a:t>
            </a:r>
            <a:r>
              <a:rPr lang="en-GB" sz="1600" b="1" dirty="0" smtClean="0"/>
              <a:t>1 </a:t>
            </a:r>
            <a:r>
              <a:rPr lang="en-GB" sz="1600" b="1" dirty="0"/>
              <a:t>to 4.</a:t>
            </a:r>
            <a:endParaRPr lang="en-GB" sz="1600" dirty="0"/>
          </a:p>
          <a:p>
            <a:r>
              <a:rPr lang="en-GB" sz="1600" dirty="0"/>
              <a:t>	List </a:t>
            </a:r>
            <a:r>
              <a:rPr lang="en-GB" sz="1600" b="1" dirty="0"/>
              <a:t>four</a:t>
            </a:r>
            <a:r>
              <a:rPr lang="en-GB" sz="1600" dirty="0"/>
              <a:t> things from this part of the text that we learn about the West India Docks. </a:t>
            </a:r>
          </a:p>
          <a:p>
            <a:pPr>
              <a:lnSpc>
                <a:spcPct val="107000"/>
              </a:lnSpc>
              <a:spcAft>
                <a:spcPts val="8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b="1" dirty="0" smtClean="0">
                <a:latin typeface="Calibri" panose="020F0502020204030204" pitchFamily="34" charset="0"/>
                <a:ea typeface="Calibri" panose="020F0502020204030204" pitchFamily="34" charset="0"/>
                <a:cs typeface="Times New Roman" panose="02020603050405020304" pitchFamily="18" charset="0"/>
              </a:rPr>
              <a:t>[4 marks]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5"/>
          <p:cNvSpPr/>
          <p:nvPr/>
        </p:nvSpPr>
        <p:spPr>
          <a:xfrm>
            <a:off x="3939193" y="1620007"/>
            <a:ext cx="1152128" cy="341939"/>
          </a:xfrm>
          <a:prstGeom prst="ellipse">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522325" y="5986935"/>
            <a:ext cx="244475" cy="244475"/>
          </a:xfrm>
          <a:prstGeom prst="rect">
            <a:avLst/>
          </a:prstGeom>
        </p:spPr>
      </p:pic>
      <p:sp>
        <p:nvSpPr>
          <p:cNvPr id="12" name="Oval 11"/>
          <p:cNvSpPr/>
          <p:nvPr/>
        </p:nvSpPr>
        <p:spPr>
          <a:xfrm>
            <a:off x="2096631" y="5625729"/>
            <a:ext cx="1003846" cy="1015666"/>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2096631" y="5625729"/>
            <a:ext cx="1003845" cy="1015665"/>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4" name="TextBox 13"/>
          <p:cNvSpPr txBox="1"/>
          <p:nvPr/>
        </p:nvSpPr>
        <p:spPr>
          <a:xfrm>
            <a:off x="576662" y="5878339"/>
            <a:ext cx="1519968" cy="461665"/>
          </a:xfrm>
          <a:prstGeom prst="rect">
            <a:avLst/>
          </a:prstGeom>
          <a:noFill/>
        </p:spPr>
        <p:txBody>
          <a:bodyPr wrap="none" rtlCol="0">
            <a:spAutoFit/>
          </a:bodyPr>
          <a:lstStyle/>
          <a:p>
            <a:pPr algn="ctr"/>
            <a:r>
              <a:rPr lang="en-GB" sz="2400" dirty="0" smtClean="0"/>
              <a:t>5 minutes</a:t>
            </a:r>
            <a:endParaRPr lang="en-GB" sz="2400" dirty="0"/>
          </a:p>
        </p:txBody>
      </p:sp>
      <p:sp>
        <p:nvSpPr>
          <p:cNvPr id="4" name="Date Placeholder 3"/>
          <p:cNvSpPr>
            <a:spLocks noGrp="1"/>
          </p:cNvSpPr>
          <p:nvPr>
            <p:ph type="dt" sz="half" idx="10"/>
          </p:nvPr>
        </p:nvSpPr>
        <p:spPr/>
        <p:txBody>
          <a:bodyPr/>
          <a:lstStyle/>
          <a:p>
            <a:fld id="{8F3B45DB-8CD9-4AE9-A912-073AEE727887}"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31230955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300000"/>
                                        <p:tgtEl>
                                          <p:spTgt spid="13"/>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1"/>
                                        </p:tgtEl>
                                      </p:cBhvr>
                                    </p:cmd>
                                  </p:childTnLst>
                                </p:cTn>
                              </p:par>
                            </p:childTnLst>
                          </p:cTn>
                        </p:par>
                      </p:childTnLst>
                    </p:cTn>
                  </p:par>
                </p:childTnLst>
              </p:cTn>
              <p:nextCondLst>
                <p:cond evt="onClick" delay="0">
                  <p:tgtEl>
                    <p:spTgt spid="12"/>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2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1565237" y="2033847"/>
            <a:ext cx="6293341" cy="1637466"/>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This question asks you to read a short section of the text again. </a:t>
            </a:r>
          </a:p>
          <a:p>
            <a:endParaRPr lang="en-GB" sz="1800" dirty="0" smtClean="0">
              <a:latin typeface="Century Gothic" panose="020B0502020202020204" pitchFamily="34" charset="0"/>
            </a:endParaRPr>
          </a:p>
          <a:p>
            <a:r>
              <a:rPr lang="en-GB" sz="1800" dirty="0" smtClean="0">
                <a:latin typeface="Century Gothic" panose="020B0502020202020204" pitchFamily="34" charset="0"/>
              </a:rPr>
              <a:t>The question is always about what </a:t>
            </a:r>
            <a:r>
              <a:rPr lang="en-GB" sz="1800" b="1" dirty="0" smtClean="0">
                <a:latin typeface="Century Gothic" panose="020B0502020202020204" pitchFamily="34" charset="0"/>
              </a:rPr>
              <a:t>language </a:t>
            </a:r>
            <a:r>
              <a:rPr lang="en-GB" sz="1800" dirty="0" smtClean="0">
                <a:latin typeface="Century Gothic" panose="020B0502020202020204" pitchFamily="34" charset="0"/>
              </a:rPr>
              <a:t>the writer has used.</a:t>
            </a:r>
            <a:endParaRPr lang="en-GB" sz="1800" dirty="0">
              <a:latin typeface="Century Gothic" panose="020B0502020202020204" pitchFamily="34" charset="0"/>
            </a:endParaRPr>
          </a:p>
        </p:txBody>
      </p:sp>
      <p:sp>
        <p:nvSpPr>
          <p:cNvPr id="9" name="Title 1"/>
          <p:cNvSpPr txBox="1">
            <a:spLocks/>
          </p:cNvSpPr>
          <p:nvPr/>
        </p:nvSpPr>
        <p:spPr>
          <a:xfrm>
            <a:off x="478715" y="4171033"/>
            <a:ext cx="8310282" cy="2022577"/>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Box off the lines the question refers to</a:t>
            </a:r>
          </a:p>
          <a:p>
            <a:pPr marL="285750" indent="-285750">
              <a:buFont typeface="Arial" panose="020B0604020202020204" pitchFamily="34" charset="0"/>
              <a:buChar char="•"/>
            </a:pPr>
            <a:r>
              <a:rPr lang="en-GB" sz="1800" dirty="0" smtClean="0">
                <a:latin typeface="Century Gothic" panose="020B0502020202020204" pitchFamily="34" charset="0"/>
              </a:rPr>
              <a:t>Underline interesting words and phrases from the extract as you find them</a:t>
            </a:r>
          </a:p>
          <a:p>
            <a:pPr marL="285750" indent="-285750">
              <a:buFont typeface="Arial" panose="020B0604020202020204" pitchFamily="34" charset="0"/>
              <a:buChar char="•"/>
            </a:pPr>
            <a:r>
              <a:rPr lang="en-GB" sz="1800" dirty="0" smtClean="0">
                <a:latin typeface="Century Gothic" panose="020B0502020202020204" pitchFamily="34" charset="0"/>
              </a:rPr>
              <a:t>Use three layers to write up your answer, using quotation marks around your evidence</a:t>
            </a:r>
            <a:endParaRPr lang="en-GB" sz="1800" dirty="0">
              <a:latin typeface="Century Gothic" panose="020B0502020202020204" pitchFamily="34" charset="0"/>
            </a:endParaRPr>
          </a:p>
        </p:txBody>
      </p:sp>
      <p:sp>
        <p:nvSpPr>
          <p:cNvPr id="2" name="Date Placeholder 1"/>
          <p:cNvSpPr>
            <a:spLocks noGrp="1"/>
          </p:cNvSpPr>
          <p:nvPr>
            <p:ph type="dt" sz="half" idx="10"/>
          </p:nvPr>
        </p:nvSpPr>
        <p:spPr/>
        <p:txBody>
          <a:bodyPr/>
          <a:lstStyle/>
          <a:p>
            <a:fld id="{0F324E18-3CF1-444F-B7FF-9D54ADD34D56}"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2513622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4"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151743" cy="584775"/>
          </a:xfrm>
          <a:prstGeom prst="rect">
            <a:avLst/>
          </a:prstGeom>
          <a:noFill/>
        </p:spPr>
        <p:txBody>
          <a:bodyPr wrap="none" rtlCol="0">
            <a:spAutoFit/>
          </a:bodyPr>
          <a:lstStyle/>
          <a:p>
            <a:r>
              <a:rPr lang="en-GB" sz="3200" b="1" dirty="0" smtClean="0">
                <a:solidFill>
                  <a:srgbClr val="7030A0"/>
                </a:solidFill>
              </a:rPr>
              <a:t>Question 2:</a:t>
            </a:r>
            <a:endParaRPr lang="en-GB" sz="3200" b="1" dirty="0">
              <a:solidFill>
                <a:srgbClr val="7030A0"/>
              </a:solidFill>
            </a:endParaRPr>
          </a:p>
        </p:txBody>
      </p:sp>
      <p:sp>
        <p:nvSpPr>
          <p:cNvPr id="4" name="Rectangle 2"/>
          <p:cNvSpPr>
            <a:spLocks noChangeArrowheads="1"/>
          </p:cNvSpPr>
          <p:nvPr/>
        </p:nvSpPr>
        <p:spPr bwMode="auto">
          <a:xfrm>
            <a:off x="614626" y="697815"/>
            <a:ext cx="593303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GB" altLang="en-US" sz="1600" b="1"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Question 2</a:t>
            </a:r>
            <a:r>
              <a:rPr kumimoji="0" lang="en-GB" altLang="en-US" sz="16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 Look in detail from lines </a:t>
            </a:r>
            <a:r>
              <a:rPr lang="en-GB" sz="1600" b="1" dirty="0" err="1"/>
              <a:t>lines</a:t>
            </a:r>
            <a:r>
              <a:rPr lang="en-GB" sz="1600" b="1" dirty="0"/>
              <a:t> 6 to 19 </a:t>
            </a:r>
            <a:r>
              <a:rPr lang="en-GB" sz="1600" dirty="0"/>
              <a:t>of the source</a:t>
            </a:r>
            <a:r>
              <a:rPr lang="en-GB" sz="1600" dirty="0" smtClean="0"/>
              <a:t>.</a:t>
            </a:r>
          </a:p>
          <a:p>
            <a:endParaRPr lang="en-GB" sz="1600" dirty="0"/>
          </a:p>
          <a:p>
            <a:r>
              <a:rPr lang="en-GB" sz="1600" dirty="0" smtClean="0"/>
              <a:t>How </a:t>
            </a:r>
            <a:r>
              <a:rPr lang="en-GB" sz="1600" dirty="0"/>
              <a:t>does the writer use language</a:t>
            </a:r>
            <a:r>
              <a:rPr lang="en-GB" sz="1600" b="1" dirty="0"/>
              <a:t> </a:t>
            </a:r>
            <a:r>
              <a:rPr lang="en-GB" sz="1600" dirty="0"/>
              <a:t>here to describe the setting</a:t>
            </a:r>
            <a:r>
              <a:rPr lang="en-GB" sz="1600" dirty="0" smtClean="0"/>
              <a:t>?</a:t>
            </a:r>
          </a:p>
          <a:p>
            <a:endParaRPr lang="en-GB" sz="16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You </a:t>
            </a:r>
            <a:r>
              <a:rPr kumimoji="0" lang="en-GB"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could include the writer’s choice of: </a:t>
            </a:r>
            <a:endParaRPr kumimoji="0" lang="en-GB"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 Words and phrases </a:t>
            </a:r>
            <a:endParaRPr kumimoji="0" lang="en-GB"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sz="1600" dirty="0" smtClean="0">
                <a:solidFill>
                  <a:srgbClr val="000000"/>
                </a:solidFill>
                <a:latin typeface="+mn-lt"/>
                <a:ea typeface="Calibri" panose="020F0502020204030204" pitchFamily="34" charset="0"/>
                <a:cs typeface="Arial" panose="020B0604020202020204" pitchFamily="34" charset="0"/>
              </a:rPr>
              <a:t> L</a:t>
            </a:r>
            <a:r>
              <a:rPr kumimoji="0" lang="en-GB"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anguage features and techniques </a:t>
            </a: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sz="1600" dirty="0" smtClean="0">
                <a:solidFill>
                  <a:srgbClr val="000000"/>
                </a:solidFill>
                <a:latin typeface="+mn-lt"/>
                <a:cs typeface="Arial" panose="020B0604020202020204" pitchFamily="34" charset="0"/>
              </a:rPr>
              <a:t> Sentence forms</a:t>
            </a:r>
            <a:endParaRPr kumimoji="0" lang="en-GB"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mn-lt"/>
              </a:rPr>
              <a:t>[8 marks]</a:t>
            </a:r>
          </a:p>
        </p:txBody>
      </p:sp>
      <p:sp>
        <p:nvSpPr>
          <p:cNvPr id="17" name="Text Box 2"/>
          <p:cNvSpPr txBox="1">
            <a:spLocks noChangeArrowheads="1"/>
          </p:cNvSpPr>
          <p:nvPr/>
        </p:nvSpPr>
        <p:spPr bwMode="auto">
          <a:xfrm>
            <a:off x="538063" y="3028732"/>
            <a:ext cx="8426425" cy="21190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GB" sz="1600" dirty="0"/>
              <a:t>Barefoot children, ragged and filthy, played among the rubbish and the streams of stinking water that trickled thickly over the cobbles. Women standing in their doorways fell silent as they passed, and stared with hostile eyes, arms folded, until they had gone by. They look so old, thought Sally; even the children had pinched, old-men’s faces, with wrinkled brows and tight-drawn lips. Once they came on a group of men at the entrance to a narrow court. Some were leaning on the wall, some squatting on doorsteps. Their clothes were torn and clotted with dirt, their eyes were full of hatred, and one of them stood up and two others shifted away from the wall as Frederick and Sally approached, as if to challenge their right to pass.</a:t>
            </a:r>
          </a:p>
        </p:txBody>
      </p:sp>
      <p:sp>
        <p:nvSpPr>
          <p:cNvPr id="22" name="Folded Corner 21"/>
          <p:cNvSpPr/>
          <p:nvPr/>
        </p:nvSpPr>
        <p:spPr>
          <a:xfrm rot="21133415">
            <a:off x="7420215" y="43526"/>
            <a:ext cx="1440160" cy="119708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tx1"/>
                </a:solidFill>
              </a:rPr>
              <a:t>x2</a:t>
            </a:r>
            <a:endParaRPr lang="en-GB" sz="5400" dirty="0">
              <a:solidFill>
                <a:schemeClr val="tx1"/>
              </a:solidFill>
            </a:endParaRPr>
          </a:p>
        </p:txBody>
      </p:sp>
      <p:sp>
        <p:nvSpPr>
          <p:cNvPr id="26" name="Oval 25"/>
          <p:cNvSpPr/>
          <p:nvPr/>
        </p:nvSpPr>
        <p:spPr>
          <a:xfrm>
            <a:off x="4054757" y="675222"/>
            <a:ext cx="1008112" cy="406322"/>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7089" y="5430360"/>
            <a:ext cx="244475" cy="244475"/>
          </a:xfrm>
          <a:prstGeom prst="rect">
            <a:avLst/>
          </a:prstGeom>
        </p:spPr>
      </p:pic>
      <p:sp>
        <p:nvSpPr>
          <p:cNvPr id="29" name="Oval 28"/>
          <p:cNvSpPr/>
          <p:nvPr/>
        </p:nvSpPr>
        <p:spPr>
          <a:xfrm>
            <a:off x="1081563" y="5440808"/>
            <a:ext cx="1249691" cy="124969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a:off x="1081562" y="5440808"/>
            <a:ext cx="1249693" cy="1226899"/>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31" name="TextBox 30"/>
          <p:cNvSpPr txBox="1"/>
          <p:nvPr/>
        </p:nvSpPr>
        <p:spPr>
          <a:xfrm>
            <a:off x="2426058" y="5597468"/>
            <a:ext cx="1197636" cy="830997"/>
          </a:xfrm>
          <a:prstGeom prst="rect">
            <a:avLst/>
          </a:prstGeom>
          <a:noFill/>
        </p:spPr>
        <p:txBody>
          <a:bodyPr wrap="none" rtlCol="0">
            <a:spAutoFit/>
          </a:bodyPr>
          <a:lstStyle/>
          <a:p>
            <a:pPr algn="ctr"/>
            <a:r>
              <a:rPr lang="en-GB" sz="2400" dirty="0" smtClean="0"/>
              <a:t>10 </a:t>
            </a:r>
          </a:p>
          <a:p>
            <a:pPr algn="ctr"/>
            <a:r>
              <a:rPr lang="en-GB" sz="2400" dirty="0" smtClean="0"/>
              <a:t>minutes</a:t>
            </a:r>
            <a:endParaRPr lang="en-GB" sz="2400" dirty="0"/>
          </a:p>
        </p:txBody>
      </p:sp>
      <p:pic>
        <p:nvPicPr>
          <p:cNvPr id="23" name="Picture 22" descr="Screen Clipping"/>
          <p:cNvPicPr>
            <a:picLocks noChangeAspect="1"/>
          </p:cNvPicPr>
          <p:nvPr/>
        </p:nvPicPr>
        <p:blipFill rotWithShape="1">
          <a:blip r:embed="rId6" cstate="print">
            <a:extLst>
              <a:ext uri="{28A0092B-C50C-407E-A947-70E740481C1C}">
                <a14:useLocalDpi xmlns:a14="http://schemas.microsoft.com/office/drawing/2010/main" val="0"/>
              </a:ext>
            </a:extLst>
          </a:blip>
          <a:srcRect l="589" t="16296" b="34396"/>
          <a:stretch/>
        </p:blipFill>
        <p:spPr>
          <a:xfrm>
            <a:off x="4932040" y="5301208"/>
            <a:ext cx="3578802" cy="1311375"/>
          </a:xfrm>
          <a:prstGeom prst="rect">
            <a:avLst/>
          </a:prstGeom>
        </p:spPr>
      </p:pic>
      <p:sp>
        <p:nvSpPr>
          <p:cNvPr id="5" name="Date Placeholder 4"/>
          <p:cNvSpPr>
            <a:spLocks noGrp="1"/>
          </p:cNvSpPr>
          <p:nvPr>
            <p:ph type="dt" sz="half" idx="10"/>
          </p:nvPr>
        </p:nvSpPr>
        <p:spPr/>
        <p:txBody>
          <a:bodyPr/>
          <a:lstStyle/>
          <a:p>
            <a:fld id="{EA196CE7-13C2-4834-A551-9970B0553D00}"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54550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600000"/>
                                        <p:tgtEl>
                                          <p:spTgt spid="30"/>
                                        </p:tgtEl>
                                      </p:cBhvr>
                                    </p:animEffect>
                                  </p:childTnLst>
                                </p:cTn>
                              </p:par>
                            </p:childTnLst>
                          </p:cTn>
                        </p:par>
                        <p:par>
                          <p:cTn id="8" fill="hold">
                            <p:stCondLst>
                              <p:cond delay="600000"/>
                            </p:stCondLst>
                            <p:childTnLst>
                              <p:par>
                                <p:cTn id="9" presetID="1" presetClass="mediacall" presetSubtype="0" fill="hold" nodeType="afterEffect">
                                  <p:stCondLst>
                                    <p:cond delay="0"/>
                                  </p:stCondLst>
                                  <p:childTnLst>
                                    <p:cmd type="call" cmd="playFrom(0.0)">
                                      <p:cBhvr>
                                        <p:cTn id="10" dur="2178" fill="hold"/>
                                        <p:tgtEl>
                                          <p:spTgt spid="28"/>
                                        </p:tgtEl>
                                      </p:cBhvr>
                                    </p:cmd>
                                  </p:childTnLst>
                                </p:cTn>
                              </p:par>
                            </p:childTnLst>
                          </p:cTn>
                        </p:par>
                      </p:childTnLst>
                    </p:cTn>
                  </p:par>
                </p:childTnLst>
              </p:cTn>
              <p:nextCondLst>
                <p:cond evt="onClick" delay="0">
                  <p:tgtEl>
                    <p:spTgt spid="2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546" y="987052"/>
            <a:ext cx="4060371" cy="5755422"/>
          </a:xfrm>
          <a:prstGeom prst="rect">
            <a:avLst/>
          </a:prstGeom>
          <a:noFill/>
          <a:ln>
            <a:solidFill>
              <a:schemeClr val="tx1"/>
            </a:solidFill>
          </a:ln>
        </p:spPr>
        <p:txBody>
          <a:bodyPr wrap="square" rtlCol="0">
            <a:spAutoFit/>
          </a:bodyPr>
          <a:lstStyle/>
          <a:p>
            <a:endParaRPr lang="en-GB" sz="1600" b="1" dirty="0"/>
          </a:p>
          <a:p>
            <a:r>
              <a:rPr lang="en-GB" sz="1600" b="1" dirty="0"/>
              <a:t>SIMPLE AWARENESS OF LANGUAGE (L1)</a:t>
            </a:r>
          </a:p>
          <a:p>
            <a:r>
              <a:rPr lang="en-GB" sz="1600" dirty="0"/>
              <a:t>Simple comment on the effect of language (L1)</a:t>
            </a:r>
          </a:p>
          <a:p>
            <a:r>
              <a:rPr lang="en-GB" sz="1600" dirty="0"/>
              <a:t>Simple textual detail (L1)</a:t>
            </a:r>
          </a:p>
          <a:p>
            <a:r>
              <a:rPr lang="en-GB" sz="1600" dirty="0"/>
              <a:t>Simple use of subject terminology (L1)</a:t>
            </a:r>
          </a:p>
          <a:p>
            <a:endParaRPr lang="en-GB" sz="1600" b="1" dirty="0"/>
          </a:p>
          <a:p>
            <a:r>
              <a:rPr lang="en-GB" sz="1600" b="1" dirty="0"/>
              <a:t>SOME UNDERSTANDING OF LANGUAGE (L2)</a:t>
            </a:r>
          </a:p>
          <a:p>
            <a:r>
              <a:rPr lang="en-GB" sz="1600" dirty="0"/>
              <a:t>Attempt to comment on the effect of language (L2)</a:t>
            </a:r>
          </a:p>
          <a:p>
            <a:r>
              <a:rPr lang="en-GB" sz="1600" dirty="0"/>
              <a:t>Some appropriate textual detail (L2)</a:t>
            </a:r>
          </a:p>
          <a:p>
            <a:r>
              <a:rPr lang="en-GB" sz="1600" dirty="0"/>
              <a:t>Some use of subject terminology (L2)</a:t>
            </a:r>
          </a:p>
          <a:p>
            <a:endParaRPr lang="en-GB" sz="1600" dirty="0"/>
          </a:p>
          <a:p>
            <a:r>
              <a:rPr lang="en-GB" sz="1600" b="1" dirty="0"/>
              <a:t>CLEAR UNDERSTANDING OF LANGUAGE (L3)</a:t>
            </a:r>
          </a:p>
          <a:p>
            <a:r>
              <a:rPr lang="en-GB" sz="1600" dirty="0"/>
              <a:t>Clear explanation of the effects of language (L3)</a:t>
            </a:r>
          </a:p>
          <a:p>
            <a:r>
              <a:rPr lang="en-GB" sz="1600" dirty="0"/>
              <a:t>Range of relevant textual detail (L3)</a:t>
            </a:r>
          </a:p>
          <a:p>
            <a:r>
              <a:rPr lang="en-GB" sz="1600" dirty="0"/>
              <a:t>Clear/accurate use of subject terminology (L3)</a:t>
            </a:r>
          </a:p>
          <a:p>
            <a:endParaRPr lang="en-GB" sz="1600" dirty="0"/>
          </a:p>
          <a:p>
            <a:r>
              <a:rPr lang="en-GB" sz="1600" b="1" dirty="0"/>
              <a:t>DETAILED AND PERCEPTIVE UNDERSTANDING OF LANGUAGE (L4)</a:t>
            </a:r>
          </a:p>
          <a:p>
            <a:r>
              <a:rPr lang="en-GB" sz="1600" dirty="0"/>
              <a:t>Analysis of the effects of language (L4)</a:t>
            </a:r>
          </a:p>
          <a:p>
            <a:r>
              <a:rPr lang="en-GB" sz="1600" dirty="0"/>
              <a:t>Judicious textual detail (L4)</a:t>
            </a:r>
          </a:p>
          <a:p>
            <a:r>
              <a:rPr lang="en-GB" sz="1600" dirty="0"/>
              <a:t>Sophisticated use of subject terminology (L4</a:t>
            </a:r>
            <a:r>
              <a:rPr lang="en-GB" sz="1600" dirty="0" smtClean="0"/>
              <a:t>)</a:t>
            </a:r>
            <a:endParaRPr lang="en-GB" sz="1600" dirty="0"/>
          </a:p>
        </p:txBody>
      </p:sp>
      <p:sp>
        <p:nvSpPr>
          <p:cNvPr id="7" name="TextBox 6"/>
          <p:cNvSpPr txBox="1"/>
          <p:nvPr/>
        </p:nvSpPr>
        <p:spPr>
          <a:xfrm>
            <a:off x="4435417" y="987053"/>
            <a:ext cx="4588329" cy="5724644"/>
          </a:xfrm>
          <a:prstGeom prst="rect">
            <a:avLst/>
          </a:prstGeom>
          <a:noFill/>
          <a:ln>
            <a:solidFill>
              <a:schemeClr val="tx1"/>
            </a:solidFill>
          </a:ln>
        </p:spPr>
        <p:txBody>
          <a:bodyPr wrap="square" rtlCol="0">
            <a:spAutoFit/>
          </a:bodyPr>
          <a:lstStyle/>
          <a:p>
            <a:pPr algn="ctr"/>
            <a:endParaRPr lang="en-GB" sz="2400" b="1" dirty="0"/>
          </a:p>
          <a:p>
            <a:pPr algn="ctr"/>
            <a:endParaRPr lang="en-GB" sz="3200" b="1" dirty="0"/>
          </a:p>
          <a:p>
            <a:pPr algn="ctr"/>
            <a:endParaRPr lang="en-GB" sz="3200" b="1" dirty="0"/>
          </a:p>
          <a:p>
            <a:pPr algn="ctr"/>
            <a:r>
              <a:rPr lang="en-GB" sz="3600" b="1" dirty="0"/>
              <a:t>Candidate’s answer will appear here on the examiner’s marking screen.</a:t>
            </a:r>
            <a:endParaRPr lang="en-GB" sz="3600" b="1" dirty="0"/>
          </a:p>
          <a:p>
            <a:pPr algn="ctr"/>
            <a:endParaRPr lang="en-GB" sz="3200" b="1" dirty="0"/>
          </a:p>
          <a:p>
            <a:pPr algn="ctr"/>
            <a:endParaRPr lang="en-GB" sz="3200" b="1" dirty="0"/>
          </a:p>
          <a:p>
            <a:pPr algn="ctr"/>
            <a:endParaRPr lang="en-GB" sz="3200" b="1" dirty="0"/>
          </a:p>
          <a:p>
            <a:pPr algn="ctr"/>
            <a:endParaRPr lang="en-GB" sz="2400" b="1" dirty="0"/>
          </a:p>
          <a:p>
            <a:pPr algn="ctr"/>
            <a:endParaRPr lang="en-GB" sz="1600" dirty="0"/>
          </a:p>
        </p:txBody>
      </p:sp>
      <p:sp>
        <p:nvSpPr>
          <p:cNvPr id="5" name="Rectangle 4"/>
          <p:cNvSpPr/>
          <p:nvPr/>
        </p:nvSpPr>
        <p:spPr>
          <a:xfrm>
            <a:off x="0" y="345872"/>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bg1"/>
                </a:solidFill>
                <a:latin typeface="Berlin Sans FB" panose="020E0602020502020306" pitchFamily="34" charset="0"/>
              </a:rPr>
              <a:t>WHAT THE EXAMINER WILL SEE</a:t>
            </a:r>
            <a:endParaRPr lang="en-GB" sz="27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124762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651" y="938642"/>
            <a:ext cx="4060371" cy="5755422"/>
          </a:xfrm>
          <a:prstGeom prst="rect">
            <a:avLst/>
          </a:prstGeom>
          <a:noFill/>
          <a:ln>
            <a:solidFill>
              <a:schemeClr val="tx1"/>
            </a:solidFill>
          </a:ln>
        </p:spPr>
        <p:txBody>
          <a:bodyPr wrap="square" rtlCol="0">
            <a:spAutoFit/>
          </a:bodyPr>
          <a:lstStyle/>
          <a:p>
            <a:endParaRPr lang="en-GB" sz="1600" b="1" dirty="0"/>
          </a:p>
          <a:p>
            <a:r>
              <a:rPr lang="en-GB" sz="1600" b="1" dirty="0"/>
              <a:t>SIMPLE AWARENESS OF LANGUAGE (L1)</a:t>
            </a:r>
          </a:p>
          <a:p>
            <a:r>
              <a:rPr lang="en-GB" sz="1600" dirty="0"/>
              <a:t>Simple comment on the effect of language (L1)</a:t>
            </a:r>
          </a:p>
          <a:p>
            <a:r>
              <a:rPr lang="en-GB" sz="1600" dirty="0"/>
              <a:t>Simple textual detail (L1)</a:t>
            </a:r>
          </a:p>
          <a:p>
            <a:r>
              <a:rPr lang="en-GB" sz="1600" dirty="0"/>
              <a:t>Simple use of subject terminology (L1)</a:t>
            </a:r>
          </a:p>
          <a:p>
            <a:endParaRPr lang="en-GB" sz="1600" b="1" dirty="0"/>
          </a:p>
          <a:p>
            <a:r>
              <a:rPr lang="en-GB" sz="1600" b="1" dirty="0"/>
              <a:t>SOME UNDERSTANDING OF LANGUAGE (L2)</a:t>
            </a:r>
          </a:p>
          <a:p>
            <a:r>
              <a:rPr lang="en-GB" sz="1600" dirty="0"/>
              <a:t>Attempt to comment on the effect of language (L2)</a:t>
            </a:r>
          </a:p>
          <a:p>
            <a:r>
              <a:rPr lang="en-GB" sz="1600" dirty="0"/>
              <a:t>Some appropriate textual detail (L2)</a:t>
            </a:r>
          </a:p>
          <a:p>
            <a:r>
              <a:rPr lang="en-GB" sz="1600" dirty="0"/>
              <a:t>Some use of subject terminology (L2)</a:t>
            </a:r>
          </a:p>
          <a:p>
            <a:endParaRPr lang="en-GB" sz="1600" dirty="0"/>
          </a:p>
          <a:p>
            <a:r>
              <a:rPr lang="en-GB" sz="1600" b="1" dirty="0"/>
              <a:t>CLEAR UNDERSTANDING OF LANGUAGE (L3)</a:t>
            </a:r>
          </a:p>
          <a:p>
            <a:r>
              <a:rPr lang="en-GB" sz="1600" dirty="0"/>
              <a:t>Clear explanation of the effects of language (L3)</a:t>
            </a:r>
          </a:p>
          <a:p>
            <a:r>
              <a:rPr lang="en-GB" sz="1600" dirty="0"/>
              <a:t>Range of relevant textual detail (L3)</a:t>
            </a:r>
          </a:p>
          <a:p>
            <a:r>
              <a:rPr lang="en-GB" sz="1600" dirty="0"/>
              <a:t>Clear/accurate use of subject terminology (L3)</a:t>
            </a:r>
          </a:p>
          <a:p>
            <a:endParaRPr lang="en-GB" sz="1600" dirty="0"/>
          </a:p>
          <a:p>
            <a:r>
              <a:rPr lang="en-GB" sz="1600" b="1" dirty="0"/>
              <a:t>DETAILED AND PERCEPTIVE UNDERSTANDING OF LANGUAGE (L4)</a:t>
            </a:r>
          </a:p>
          <a:p>
            <a:r>
              <a:rPr lang="en-GB" sz="1600" dirty="0"/>
              <a:t>Analysis of the effects of language (L4)</a:t>
            </a:r>
          </a:p>
          <a:p>
            <a:r>
              <a:rPr lang="en-GB" sz="1600" dirty="0"/>
              <a:t>Judicious textual detail (L4)</a:t>
            </a:r>
          </a:p>
          <a:p>
            <a:r>
              <a:rPr lang="en-GB" sz="1600" dirty="0"/>
              <a:t>Sophisticated use of subject terminology (L4</a:t>
            </a:r>
            <a:r>
              <a:rPr lang="en-GB" sz="1600" dirty="0" smtClean="0"/>
              <a:t>)</a:t>
            </a:r>
            <a:endParaRPr lang="en-GB" sz="1600" dirty="0"/>
          </a:p>
        </p:txBody>
      </p:sp>
      <p:sp>
        <p:nvSpPr>
          <p:cNvPr id="7" name="TextBox 6"/>
          <p:cNvSpPr txBox="1"/>
          <p:nvPr/>
        </p:nvSpPr>
        <p:spPr>
          <a:xfrm>
            <a:off x="4408522" y="938643"/>
            <a:ext cx="4588329" cy="5755422"/>
          </a:xfrm>
          <a:prstGeom prst="rect">
            <a:avLst/>
          </a:prstGeom>
          <a:noFill/>
          <a:ln>
            <a:solidFill>
              <a:schemeClr val="tx1"/>
            </a:solidFill>
          </a:ln>
        </p:spPr>
        <p:txBody>
          <a:bodyPr wrap="square" rtlCol="0">
            <a:spAutoFit/>
          </a:bodyPr>
          <a:lstStyle/>
          <a:p>
            <a:pPr algn="ctr"/>
            <a:r>
              <a:rPr lang="en-GB" sz="2200" b="1" dirty="0"/>
              <a:t>The examiner will see the candidate’s answer to the right of these comments.</a:t>
            </a:r>
          </a:p>
          <a:p>
            <a:pPr algn="ctr"/>
            <a:endParaRPr lang="en-GB" sz="2200" b="1" dirty="0"/>
          </a:p>
          <a:p>
            <a:pPr algn="ctr"/>
            <a:r>
              <a:rPr lang="en-GB" sz="2200" b="1" dirty="0"/>
              <a:t>The examiner will then click and drag these comments onto your answer to show where you have met the criteria. </a:t>
            </a:r>
          </a:p>
          <a:p>
            <a:pPr algn="ctr"/>
            <a:endParaRPr lang="en-GB" sz="2200" b="1" dirty="0"/>
          </a:p>
          <a:p>
            <a:pPr algn="ctr"/>
            <a:r>
              <a:rPr lang="en-GB" sz="2200" b="1" dirty="0"/>
              <a:t>This means that part of your answer could contain a L1 comment but also a L4 comment. </a:t>
            </a:r>
            <a:r>
              <a:rPr lang="en-GB" sz="2200" b="1" dirty="0"/>
              <a:t>This means that if part of your answer is L4 but the rest is L1, you will receive a mark in the L4 section of the mark scheme</a:t>
            </a:r>
            <a:r>
              <a:rPr lang="en-GB" sz="2200" b="1" dirty="0" smtClean="0"/>
              <a:t>.</a:t>
            </a:r>
          </a:p>
          <a:p>
            <a:pPr algn="ctr"/>
            <a:endParaRPr lang="en-GB" sz="2200" b="1" dirty="0"/>
          </a:p>
          <a:p>
            <a:pPr algn="ctr"/>
            <a:endParaRPr lang="en-GB" sz="1600" dirty="0"/>
          </a:p>
        </p:txBody>
      </p:sp>
      <p:cxnSp>
        <p:nvCxnSpPr>
          <p:cNvPr id="9" name="Straight Arrow Connector 8"/>
          <p:cNvCxnSpPr/>
          <p:nvPr/>
        </p:nvCxnSpPr>
        <p:spPr>
          <a:xfrm flipH="1">
            <a:off x="3243943" y="2109108"/>
            <a:ext cx="1328058" cy="11974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0" y="286705"/>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bg1"/>
                </a:solidFill>
                <a:latin typeface="Berlin Sans FB" panose="020E0602020502020306" pitchFamily="34" charset="0"/>
              </a:rPr>
              <a:t>WHAT THE EXAMINER WILL SEE</a:t>
            </a:r>
            <a:endParaRPr lang="en-GB" sz="27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427698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0000" y="960158"/>
            <a:ext cx="4060371" cy="5755422"/>
          </a:xfrm>
          <a:prstGeom prst="rect">
            <a:avLst/>
          </a:prstGeom>
          <a:noFill/>
          <a:ln>
            <a:solidFill>
              <a:schemeClr val="tx1"/>
            </a:solidFill>
          </a:ln>
        </p:spPr>
        <p:txBody>
          <a:bodyPr wrap="square" rtlCol="0">
            <a:spAutoFit/>
          </a:bodyPr>
          <a:lstStyle/>
          <a:p>
            <a:endParaRPr lang="en-GB" sz="1600" b="1" dirty="0"/>
          </a:p>
          <a:p>
            <a:r>
              <a:rPr lang="en-GB" sz="1600" b="1" dirty="0"/>
              <a:t>SIMPLE AWARENESS OF LANGUAGE (L1)</a:t>
            </a:r>
          </a:p>
          <a:p>
            <a:r>
              <a:rPr lang="en-GB" sz="1600" dirty="0"/>
              <a:t>Simple comment on the effect of language (L1)</a:t>
            </a:r>
          </a:p>
          <a:p>
            <a:r>
              <a:rPr lang="en-GB" sz="1600" dirty="0"/>
              <a:t>Simple textual detail (L1)</a:t>
            </a:r>
          </a:p>
          <a:p>
            <a:r>
              <a:rPr lang="en-GB" sz="1600" dirty="0"/>
              <a:t>Simple use of subject terminology (L1)</a:t>
            </a:r>
          </a:p>
          <a:p>
            <a:endParaRPr lang="en-GB" sz="1600" b="1" dirty="0"/>
          </a:p>
          <a:p>
            <a:r>
              <a:rPr lang="en-GB" sz="1600" b="1" dirty="0"/>
              <a:t>SOME UNDERSTANDING OF LANGUAGE (L2)</a:t>
            </a:r>
          </a:p>
          <a:p>
            <a:r>
              <a:rPr lang="en-GB" sz="1600" dirty="0"/>
              <a:t>Attempt to comment on the effect of language (L2)</a:t>
            </a:r>
          </a:p>
          <a:p>
            <a:r>
              <a:rPr lang="en-GB" sz="1600" dirty="0"/>
              <a:t>Some appropriate textual detail (L2)</a:t>
            </a:r>
          </a:p>
          <a:p>
            <a:r>
              <a:rPr lang="en-GB" sz="1600" dirty="0"/>
              <a:t>Some use of subject terminology (L2)</a:t>
            </a:r>
          </a:p>
          <a:p>
            <a:endParaRPr lang="en-GB" sz="1600" dirty="0"/>
          </a:p>
          <a:p>
            <a:r>
              <a:rPr lang="en-GB" sz="1600" b="1" dirty="0"/>
              <a:t>CLEAR UNDERSTANDING OF LANGUAGE (L3)</a:t>
            </a:r>
          </a:p>
          <a:p>
            <a:r>
              <a:rPr lang="en-GB" sz="1600" dirty="0"/>
              <a:t>Clear explanation of the effects of language (L3)</a:t>
            </a:r>
          </a:p>
          <a:p>
            <a:r>
              <a:rPr lang="en-GB" sz="1600" dirty="0"/>
              <a:t>Range of relevant textual detail (L3)</a:t>
            </a:r>
          </a:p>
          <a:p>
            <a:r>
              <a:rPr lang="en-GB" sz="1600" dirty="0"/>
              <a:t>Clear/accurate use of subject terminology (L3)</a:t>
            </a:r>
          </a:p>
          <a:p>
            <a:endParaRPr lang="en-GB" sz="1600" dirty="0"/>
          </a:p>
          <a:p>
            <a:r>
              <a:rPr lang="en-GB" sz="1600" b="1" dirty="0"/>
              <a:t>DETAILED AND PERCEPTIVE UNDERSTANDING OF LANGUAGE (L4)</a:t>
            </a:r>
          </a:p>
          <a:p>
            <a:r>
              <a:rPr lang="en-GB" sz="1600" dirty="0"/>
              <a:t>Analysis of the effects of language (L4)</a:t>
            </a:r>
          </a:p>
          <a:p>
            <a:r>
              <a:rPr lang="en-GB" sz="1600" dirty="0"/>
              <a:t>Judicious textual detail (L4)</a:t>
            </a:r>
          </a:p>
          <a:p>
            <a:r>
              <a:rPr lang="en-GB" sz="1600" dirty="0"/>
              <a:t>Sophisticated use of subject terminology (L4</a:t>
            </a:r>
            <a:r>
              <a:rPr lang="en-GB" sz="1600" dirty="0" smtClean="0"/>
              <a:t>)</a:t>
            </a:r>
            <a:endParaRPr lang="en-GB" sz="1600" dirty="0"/>
          </a:p>
        </p:txBody>
      </p:sp>
      <p:sp>
        <p:nvSpPr>
          <p:cNvPr id="7" name="TextBox 6"/>
          <p:cNvSpPr txBox="1"/>
          <p:nvPr/>
        </p:nvSpPr>
        <p:spPr>
          <a:xfrm>
            <a:off x="4381500" y="1713194"/>
            <a:ext cx="4588329" cy="1477328"/>
          </a:xfrm>
          <a:prstGeom prst="rect">
            <a:avLst/>
          </a:prstGeom>
          <a:noFill/>
          <a:ln>
            <a:solidFill>
              <a:schemeClr val="bg1"/>
            </a:solidFill>
          </a:ln>
        </p:spPr>
        <p:txBody>
          <a:bodyPr wrap="square" rtlCol="0">
            <a:spAutoFit/>
          </a:bodyPr>
          <a:lstStyle/>
          <a:p>
            <a:pPr algn="ctr"/>
            <a:r>
              <a:rPr lang="en-GB" sz="1950" b="1" dirty="0"/>
              <a:t>Annotate the following answers with the comments on the left. See if you can identify the highest level the answer achieves and where it achieves it.</a:t>
            </a:r>
          </a:p>
          <a:p>
            <a:pPr algn="ctr"/>
            <a:endParaRPr lang="en-GB" sz="1200" dirty="0"/>
          </a:p>
        </p:txBody>
      </p:sp>
      <p:sp>
        <p:nvSpPr>
          <p:cNvPr id="5" name="Rectangle 4"/>
          <p:cNvSpPr/>
          <p:nvPr/>
        </p:nvSpPr>
        <p:spPr>
          <a:xfrm>
            <a:off x="0" y="280686"/>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MARK THE FOLLOWING ANSWERS</a:t>
            </a:r>
            <a:endParaRPr lang="en-GB" sz="24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265356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5" y="1713193"/>
            <a:ext cx="4060371" cy="4154984"/>
          </a:xfrm>
          <a:prstGeom prst="rect">
            <a:avLst/>
          </a:prstGeom>
          <a:noFill/>
          <a:ln>
            <a:solidFill>
              <a:schemeClr val="tx1"/>
            </a:solidFill>
          </a:ln>
        </p:spPr>
        <p:txBody>
          <a:bodyPr wrap="square" rtlCol="0">
            <a:spAutoFit/>
          </a:bodyPr>
          <a:lstStyle/>
          <a:p>
            <a:endParaRPr lang="en-GB" sz="1200" b="1" dirty="0"/>
          </a:p>
          <a:p>
            <a:r>
              <a:rPr lang="en-GB" sz="1200" b="1" dirty="0"/>
              <a:t>SIMPLE AWARENESS OF LANGUAGE (L1)</a:t>
            </a:r>
          </a:p>
          <a:p>
            <a:r>
              <a:rPr lang="en-GB" sz="1200" dirty="0"/>
              <a:t>Simple comment on the effect of language (L1)</a:t>
            </a:r>
          </a:p>
          <a:p>
            <a:r>
              <a:rPr lang="en-GB" sz="1200" dirty="0"/>
              <a:t>Simple textual detail (L1)</a:t>
            </a:r>
          </a:p>
          <a:p>
            <a:r>
              <a:rPr lang="en-GB" sz="1200" dirty="0"/>
              <a:t>Simple use of subject terminology (L1)</a:t>
            </a:r>
          </a:p>
          <a:p>
            <a:endParaRPr lang="en-GB" sz="1200" b="1" dirty="0"/>
          </a:p>
          <a:p>
            <a:r>
              <a:rPr lang="en-GB" sz="1200" b="1" dirty="0"/>
              <a:t>SOME UNDERSTANDING OF LANGUAGE (L2)</a:t>
            </a:r>
          </a:p>
          <a:p>
            <a:r>
              <a:rPr lang="en-GB" sz="1200" dirty="0"/>
              <a:t>Attempt to comment on the effect of language (L2)</a:t>
            </a:r>
          </a:p>
          <a:p>
            <a:r>
              <a:rPr lang="en-GB" sz="1200" dirty="0"/>
              <a:t>Some appropriate textual detail (L2)</a:t>
            </a:r>
          </a:p>
          <a:p>
            <a:r>
              <a:rPr lang="en-GB" sz="1200" dirty="0"/>
              <a:t>Some use of subject terminology (L2)</a:t>
            </a:r>
          </a:p>
          <a:p>
            <a:endParaRPr lang="en-GB" sz="1200" dirty="0"/>
          </a:p>
          <a:p>
            <a:r>
              <a:rPr lang="en-GB" sz="1200" b="1" dirty="0"/>
              <a:t>CLEAR UNDERSTANDING OF LANGUAGE (L3)</a:t>
            </a:r>
          </a:p>
          <a:p>
            <a:r>
              <a:rPr lang="en-GB" sz="1200" dirty="0"/>
              <a:t>Clear explanation of the effects of language (L3)</a:t>
            </a:r>
          </a:p>
          <a:p>
            <a:r>
              <a:rPr lang="en-GB" sz="1200" dirty="0"/>
              <a:t>Range of relevant textual detail (L3)</a:t>
            </a:r>
          </a:p>
          <a:p>
            <a:r>
              <a:rPr lang="en-GB" sz="1200" dirty="0"/>
              <a:t>Clear/accurate use of subject terminology (L3)</a:t>
            </a:r>
          </a:p>
          <a:p>
            <a:endParaRPr lang="en-GB" sz="1200" dirty="0"/>
          </a:p>
          <a:p>
            <a:r>
              <a:rPr lang="en-GB" sz="1200" b="1" dirty="0"/>
              <a:t>DETAILED AND PERCEPTIVE UNDERSTANDING OF LANGUAGE (L4)</a:t>
            </a:r>
          </a:p>
          <a:p>
            <a:r>
              <a:rPr lang="en-GB" sz="1200" dirty="0"/>
              <a:t>Analysis of the effects of language (L4)</a:t>
            </a:r>
          </a:p>
          <a:p>
            <a:r>
              <a:rPr lang="en-GB" sz="1200" dirty="0"/>
              <a:t>Judicious textual detail (L4)</a:t>
            </a:r>
          </a:p>
          <a:p>
            <a:r>
              <a:rPr lang="en-GB" sz="1200" dirty="0"/>
              <a:t>Sophisticated use of subject terminology (L4)</a:t>
            </a:r>
            <a:endParaRPr lang="en-GB" sz="1200" dirty="0"/>
          </a:p>
          <a:p>
            <a:endParaRPr lang="en-GB" sz="1200" dirty="0"/>
          </a:p>
        </p:txBody>
      </p:sp>
      <p:sp>
        <p:nvSpPr>
          <p:cNvPr id="7" name="TextBox 6"/>
          <p:cNvSpPr txBox="1"/>
          <p:nvPr/>
        </p:nvSpPr>
        <p:spPr>
          <a:xfrm>
            <a:off x="4365364" y="1309782"/>
            <a:ext cx="4588329" cy="5202643"/>
          </a:xfrm>
          <a:prstGeom prst="rect">
            <a:avLst/>
          </a:prstGeom>
          <a:noFill/>
          <a:ln>
            <a:solidFill>
              <a:schemeClr val="tx1"/>
            </a:solidFill>
          </a:ln>
        </p:spPr>
        <p:txBody>
          <a:bodyPr wrap="square" rtlCol="0">
            <a:spAutoFit/>
          </a:bodyPr>
          <a:lstStyle/>
          <a:p>
            <a:pPr algn="just">
              <a:lnSpc>
                <a:spcPct val="200000"/>
              </a:lnSpc>
            </a:pPr>
            <a:r>
              <a:rPr lang="en-GB" sz="1400" dirty="0"/>
              <a:t>The writer uses the destitute inhabitants to symbolise and parallel the deplorable setting in which they live. The semantic field of poverty is used when the writer explains that the children are ‘barefoot,’ ‘ragged’ and ‘filthy.’ All three adjectives imply that the children, symbols of innocence, are deprived of the basic necessities: clean water and clothing. This idea is reinforced by the metaphor ‘streams of stinking water’ as the plural noun ‘streams’ implies that sewage flows freely throughout the setting, contaminating anything and anyone it comes into contact with </a:t>
            </a:r>
            <a:r>
              <a:rPr lang="en-GB" sz="1400" dirty="0" err="1"/>
              <a:t>with</a:t>
            </a:r>
            <a:r>
              <a:rPr lang="en-GB" sz="1400" dirty="0"/>
              <a:t> its repugnant stench, including the helpless children who are powerless to escape the destitution that encapsulates them.</a:t>
            </a:r>
            <a:endParaRPr lang="en-GB" sz="1200" dirty="0"/>
          </a:p>
        </p:txBody>
      </p:sp>
      <p:sp>
        <p:nvSpPr>
          <p:cNvPr id="5" name="Rectangle 4"/>
          <p:cNvSpPr/>
          <p:nvPr/>
        </p:nvSpPr>
        <p:spPr>
          <a:xfrm>
            <a:off x="0" y="425914"/>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ONE)</a:t>
            </a:r>
            <a:endParaRPr lang="en-GB" sz="24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43864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5" y="1713193"/>
            <a:ext cx="4060371" cy="4154984"/>
          </a:xfrm>
          <a:prstGeom prst="rect">
            <a:avLst/>
          </a:prstGeom>
          <a:noFill/>
          <a:ln>
            <a:solidFill>
              <a:schemeClr val="tx1"/>
            </a:solidFill>
          </a:ln>
        </p:spPr>
        <p:txBody>
          <a:bodyPr wrap="square" rtlCol="0">
            <a:spAutoFit/>
          </a:bodyPr>
          <a:lstStyle/>
          <a:p>
            <a:endParaRPr lang="en-GB" sz="1200" b="1" dirty="0"/>
          </a:p>
          <a:p>
            <a:r>
              <a:rPr lang="en-GB" sz="1200" b="1" dirty="0"/>
              <a:t>SIMPLE AWARENESS OF LANGUAGE (L1)</a:t>
            </a:r>
          </a:p>
          <a:p>
            <a:r>
              <a:rPr lang="en-GB" sz="1200" dirty="0"/>
              <a:t>Simple comment on the effect of language (L1)</a:t>
            </a:r>
          </a:p>
          <a:p>
            <a:r>
              <a:rPr lang="en-GB" sz="1200" dirty="0"/>
              <a:t>Simple textual detail (L1)</a:t>
            </a:r>
          </a:p>
          <a:p>
            <a:r>
              <a:rPr lang="en-GB" sz="1200" dirty="0"/>
              <a:t>Simple use of subject terminology (L1)</a:t>
            </a:r>
          </a:p>
          <a:p>
            <a:endParaRPr lang="en-GB" sz="1200" b="1" dirty="0"/>
          </a:p>
          <a:p>
            <a:r>
              <a:rPr lang="en-GB" sz="1200" b="1" dirty="0"/>
              <a:t>SOME UNDERSTANDING OF LANGUAGE (L2)</a:t>
            </a:r>
          </a:p>
          <a:p>
            <a:r>
              <a:rPr lang="en-GB" sz="1200" dirty="0"/>
              <a:t>Attempt to comment on the effect of language (L2)</a:t>
            </a:r>
          </a:p>
          <a:p>
            <a:r>
              <a:rPr lang="en-GB" sz="1200" dirty="0"/>
              <a:t>Some appropriate textual detail (L2)</a:t>
            </a:r>
          </a:p>
          <a:p>
            <a:r>
              <a:rPr lang="en-GB" sz="1200" dirty="0"/>
              <a:t>Some use of subject terminology (L2)</a:t>
            </a:r>
          </a:p>
          <a:p>
            <a:endParaRPr lang="en-GB" sz="1200" dirty="0"/>
          </a:p>
          <a:p>
            <a:r>
              <a:rPr lang="en-GB" sz="1200" b="1" dirty="0"/>
              <a:t>CLEAR UNDERSTANDING OF LANGUAGE (L3)</a:t>
            </a:r>
          </a:p>
          <a:p>
            <a:r>
              <a:rPr lang="en-GB" sz="1200" dirty="0"/>
              <a:t>Clear explanation of the effects of language (L3)</a:t>
            </a:r>
          </a:p>
          <a:p>
            <a:r>
              <a:rPr lang="en-GB" sz="1200" dirty="0"/>
              <a:t>Range of relevant textual detail (L3)</a:t>
            </a:r>
          </a:p>
          <a:p>
            <a:r>
              <a:rPr lang="en-GB" sz="1200" dirty="0"/>
              <a:t>Clear/accurate use of subject terminology (L3)</a:t>
            </a:r>
          </a:p>
          <a:p>
            <a:endParaRPr lang="en-GB" sz="1200" dirty="0"/>
          </a:p>
          <a:p>
            <a:r>
              <a:rPr lang="en-GB" sz="1200" b="1" dirty="0"/>
              <a:t>DETAILED AND PERCEPTIVE UNDERSTANDING OF LANGUAGE (L4)</a:t>
            </a:r>
          </a:p>
          <a:p>
            <a:r>
              <a:rPr lang="en-GB" sz="1200" dirty="0"/>
              <a:t>Analysis of the effects of language (L4)</a:t>
            </a:r>
          </a:p>
          <a:p>
            <a:r>
              <a:rPr lang="en-GB" sz="1200" dirty="0"/>
              <a:t>Judicious textual detail (L4)</a:t>
            </a:r>
          </a:p>
          <a:p>
            <a:r>
              <a:rPr lang="en-GB" sz="1200" dirty="0"/>
              <a:t>Sophisticated use of subject terminology (L4)</a:t>
            </a:r>
            <a:endParaRPr lang="en-GB" sz="1200" dirty="0"/>
          </a:p>
          <a:p>
            <a:endParaRPr lang="en-GB" sz="1200" dirty="0"/>
          </a:p>
        </p:txBody>
      </p:sp>
      <p:sp>
        <p:nvSpPr>
          <p:cNvPr id="7" name="TextBox 6"/>
          <p:cNvSpPr txBox="1"/>
          <p:nvPr/>
        </p:nvSpPr>
        <p:spPr>
          <a:xfrm>
            <a:off x="4373237" y="1667027"/>
            <a:ext cx="4588329" cy="4947765"/>
          </a:xfrm>
          <a:prstGeom prst="rect">
            <a:avLst/>
          </a:prstGeom>
          <a:noFill/>
          <a:ln>
            <a:solidFill>
              <a:schemeClr val="tx1"/>
            </a:solidFill>
          </a:ln>
        </p:spPr>
        <p:txBody>
          <a:bodyPr wrap="square" rtlCol="0">
            <a:spAutoFit/>
          </a:bodyPr>
          <a:lstStyle/>
          <a:p>
            <a:pPr algn="just">
              <a:lnSpc>
                <a:spcPct val="200000"/>
              </a:lnSpc>
            </a:pPr>
            <a:r>
              <a:rPr lang="en-GB" sz="1600" dirty="0"/>
              <a:t>The writer uses negative language to describe both the setting and its inhabitants. The sensory adjective ‘stinking’ implies that the setting is beset by the stench of sewage running through the streets. This lack of hygiene is reinforced by the description of the children who are ‘barefoot’, ‘ragged’ and ‘filthy.’ These three adjectives connote poverty and suggest that the children are forced to live in these abhorrent conditions as they do not have the means to escape destitution. </a:t>
            </a:r>
            <a:endParaRPr lang="en-GB" sz="1400" dirty="0"/>
          </a:p>
        </p:txBody>
      </p:sp>
      <p:sp>
        <p:nvSpPr>
          <p:cNvPr id="5" name="Rectangle 4"/>
          <p:cNvSpPr/>
          <p:nvPr/>
        </p:nvSpPr>
        <p:spPr>
          <a:xfrm>
            <a:off x="0" y="442051"/>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TWO)</a:t>
            </a:r>
            <a:endParaRPr lang="en-GB" sz="24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208411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5" y="1713193"/>
            <a:ext cx="4060371" cy="4154984"/>
          </a:xfrm>
          <a:prstGeom prst="rect">
            <a:avLst/>
          </a:prstGeom>
          <a:noFill/>
          <a:ln>
            <a:solidFill>
              <a:schemeClr val="tx1"/>
            </a:solidFill>
          </a:ln>
        </p:spPr>
        <p:txBody>
          <a:bodyPr wrap="square" rtlCol="0">
            <a:spAutoFit/>
          </a:bodyPr>
          <a:lstStyle/>
          <a:p>
            <a:endParaRPr lang="en-GB" sz="1200" b="1" dirty="0"/>
          </a:p>
          <a:p>
            <a:r>
              <a:rPr lang="en-GB" sz="1200" b="1" dirty="0"/>
              <a:t>SIMPLE AWARENESS OF LANGUAGE (L1)</a:t>
            </a:r>
          </a:p>
          <a:p>
            <a:r>
              <a:rPr lang="en-GB" sz="1200" dirty="0"/>
              <a:t>Simple comment on the effect of language (L1)</a:t>
            </a:r>
          </a:p>
          <a:p>
            <a:r>
              <a:rPr lang="en-GB" sz="1200" dirty="0"/>
              <a:t>Simple textual detail (L1)</a:t>
            </a:r>
          </a:p>
          <a:p>
            <a:r>
              <a:rPr lang="en-GB" sz="1200" dirty="0"/>
              <a:t>Simple use of subject terminology (L1)</a:t>
            </a:r>
          </a:p>
          <a:p>
            <a:endParaRPr lang="en-GB" sz="1200" b="1" dirty="0"/>
          </a:p>
          <a:p>
            <a:r>
              <a:rPr lang="en-GB" sz="1200" b="1" dirty="0"/>
              <a:t>SOME UNDERSTANDING OF LANGUAGE (L2)</a:t>
            </a:r>
          </a:p>
          <a:p>
            <a:r>
              <a:rPr lang="en-GB" sz="1200" dirty="0"/>
              <a:t>Attempt to comment on the effect of language (L2)</a:t>
            </a:r>
          </a:p>
          <a:p>
            <a:r>
              <a:rPr lang="en-GB" sz="1200" dirty="0"/>
              <a:t>Some appropriate textual detail (L2)</a:t>
            </a:r>
          </a:p>
          <a:p>
            <a:r>
              <a:rPr lang="en-GB" sz="1200" dirty="0"/>
              <a:t>Some use of subject terminology (L2)</a:t>
            </a:r>
          </a:p>
          <a:p>
            <a:endParaRPr lang="en-GB" sz="1200" dirty="0"/>
          </a:p>
          <a:p>
            <a:r>
              <a:rPr lang="en-GB" sz="1200" b="1" dirty="0"/>
              <a:t>CLEAR UNDERSTANDING OF LANGUAGE (L3)</a:t>
            </a:r>
          </a:p>
          <a:p>
            <a:r>
              <a:rPr lang="en-GB" sz="1200" dirty="0"/>
              <a:t>Clear explanation of the effects of language (L3)</a:t>
            </a:r>
          </a:p>
          <a:p>
            <a:r>
              <a:rPr lang="en-GB" sz="1200" dirty="0"/>
              <a:t>Range of relevant textual detail (L3)</a:t>
            </a:r>
          </a:p>
          <a:p>
            <a:r>
              <a:rPr lang="en-GB" sz="1200" dirty="0"/>
              <a:t>Clear/accurate use of subject terminology (L3)</a:t>
            </a:r>
          </a:p>
          <a:p>
            <a:endParaRPr lang="en-GB" sz="1200" dirty="0"/>
          </a:p>
          <a:p>
            <a:r>
              <a:rPr lang="en-GB" sz="1200" b="1" dirty="0"/>
              <a:t>DETAILED AND PERCEPTIVE UNDERSTANDING OF LANGUAGE (L4)</a:t>
            </a:r>
          </a:p>
          <a:p>
            <a:r>
              <a:rPr lang="en-GB" sz="1200" dirty="0"/>
              <a:t>Analysis of the effects of language (L4)</a:t>
            </a:r>
          </a:p>
          <a:p>
            <a:r>
              <a:rPr lang="en-GB" sz="1200" dirty="0"/>
              <a:t>Judicious textual detail (L4)</a:t>
            </a:r>
          </a:p>
          <a:p>
            <a:r>
              <a:rPr lang="en-GB" sz="1200" dirty="0"/>
              <a:t>Sophisticated use of subject terminology (L4)</a:t>
            </a:r>
            <a:endParaRPr lang="en-GB" sz="1200" dirty="0"/>
          </a:p>
          <a:p>
            <a:endParaRPr lang="en-GB" sz="1200" dirty="0"/>
          </a:p>
        </p:txBody>
      </p:sp>
      <p:sp>
        <p:nvSpPr>
          <p:cNvPr id="7" name="TextBox 6"/>
          <p:cNvSpPr txBox="1"/>
          <p:nvPr/>
        </p:nvSpPr>
        <p:spPr>
          <a:xfrm>
            <a:off x="4373237" y="1667027"/>
            <a:ext cx="4588329" cy="4524315"/>
          </a:xfrm>
          <a:prstGeom prst="rect">
            <a:avLst/>
          </a:prstGeom>
          <a:noFill/>
          <a:ln>
            <a:solidFill>
              <a:schemeClr val="tx1"/>
            </a:solidFill>
          </a:ln>
        </p:spPr>
        <p:txBody>
          <a:bodyPr wrap="square" rtlCol="0">
            <a:spAutoFit/>
          </a:bodyPr>
          <a:lstStyle/>
          <a:p>
            <a:r>
              <a:rPr lang="en-GB" sz="2400" dirty="0"/>
              <a:t>The writer says ‘streams of stinking water’ and the word ‘stinking’ suggests it’s dirty which shows it’s a poor area.</a:t>
            </a:r>
          </a:p>
          <a:p>
            <a:r>
              <a:rPr lang="en-GB" sz="2400" dirty="0"/>
              <a:t>‘Ragged’ and ‘filthy’ show that the people who live there are poor which means it’s not a very nice place to live.</a:t>
            </a:r>
          </a:p>
          <a:p>
            <a:r>
              <a:rPr lang="en-GB" sz="2400" dirty="0"/>
              <a:t>The children are ‘barefoot’ which means they don’t have a lot of money. This might be why they live in a poor area</a:t>
            </a:r>
            <a:r>
              <a:rPr lang="en-GB" sz="2400" dirty="0" smtClean="0"/>
              <a:t>.</a:t>
            </a:r>
            <a:endParaRPr lang="en-GB" sz="2000" dirty="0"/>
          </a:p>
        </p:txBody>
      </p:sp>
      <p:sp>
        <p:nvSpPr>
          <p:cNvPr id="5" name="Rectangle 4"/>
          <p:cNvSpPr/>
          <p:nvPr/>
        </p:nvSpPr>
        <p:spPr>
          <a:xfrm>
            <a:off x="0" y="404398"/>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THREE)</a:t>
            </a:r>
            <a:endParaRPr lang="en-GB" sz="24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329406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5" y="1713193"/>
            <a:ext cx="4060371" cy="4154984"/>
          </a:xfrm>
          <a:prstGeom prst="rect">
            <a:avLst/>
          </a:prstGeom>
          <a:noFill/>
          <a:ln>
            <a:solidFill>
              <a:schemeClr val="tx1"/>
            </a:solidFill>
          </a:ln>
        </p:spPr>
        <p:txBody>
          <a:bodyPr wrap="square" rtlCol="0">
            <a:spAutoFit/>
          </a:bodyPr>
          <a:lstStyle/>
          <a:p>
            <a:endParaRPr lang="en-GB" sz="1200" b="1" dirty="0"/>
          </a:p>
          <a:p>
            <a:r>
              <a:rPr lang="en-GB" sz="1200" b="1" dirty="0"/>
              <a:t>SIMPLE AWARENESS OF LANGUAGE (L1)</a:t>
            </a:r>
          </a:p>
          <a:p>
            <a:r>
              <a:rPr lang="en-GB" sz="1200" dirty="0"/>
              <a:t>Simple comment on the effect of language (L1)</a:t>
            </a:r>
          </a:p>
          <a:p>
            <a:r>
              <a:rPr lang="en-GB" sz="1200" dirty="0"/>
              <a:t>Simple textual detail (L1)</a:t>
            </a:r>
          </a:p>
          <a:p>
            <a:r>
              <a:rPr lang="en-GB" sz="1200" dirty="0"/>
              <a:t>Simple use of subject terminology (L1)</a:t>
            </a:r>
          </a:p>
          <a:p>
            <a:endParaRPr lang="en-GB" sz="1200" b="1" dirty="0"/>
          </a:p>
          <a:p>
            <a:r>
              <a:rPr lang="en-GB" sz="1200" b="1" dirty="0"/>
              <a:t>SOME UNDERSTANDING OF LANGUAGE (L2)</a:t>
            </a:r>
          </a:p>
          <a:p>
            <a:r>
              <a:rPr lang="en-GB" sz="1200" dirty="0"/>
              <a:t>Attempt to comment on the effect of language (L2)</a:t>
            </a:r>
          </a:p>
          <a:p>
            <a:r>
              <a:rPr lang="en-GB" sz="1200" dirty="0"/>
              <a:t>Some appropriate textual detail (L2)</a:t>
            </a:r>
          </a:p>
          <a:p>
            <a:r>
              <a:rPr lang="en-GB" sz="1200" dirty="0"/>
              <a:t>Some use of subject terminology (L2)</a:t>
            </a:r>
          </a:p>
          <a:p>
            <a:endParaRPr lang="en-GB" sz="1200" dirty="0"/>
          </a:p>
          <a:p>
            <a:r>
              <a:rPr lang="en-GB" sz="1200" b="1" dirty="0"/>
              <a:t>CLEAR UNDERSTANDING OF LANGUAGE (L3)</a:t>
            </a:r>
          </a:p>
          <a:p>
            <a:r>
              <a:rPr lang="en-GB" sz="1200" dirty="0"/>
              <a:t>Clear explanation of the effects of language (L3)</a:t>
            </a:r>
          </a:p>
          <a:p>
            <a:r>
              <a:rPr lang="en-GB" sz="1200" dirty="0"/>
              <a:t>Range of relevant textual detail (L3)</a:t>
            </a:r>
          </a:p>
          <a:p>
            <a:r>
              <a:rPr lang="en-GB" sz="1200" dirty="0"/>
              <a:t>Clear/accurate use of subject terminology (L3)</a:t>
            </a:r>
          </a:p>
          <a:p>
            <a:endParaRPr lang="en-GB" sz="1200" dirty="0"/>
          </a:p>
          <a:p>
            <a:r>
              <a:rPr lang="en-GB" sz="1200" b="1" dirty="0"/>
              <a:t>DETAILED AND PERCEPTIVE UNDERSTANDING OF LANGUAGE (L4)</a:t>
            </a:r>
          </a:p>
          <a:p>
            <a:r>
              <a:rPr lang="en-GB" sz="1200" dirty="0"/>
              <a:t>Analysis of the effects of language (L4)</a:t>
            </a:r>
          </a:p>
          <a:p>
            <a:r>
              <a:rPr lang="en-GB" sz="1200" dirty="0"/>
              <a:t>Judicious textual detail (L4)</a:t>
            </a:r>
          </a:p>
          <a:p>
            <a:r>
              <a:rPr lang="en-GB" sz="1200" dirty="0"/>
              <a:t>Sophisticated use of subject terminology (L4)</a:t>
            </a:r>
            <a:endParaRPr lang="en-GB" sz="1200" dirty="0"/>
          </a:p>
          <a:p>
            <a:endParaRPr lang="en-GB" sz="1200" dirty="0"/>
          </a:p>
        </p:txBody>
      </p:sp>
      <p:sp>
        <p:nvSpPr>
          <p:cNvPr id="7" name="TextBox 6"/>
          <p:cNvSpPr txBox="1"/>
          <p:nvPr/>
        </p:nvSpPr>
        <p:spPr>
          <a:xfrm>
            <a:off x="4367858" y="1134523"/>
            <a:ext cx="4588329" cy="5554726"/>
          </a:xfrm>
          <a:prstGeom prst="rect">
            <a:avLst/>
          </a:prstGeom>
          <a:noFill/>
          <a:ln>
            <a:solidFill>
              <a:schemeClr val="tx1"/>
            </a:solidFill>
          </a:ln>
        </p:spPr>
        <p:txBody>
          <a:bodyPr wrap="square" rtlCol="0">
            <a:spAutoFit/>
          </a:bodyPr>
          <a:lstStyle/>
          <a:p>
            <a:pPr algn="just">
              <a:lnSpc>
                <a:spcPct val="200000"/>
              </a:lnSpc>
            </a:pPr>
            <a:r>
              <a:rPr lang="en-GB" dirty="0"/>
              <a:t>The writer uses sensory language when he explains the water is ‘stinking’. This suggests that the setting is unhygienic and sewage runs through it. This also suggests that the people living there don’t have access to clean water and live in a dirty environment. This could also explain why the children are ‘ragged’ and ‘filthy’ as the adjectives suggest that they have no way of keeping themselves clean as they are surrounded by dirt. </a:t>
            </a:r>
            <a:endParaRPr lang="en-GB" sz="1600" dirty="0"/>
          </a:p>
        </p:txBody>
      </p:sp>
      <p:sp>
        <p:nvSpPr>
          <p:cNvPr id="5" name="Rectangle 4"/>
          <p:cNvSpPr/>
          <p:nvPr/>
        </p:nvSpPr>
        <p:spPr>
          <a:xfrm>
            <a:off x="0" y="377504"/>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FOUR)</a:t>
            </a:r>
            <a:endParaRPr lang="en-GB" sz="24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220901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6726" b="9253"/>
          <a:stretch/>
        </p:blipFill>
        <p:spPr>
          <a:xfrm>
            <a:off x="1238250" y="2794000"/>
            <a:ext cx="6667500" cy="3898900"/>
          </a:xfrm>
          <a:prstGeom prst="rect">
            <a:avLst/>
          </a:prstGeom>
        </p:spPr>
      </p:pic>
      <p:sp>
        <p:nvSpPr>
          <p:cNvPr id="2" name="TextBox 1"/>
          <p:cNvSpPr txBox="1"/>
          <p:nvPr/>
        </p:nvSpPr>
        <p:spPr>
          <a:xfrm>
            <a:off x="882595" y="620202"/>
            <a:ext cx="7378810" cy="1754326"/>
          </a:xfrm>
          <a:prstGeom prst="rect">
            <a:avLst/>
          </a:prstGeom>
          <a:noFill/>
        </p:spPr>
        <p:txBody>
          <a:bodyPr wrap="square" rtlCol="0">
            <a:spAutoFit/>
          </a:bodyPr>
          <a:lstStyle/>
          <a:p>
            <a:r>
              <a:rPr lang="en-GB" sz="3600" b="1" u="sng" dirty="0" smtClean="0">
                <a:latin typeface="Arial" panose="020B0604020202020204" pitchFamily="34" charset="0"/>
                <a:cs typeface="Arial" panose="020B0604020202020204" pitchFamily="34" charset="0"/>
              </a:rPr>
              <a:t>English Language Paper 1</a:t>
            </a:r>
          </a:p>
          <a:p>
            <a:r>
              <a:rPr lang="en-GB" sz="3600" u="sng" dirty="0" smtClean="0">
                <a:latin typeface="Arial" panose="020B0604020202020204" pitchFamily="34" charset="0"/>
                <a:cs typeface="Arial" panose="020B0604020202020204" pitchFamily="34" charset="0"/>
              </a:rPr>
              <a:t>Explorations in creative reading and writing</a:t>
            </a:r>
            <a:endParaRPr lang="en-GB" sz="3600" u="sng" dirty="0">
              <a:latin typeface="Arial" panose="020B0604020202020204" pitchFamily="34" charset="0"/>
              <a:cs typeface="Arial" panose="020B0604020202020204" pitchFamily="34" charset="0"/>
            </a:endParaRPr>
          </a:p>
        </p:txBody>
      </p:sp>
      <p:sp>
        <p:nvSpPr>
          <p:cNvPr id="3" name="Right Arrow 2"/>
          <p:cNvSpPr/>
          <p:nvPr/>
        </p:nvSpPr>
        <p:spPr>
          <a:xfrm rot="13041825">
            <a:off x="6000967" y="1870032"/>
            <a:ext cx="1024758" cy="10089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981816" y="2859592"/>
            <a:ext cx="3168869" cy="369332"/>
          </a:xfrm>
          <a:prstGeom prst="rect">
            <a:avLst/>
          </a:prstGeom>
          <a:noFill/>
        </p:spPr>
        <p:txBody>
          <a:bodyPr wrap="square" rtlCol="0">
            <a:spAutoFit/>
          </a:bodyPr>
          <a:lstStyle/>
          <a:p>
            <a:pPr algn="ctr"/>
            <a:r>
              <a:rPr lang="en-GB" b="1" dirty="0" smtClean="0"/>
              <a:t>A new section in your folder!</a:t>
            </a:r>
            <a:endParaRPr lang="en-GB" b="1" dirty="0"/>
          </a:p>
        </p:txBody>
      </p:sp>
    </p:spTree>
    <p:extLst>
      <p:ext uri="{BB962C8B-B14F-4D97-AF65-F5344CB8AC3E}">
        <p14:creationId xmlns:p14="http://schemas.microsoft.com/office/powerpoint/2010/main" val="359423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5" y="1713193"/>
            <a:ext cx="4060371" cy="4154984"/>
          </a:xfrm>
          <a:prstGeom prst="rect">
            <a:avLst/>
          </a:prstGeom>
          <a:noFill/>
          <a:ln>
            <a:solidFill>
              <a:schemeClr val="tx1"/>
            </a:solidFill>
          </a:ln>
        </p:spPr>
        <p:txBody>
          <a:bodyPr wrap="square" rtlCol="0">
            <a:spAutoFit/>
          </a:bodyPr>
          <a:lstStyle/>
          <a:p>
            <a:endParaRPr lang="en-GB" sz="1200" b="1" dirty="0"/>
          </a:p>
          <a:p>
            <a:r>
              <a:rPr lang="en-GB" sz="1200" b="1" dirty="0"/>
              <a:t>SIMPLE AWARENESS OF LANGUAGE (L1)</a:t>
            </a:r>
          </a:p>
          <a:p>
            <a:r>
              <a:rPr lang="en-GB" sz="1200" dirty="0"/>
              <a:t>Simple comment on the effect of language (L1)</a:t>
            </a:r>
          </a:p>
          <a:p>
            <a:r>
              <a:rPr lang="en-GB" sz="1200" dirty="0"/>
              <a:t>Simple textual detail (L1)</a:t>
            </a:r>
          </a:p>
          <a:p>
            <a:r>
              <a:rPr lang="en-GB" sz="1200" dirty="0"/>
              <a:t>Simple use of subject terminology (L1)</a:t>
            </a:r>
          </a:p>
          <a:p>
            <a:endParaRPr lang="en-GB" sz="1200" b="1" dirty="0"/>
          </a:p>
          <a:p>
            <a:r>
              <a:rPr lang="en-GB" sz="1200" b="1" dirty="0"/>
              <a:t>SOME UNDERSTANDING OF LANGUAGE (L2)</a:t>
            </a:r>
          </a:p>
          <a:p>
            <a:r>
              <a:rPr lang="en-GB" sz="1200" dirty="0"/>
              <a:t>Attempt to comment on the effect of language (L2)</a:t>
            </a:r>
          </a:p>
          <a:p>
            <a:r>
              <a:rPr lang="en-GB" sz="1200" dirty="0"/>
              <a:t>Some appropriate textual detail (L2)</a:t>
            </a:r>
          </a:p>
          <a:p>
            <a:r>
              <a:rPr lang="en-GB" sz="1200" dirty="0"/>
              <a:t>Some use of subject terminology (L2)</a:t>
            </a:r>
          </a:p>
          <a:p>
            <a:endParaRPr lang="en-GB" sz="1200" dirty="0"/>
          </a:p>
          <a:p>
            <a:r>
              <a:rPr lang="en-GB" sz="1200" b="1" dirty="0"/>
              <a:t>CLEAR UNDERSTANDING OF LANGUAGE (L3)</a:t>
            </a:r>
          </a:p>
          <a:p>
            <a:r>
              <a:rPr lang="en-GB" sz="1200" dirty="0"/>
              <a:t>Clear explanation of the effects of language (L3)</a:t>
            </a:r>
          </a:p>
          <a:p>
            <a:r>
              <a:rPr lang="en-GB" sz="1200" dirty="0"/>
              <a:t>Range of relevant textual detail (L3)</a:t>
            </a:r>
          </a:p>
          <a:p>
            <a:r>
              <a:rPr lang="en-GB" sz="1200" dirty="0"/>
              <a:t>Clear/accurate use of subject terminology (L3)</a:t>
            </a:r>
          </a:p>
          <a:p>
            <a:endParaRPr lang="en-GB" sz="1200" dirty="0"/>
          </a:p>
          <a:p>
            <a:r>
              <a:rPr lang="en-GB" sz="1200" b="1" dirty="0"/>
              <a:t>DETAILED AND PERCEPTIVE UNDERSTANDING OF LANGUAGE (L4)</a:t>
            </a:r>
          </a:p>
          <a:p>
            <a:r>
              <a:rPr lang="en-GB" sz="1200" dirty="0"/>
              <a:t>Analysis of the effects of language (L4)</a:t>
            </a:r>
          </a:p>
          <a:p>
            <a:r>
              <a:rPr lang="en-GB" sz="1200" dirty="0"/>
              <a:t>Judicious textual detail (L4)</a:t>
            </a:r>
          </a:p>
          <a:p>
            <a:r>
              <a:rPr lang="en-GB" sz="1200" dirty="0"/>
              <a:t>Sophisticated use of subject terminology (L4)</a:t>
            </a:r>
            <a:endParaRPr lang="en-GB" sz="1200" dirty="0"/>
          </a:p>
          <a:p>
            <a:endParaRPr lang="en-GB" sz="1200" dirty="0"/>
          </a:p>
        </p:txBody>
      </p:sp>
      <p:sp>
        <p:nvSpPr>
          <p:cNvPr id="7" name="TextBox 6"/>
          <p:cNvSpPr txBox="1"/>
          <p:nvPr/>
        </p:nvSpPr>
        <p:spPr>
          <a:xfrm>
            <a:off x="4365364" y="1309782"/>
            <a:ext cx="4588329" cy="5202643"/>
          </a:xfrm>
          <a:prstGeom prst="rect">
            <a:avLst/>
          </a:prstGeom>
          <a:noFill/>
          <a:ln>
            <a:solidFill>
              <a:schemeClr val="tx1"/>
            </a:solidFill>
          </a:ln>
        </p:spPr>
        <p:txBody>
          <a:bodyPr wrap="square" rtlCol="0">
            <a:spAutoFit/>
          </a:bodyPr>
          <a:lstStyle/>
          <a:p>
            <a:pPr algn="just">
              <a:lnSpc>
                <a:spcPct val="200000"/>
              </a:lnSpc>
            </a:pPr>
            <a:r>
              <a:rPr lang="en-GB" sz="1400" dirty="0"/>
              <a:t>The writer uses the destitute inhabitants to symbolise and parallel the deplorable setting in which they live. The semantic field of poverty is used when the writer explains that the children are ‘barefoot,’ ‘ragged’ and ‘filthy.’ All three adjectives imply that the children, symbols of innocence, are deprived of the basic necessities: clean water and clothing. This idea is reinforced by the metaphor ‘streams of stinking water’ as the plural noun ‘streams’ implies that sewage flows freely throughout the setting, contaminating anything and anyone it comes into contact with </a:t>
            </a:r>
            <a:r>
              <a:rPr lang="en-GB" sz="1400" dirty="0" err="1"/>
              <a:t>with</a:t>
            </a:r>
            <a:r>
              <a:rPr lang="en-GB" sz="1400" dirty="0"/>
              <a:t> its repugnant stench, including the helpless children who are powerless to escape the destitution that encapsulates them.</a:t>
            </a:r>
            <a:endParaRPr lang="en-GB" sz="1200" dirty="0"/>
          </a:p>
        </p:txBody>
      </p:sp>
      <p:sp>
        <p:nvSpPr>
          <p:cNvPr id="5" name="Rectangle 4"/>
          <p:cNvSpPr/>
          <p:nvPr/>
        </p:nvSpPr>
        <p:spPr>
          <a:xfrm>
            <a:off x="0" y="425914"/>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ONE)</a:t>
            </a:r>
            <a:endParaRPr lang="en-GB" sz="2400" dirty="0">
              <a:solidFill>
                <a:schemeClr val="bg1"/>
              </a:solidFill>
              <a:latin typeface="Berlin Sans FB" panose="020E0602020502020306" pitchFamily="34" charset="0"/>
            </a:endParaRPr>
          </a:p>
        </p:txBody>
      </p:sp>
      <p:sp>
        <p:nvSpPr>
          <p:cNvPr id="8" name="AutoShape 12"/>
          <p:cNvSpPr>
            <a:spLocks noChangeArrowheads="1"/>
          </p:cNvSpPr>
          <p:nvPr/>
        </p:nvSpPr>
        <p:spPr bwMode="auto">
          <a:xfrm rot="21190649">
            <a:off x="1956676" y="2319430"/>
            <a:ext cx="5088362" cy="2451179"/>
          </a:xfrm>
          <a:prstGeom prst="roundRect">
            <a:avLst>
              <a:gd name="adj" fmla="val 16667"/>
            </a:avLst>
          </a:prstGeom>
          <a:noFill/>
          <a:ln w="152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7200" b="1" dirty="0">
                <a:solidFill>
                  <a:srgbClr val="FF0000"/>
                </a:solidFill>
              </a:rPr>
              <a:t>BAND</a:t>
            </a:r>
          </a:p>
          <a:p>
            <a:pPr algn="ctr" eaLnBrk="1" hangingPunct="1"/>
            <a:r>
              <a:rPr lang="en-GB" altLang="en-US" sz="7200" b="1" dirty="0">
                <a:solidFill>
                  <a:srgbClr val="FF0000"/>
                </a:solidFill>
              </a:rPr>
              <a:t>FOUR</a:t>
            </a:r>
            <a:endParaRPr lang="en-GB" altLang="en-US" sz="7200" b="1" dirty="0">
              <a:solidFill>
                <a:srgbClr val="FF0000"/>
              </a:solidFill>
            </a:endParaRPr>
          </a:p>
        </p:txBody>
      </p:sp>
      <p:pic>
        <p:nvPicPr>
          <p:cNvPr id="9" name="Picture 13" descr="stamp-effect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9911">
            <a:off x="1973275" y="2202932"/>
            <a:ext cx="5109318" cy="274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26419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5" y="1713193"/>
            <a:ext cx="4060371" cy="4154984"/>
          </a:xfrm>
          <a:prstGeom prst="rect">
            <a:avLst/>
          </a:prstGeom>
          <a:noFill/>
          <a:ln>
            <a:solidFill>
              <a:schemeClr val="tx1"/>
            </a:solidFill>
          </a:ln>
        </p:spPr>
        <p:txBody>
          <a:bodyPr wrap="square" rtlCol="0">
            <a:spAutoFit/>
          </a:bodyPr>
          <a:lstStyle/>
          <a:p>
            <a:endParaRPr lang="en-GB" sz="1200" b="1" dirty="0"/>
          </a:p>
          <a:p>
            <a:r>
              <a:rPr lang="en-GB" sz="1200" b="1" dirty="0"/>
              <a:t>SIMPLE AWARENESS OF LANGUAGE (L1)</a:t>
            </a:r>
          </a:p>
          <a:p>
            <a:r>
              <a:rPr lang="en-GB" sz="1200" dirty="0"/>
              <a:t>Simple comment on the effect of language (L1)</a:t>
            </a:r>
          </a:p>
          <a:p>
            <a:r>
              <a:rPr lang="en-GB" sz="1200" dirty="0"/>
              <a:t>Simple textual detail (L1)</a:t>
            </a:r>
          </a:p>
          <a:p>
            <a:r>
              <a:rPr lang="en-GB" sz="1200" dirty="0"/>
              <a:t>Simple use of subject terminology (L1)</a:t>
            </a:r>
          </a:p>
          <a:p>
            <a:endParaRPr lang="en-GB" sz="1200" b="1" dirty="0"/>
          </a:p>
          <a:p>
            <a:r>
              <a:rPr lang="en-GB" sz="1200" b="1" dirty="0"/>
              <a:t>SOME UNDERSTANDING OF LANGUAGE (L2)</a:t>
            </a:r>
          </a:p>
          <a:p>
            <a:r>
              <a:rPr lang="en-GB" sz="1200" dirty="0"/>
              <a:t>Attempt to comment on the effect of language (L2)</a:t>
            </a:r>
          </a:p>
          <a:p>
            <a:r>
              <a:rPr lang="en-GB" sz="1200" dirty="0"/>
              <a:t>Some appropriate textual detail (L2)</a:t>
            </a:r>
          </a:p>
          <a:p>
            <a:r>
              <a:rPr lang="en-GB" sz="1200" dirty="0"/>
              <a:t>Some use of subject terminology (L2)</a:t>
            </a:r>
          </a:p>
          <a:p>
            <a:endParaRPr lang="en-GB" sz="1200" dirty="0"/>
          </a:p>
          <a:p>
            <a:r>
              <a:rPr lang="en-GB" sz="1200" b="1" dirty="0"/>
              <a:t>CLEAR UNDERSTANDING OF LANGUAGE (L3)</a:t>
            </a:r>
          </a:p>
          <a:p>
            <a:r>
              <a:rPr lang="en-GB" sz="1200" dirty="0"/>
              <a:t>Clear explanation of the effects of language (L3)</a:t>
            </a:r>
          </a:p>
          <a:p>
            <a:r>
              <a:rPr lang="en-GB" sz="1200" dirty="0"/>
              <a:t>Range of relevant textual detail (L3)</a:t>
            </a:r>
          </a:p>
          <a:p>
            <a:r>
              <a:rPr lang="en-GB" sz="1200" dirty="0"/>
              <a:t>Clear/accurate use of subject terminology (L3)</a:t>
            </a:r>
          </a:p>
          <a:p>
            <a:endParaRPr lang="en-GB" sz="1200" dirty="0"/>
          </a:p>
          <a:p>
            <a:r>
              <a:rPr lang="en-GB" sz="1200" b="1" dirty="0"/>
              <a:t>DETAILED AND PERCEPTIVE UNDERSTANDING OF LANGUAGE (L4)</a:t>
            </a:r>
          </a:p>
          <a:p>
            <a:r>
              <a:rPr lang="en-GB" sz="1200" dirty="0"/>
              <a:t>Analysis of the effects of language (L4)</a:t>
            </a:r>
          </a:p>
          <a:p>
            <a:r>
              <a:rPr lang="en-GB" sz="1200" dirty="0"/>
              <a:t>Judicious textual detail (L4)</a:t>
            </a:r>
          </a:p>
          <a:p>
            <a:r>
              <a:rPr lang="en-GB" sz="1200" dirty="0"/>
              <a:t>Sophisticated use of subject terminology (L4)</a:t>
            </a:r>
            <a:endParaRPr lang="en-GB" sz="1200" dirty="0"/>
          </a:p>
          <a:p>
            <a:endParaRPr lang="en-GB" sz="1200" dirty="0"/>
          </a:p>
        </p:txBody>
      </p:sp>
      <p:sp>
        <p:nvSpPr>
          <p:cNvPr id="7" name="TextBox 6"/>
          <p:cNvSpPr txBox="1"/>
          <p:nvPr/>
        </p:nvSpPr>
        <p:spPr>
          <a:xfrm>
            <a:off x="4373237" y="1667027"/>
            <a:ext cx="4588329" cy="4947765"/>
          </a:xfrm>
          <a:prstGeom prst="rect">
            <a:avLst/>
          </a:prstGeom>
          <a:noFill/>
          <a:ln>
            <a:solidFill>
              <a:schemeClr val="tx1"/>
            </a:solidFill>
          </a:ln>
        </p:spPr>
        <p:txBody>
          <a:bodyPr wrap="square" rtlCol="0">
            <a:spAutoFit/>
          </a:bodyPr>
          <a:lstStyle/>
          <a:p>
            <a:pPr algn="just">
              <a:lnSpc>
                <a:spcPct val="200000"/>
              </a:lnSpc>
            </a:pPr>
            <a:r>
              <a:rPr lang="en-GB" sz="1600" dirty="0"/>
              <a:t>The writer uses negative language to describe both the setting and its inhabitants. The sensory adjective ‘stinking’ implies that the setting is beset by the stench of sewage running through the streets. This lack of hygiene is reinforced by the description of the children who are ‘barefoot’, ‘ragged’ and ‘filthy.’ These three adjectives connote poverty and suggest that the children are forced to live in these abhorrent conditions as they do not have the means to escape destitution. </a:t>
            </a:r>
            <a:endParaRPr lang="en-GB" sz="1400" dirty="0"/>
          </a:p>
        </p:txBody>
      </p:sp>
      <p:sp>
        <p:nvSpPr>
          <p:cNvPr id="5" name="Rectangle 4"/>
          <p:cNvSpPr/>
          <p:nvPr/>
        </p:nvSpPr>
        <p:spPr>
          <a:xfrm>
            <a:off x="0" y="442051"/>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TWO)</a:t>
            </a:r>
            <a:endParaRPr lang="en-GB" sz="2400" dirty="0">
              <a:solidFill>
                <a:schemeClr val="bg1"/>
              </a:solidFill>
              <a:latin typeface="Berlin Sans FB" panose="020E0602020502020306" pitchFamily="34" charset="0"/>
            </a:endParaRPr>
          </a:p>
        </p:txBody>
      </p:sp>
      <p:sp>
        <p:nvSpPr>
          <p:cNvPr id="8" name="AutoShape 12"/>
          <p:cNvSpPr>
            <a:spLocks noChangeArrowheads="1"/>
          </p:cNvSpPr>
          <p:nvPr/>
        </p:nvSpPr>
        <p:spPr bwMode="auto">
          <a:xfrm rot="244626">
            <a:off x="1956676" y="2319430"/>
            <a:ext cx="5088362" cy="2451179"/>
          </a:xfrm>
          <a:prstGeom prst="roundRect">
            <a:avLst>
              <a:gd name="adj" fmla="val 16667"/>
            </a:avLst>
          </a:prstGeom>
          <a:noFill/>
          <a:ln w="152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7200" b="1" dirty="0">
                <a:solidFill>
                  <a:srgbClr val="FF0000"/>
                </a:solidFill>
              </a:rPr>
              <a:t>BAND</a:t>
            </a:r>
          </a:p>
          <a:p>
            <a:pPr algn="ctr" eaLnBrk="1" hangingPunct="1"/>
            <a:r>
              <a:rPr lang="en-GB" altLang="en-US" sz="7200" b="1" dirty="0">
                <a:solidFill>
                  <a:srgbClr val="FF0000"/>
                </a:solidFill>
              </a:rPr>
              <a:t>THREE</a:t>
            </a:r>
            <a:endParaRPr lang="en-GB" altLang="en-US" sz="7200" b="1" dirty="0">
              <a:solidFill>
                <a:srgbClr val="FF0000"/>
              </a:solidFill>
            </a:endParaRPr>
          </a:p>
        </p:txBody>
      </p:sp>
      <p:pic>
        <p:nvPicPr>
          <p:cNvPr id="9" name="Picture 13" descr="stamp-effect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83888">
            <a:off x="2002030" y="2126238"/>
            <a:ext cx="5109318" cy="274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07330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5" y="1713193"/>
            <a:ext cx="4060371" cy="4154984"/>
          </a:xfrm>
          <a:prstGeom prst="rect">
            <a:avLst/>
          </a:prstGeom>
          <a:noFill/>
          <a:ln>
            <a:solidFill>
              <a:schemeClr val="tx1"/>
            </a:solidFill>
          </a:ln>
        </p:spPr>
        <p:txBody>
          <a:bodyPr wrap="square" rtlCol="0">
            <a:spAutoFit/>
          </a:bodyPr>
          <a:lstStyle/>
          <a:p>
            <a:endParaRPr lang="en-GB" sz="1200" b="1" dirty="0"/>
          </a:p>
          <a:p>
            <a:r>
              <a:rPr lang="en-GB" sz="1200" b="1" dirty="0"/>
              <a:t>SIMPLE AWARENESS OF LANGUAGE (L1)</a:t>
            </a:r>
          </a:p>
          <a:p>
            <a:r>
              <a:rPr lang="en-GB" sz="1200" dirty="0"/>
              <a:t>Simple comment on the effect of language (L1)</a:t>
            </a:r>
          </a:p>
          <a:p>
            <a:r>
              <a:rPr lang="en-GB" sz="1200" dirty="0"/>
              <a:t>Simple textual detail (L1)</a:t>
            </a:r>
          </a:p>
          <a:p>
            <a:r>
              <a:rPr lang="en-GB" sz="1200" dirty="0"/>
              <a:t>Simple use of subject terminology (L1)</a:t>
            </a:r>
          </a:p>
          <a:p>
            <a:endParaRPr lang="en-GB" sz="1200" b="1" dirty="0"/>
          </a:p>
          <a:p>
            <a:r>
              <a:rPr lang="en-GB" sz="1200" b="1" dirty="0"/>
              <a:t>SOME UNDERSTANDING OF LANGUAGE (L2)</a:t>
            </a:r>
          </a:p>
          <a:p>
            <a:r>
              <a:rPr lang="en-GB" sz="1200" dirty="0"/>
              <a:t>Attempt to comment on the effect of language (L2)</a:t>
            </a:r>
          </a:p>
          <a:p>
            <a:r>
              <a:rPr lang="en-GB" sz="1200" dirty="0"/>
              <a:t>Some appropriate textual detail (L2)</a:t>
            </a:r>
          </a:p>
          <a:p>
            <a:r>
              <a:rPr lang="en-GB" sz="1200" dirty="0"/>
              <a:t>Some use of subject terminology (L2)</a:t>
            </a:r>
          </a:p>
          <a:p>
            <a:endParaRPr lang="en-GB" sz="1200" dirty="0"/>
          </a:p>
          <a:p>
            <a:r>
              <a:rPr lang="en-GB" sz="1200" b="1" dirty="0"/>
              <a:t>CLEAR UNDERSTANDING OF LANGUAGE (L3)</a:t>
            </a:r>
          </a:p>
          <a:p>
            <a:r>
              <a:rPr lang="en-GB" sz="1200" dirty="0"/>
              <a:t>Clear explanation of the effects of language (L3)</a:t>
            </a:r>
          </a:p>
          <a:p>
            <a:r>
              <a:rPr lang="en-GB" sz="1200" dirty="0"/>
              <a:t>Range of relevant textual detail (L3)</a:t>
            </a:r>
          </a:p>
          <a:p>
            <a:r>
              <a:rPr lang="en-GB" sz="1200" dirty="0"/>
              <a:t>Clear/accurate use of subject terminology (L3)</a:t>
            </a:r>
          </a:p>
          <a:p>
            <a:endParaRPr lang="en-GB" sz="1200" dirty="0"/>
          </a:p>
          <a:p>
            <a:r>
              <a:rPr lang="en-GB" sz="1200" b="1" dirty="0"/>
              <a:t>DETAILED AND PERCEPTIVE UNDERSTANDING OF LANGUAGE (L4)</a:t>
            </a:r>
          </a:p>
          <a:p>
            <a:r>
              <a:rPr lang="en-GB" sz="1200" dirty="0"/>
              <a:t>Analysis of the effects of language (L4)</a:t>
            </a:r>
          </a:p>
          <a:p>
            <a:r>
              <a:rPr lang="en-GB" sz="1200" dirty="0"/>
              <a:t>Judicious textual detail (L4)</a:t>
            </a:r>
          </a:p>
          <a:p>
            <a:r>
              <a:rPr lang="en-GB" sz="1200" dirty="0"/>
              <a:t>Sophisticated use of subject terminology (L4)</a:t>
            </a:r>
            <a:endParaRPr lang="en-GB" sz="1200" dirty="0"/>
          </a:p>
          <a:p>
            <a:endParaRPr lang="en-GB" sz="1200" dirty="0"/>
          </a:p>
        </p:txBody>
      </p:sp>
      <p:sp>
        <p:nvSpPr>
          <p:cNvPr id="7" name="TextBox 6"/>
          <p:cNvSpPr txBox="1"/>
          <p:nvPr/>
        </p:nvSpPr>
        <p:spPr>
          <a:xfrm>
            <a:off x="4373237" y="1667027"/>
            <a:ext cx="4588329" cy="4524315"/>
          </a:xfrm>
          <a:prstGeom prst="rect">
            <a:avLst/>
          </a:prstGeom>
          <a:noFill/>
          <a:ln>
            <a:solidFill>
              <a:schemeClr val="tx1"/>
            </a:solidFill>
          </a:ln>
        </p:spPr>
        <p:txBody>
          <a:bodyPr wrap="square" rtlCol="0">
            <a:spAutoFit/>
          </a:bodyPr>
          <a:lstStyle/>
          <a:p>
            <a:r>
              <a:rPr lang="en-GB" sz="2400" dirty="0"/>
              <a:t>The writer says ‘streams of stinking water’ and the word ‘stinking’ suggests it’s dirty which shows it’s a poor area.</a:t>
            </a:r>
          </a:p>
          <a:p>
            <a:r>
              <a:rPr lang="en-GB" sz="2400" dirty="0"/>
              <a:t>‘Ragged’ and ‘filthy’ show that the people who live there are poor which means it’s not a very nice place to live.</a:t>
            </a:r>
          </a:p>
          <a:p>
            <a:r>
              <a:rPr lang="en-GB" sz="2400" dirty="0"/>
              <a:t>The children are ‘barefoot’ which means they don’t have a lot of money. This might be why they live in a poor area</a:t>
            </a:r>
            <a:r>
              <a:rPr lang="en-GB" sz="2400" dirty="0" smtClean="0"/>
              <a:t>.</a:t>
            </a:r>
            <a:endParaRPr lang="en-GB" sz="2000" dirty="0"/>
          </a:p>
        </p:txBody>
      </p:sp>
      <p:sp>
        <p:nvSpPr>
          <p:cNvPr id="5" name="Rectangle 4"/>
          <p:cNvSpPr/>
          <p:nvPr/>
        </p:nvSpPr>
        <p:spPr>
          <a:xfrm>
            <a:off x="0" y="404398"/>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THREE)</a:t>
            </a:r>
            <a:endParaRPr lang="en-GB" sz="2400" dirty="0">
              <a:solidFill>
                <a:schemeClr val="bg1"/>
              </a:solidFill>
              <a:latin typeface="Berlin Sans FB" panose="020E0602020502020306" pitchFamily="34" charset="0"/>
            </a:endParaRPr>
          </a:p>
        </p:txBody>
      </p:sp>
      <p:sp>
        <p:nvSpPr>
          <p:cNvPr id="8" name="AutoShape 12"/>
          <p:cNvSpPr>
            <a:spLocks noChangeArrowheads="1"/>
          </p:cNvSpPr>
          <p:nvPr/>
        </p:nvSpPr>
        <p:spPr bwMode="auto">
          <a:xfrm rot="21190649">
            <a:off x="1921804" y="2298510"/>
            <a:ext cx="5088362" cy="2451179"/>
          </a:xfrm>
          <a:prstGeom prst="roundRect">
            <a:avLst>
              <a:gd name="adj" fmla="val 16667"/>
            </a:avLst>
          </a:prstGeom>
          <a:noFill/>
          <a:ln w="152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7200" b="1" dirty="0">
                <a:solidFill>
                  <a:srgbClr val="FF0000"/>
                </a:solidFill>
              </a:rPr>
              <a:t>BAND</a:t>
            </a:r>
          </a:p>
          <a:p>
            <a:pPr algn="ctr" eaLnBrk="1" hangingPunct="1"/>
            <a:r>
              <a:rPr lang="en-GB" altLang="en-US" sz="7200" b="1" dirty="0">
                <a:solidFill>
                  <a:srgbClr val="FF0000"/>
                </a:solidFill>
              </a:rPr>
              <a:t>ONE</a:t>
            </a:r>
            <a:endParaRPr lang="en-GB" altLang="en-US" sz="7200" b="1" dirty="0">
              <a:solidFill>
                <a:srgbClr val="FF0000"/>
              </a:solidFill>
            </a:endParaRPr>
          </a:p>
        </p:txBody>
      </p:sp>
      <p:pic>
        <p:nvPicPr>
          <p:cNvPr id="9" name="Picture 13" descr="stamp-effect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9911">
            <a:off x="1895276" y="2088695"/>
            <a:ext cx="5109318" cy="274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532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5" y="1713193"/>
            <a:ext cx="4060371" cy="4154984"/>
          </a:xfrm>
          <a:prstGeom prst="rect">
            <a:avLst/>
          </a:prstGeom>
          <a:noFill/>
          <a:ln>
            <a:solidFill>
              <a:schemeClr val="tx1"/>
            </a:solidFill>
          </a:ln>
        </p:spPr>
        <p:txBody>
          <a:bodyPr wrap="square" rtlCol="0">
            <a:spAutoFit/>
          </a:bodyPr>
          <a:lstStyle/>
          <a:p>
            <a:endParaRPr lang="en-GB" sz="1200" b="1" dirty="0"/>
          </a:p>
          <a:p>
            <a:r>
              <a:rPr lang="en-GB" sz="1200" b="1" dirty="0"/>
              <a:t>SIMPLE AWARENESS OF LANGUAGE (L1)</a:t>
            </a:r>
          </a:p>
          <a:p>
            <a:r>
              <a:rPr lang="en-GB" sz="1200" dirty="0"/>
              <a:t>Simple comment on the effect of language (L1)</a:t>
            </a:r>
          </a:p>
          <a:p>
            <a:r>
              <a:rPr lang="en-GB" sz="1200" dirty="0"/>
              <a:t>Simple textual detail (L1)</a:t>
            </a:r>
          </a:p>
          <a:p>
            <a:r>
              <a:rPr lang="en-GB" sz="1200" dirty="0"/>
              <a:t>Simple use of subject terminology (L1)</a:t>
            </a:r>
          </a:p>
          <a:p>
            <a:endParaRPr lang="en-GB" sz="1200" b="1" dirty="0"/>
          </a:p>
          <a:p>
            <a:r>
              <a:rPr lang="en-GB" sz="1200" b="1" dirty="0"/>
              <a:t>SOME UNDERSTANDING OF LANGUAGE (L2)</a:t>
            </a:r>
          </a:p>
          <a:p>
            <a:r>
              <a:rPr lang="en-GB" sz="1200" dirty="0"/>
              <a:t>Attempt to comment on the effect of language (L2)</a:t>
            </a:r>
          </a:p>
          <a:p>
            <a:r>
              <a:rPr lang="en-GB" sz="1200" dirty="0"/>
              <a:t>Some appropriate textual detail (L2)</a:t>
            </a:r>
          </a:p>
          <a:p>
            <a:r>
              <a:rPr lang="en-GB" sz="1200" dirty="0"/>
              <a:t>Some use of subject terminology (L2)</a:t>
            </a:r>
          </a:p>
          <a:p>
            <a:endParaRPr lang="en-GB" sz="1200" dirty="0"/>
          </a:p>
          <a:p>
            <a:r>
              <a:rPr lang="en-GB" sz="1200" b="1" dirty="0"/>
              <a:t>CLEAR UNDERSTANDING OF LANGUAGE (L3)</a:t>
            </a:r>
          </a:p>
          <a:p>
            <a:r>
              <a:rPr lang="en-GB" sz="1200" dirty="0"/>
              <a:t>Clear explanation of the effects of language (L3)</a:t>
            </a:r>
          </a:p>
          <a:p>
            <a:r>
              <a:rPr lang="en-GB" sz="1200" dirty="0"/>
              <a:t>Range of relevant textual detail (L3)</a:t>
            </a:r>
          </a:p>
          <a:p>
            <a:r>
              <a:rPr lang="en-GB" sz="1200" dirty="0"/>
              <a:t>Clear/accurate use of subject terminology (L3)</a:t>
            </a:r>
          </a:p>
          <a:p>
            <a:endParaRPr lang="en-GB" sz="1200" dirty="0"/>
          </a:p>
          <a:p>
            <a:r>
              <a:rPr lang="en-GB" sz="1200" b="1" dirty="0"/>
              <a:t>DETAILED AND PERCEPTIVE UNDERSTANDING OF LANGUAGE (L4)</a:t>
            </a:r>
          </a:p>
          <a:p>
            <a:r>
              <a:rPr lang="en-GB" sz="1200" dirty="0"/>
              <a:t>Analysis of the effects of language (L4)</a:t>
            </a:r>
          </a:p>
          <a:p>
            <a:r>
              <a:rPr lang="en-GB" sz="1200" dirty="0"/>
              <a:t>Judicious textual detail (L4)</a:t>
            </a:r>
          </a:p>
          <a:p>
            <a:r>
              <a:rPr lang="en-GB" sz="1200" dirty="0"/>
              <a:t>Sophisticated use of subject terminology (L4)</a:t>
            </a:r>
            <a:endParaRPr lang="en-GB" sz="1200" dirty="0"/>
          </a:p>
          <a:p>
            <a:endParaRPr lang="en-GB" sz="1200" dirty="0"/>
          </a:p>
        </p:txBody>
      </p:sp>
      <p:sp>
        <p:nvSpPr>
          <p:cNvPr id="7" name="TextBox 6"/>
          <p:cNvSpPr txBox="1"/>
          <p:nvPr/>
        </p:nvSpPr>
        <p:spPr>
          <a:xfrm>
            <a:off x="4367858" y="1134523"/>
            <a:ext cx="4588329" cy="5554726"/>
          </a:xfrm>
          <a:prstGeom prst="rect">
            <a:avLst/>
          </a:prstGeom>
          <a:noFill/>
          <a:ln>
            <a:solidFill>
              <a:schemeClr val="tx1"/>
            </a:solidFill>
          </a:ln>
        </p:spPr>
        <p:txBody>
          <a:bodyPr wrap="square" rtlCol="0">
            <a:spAutoFit/>
          </a:bodyPr>
          <a:lstStyle/>
          <a:p>
            <a:pPr algn="just">
              <a:lnSpc>
                <a:spcPct val="200000"/>
              </a:lnSpc>
            </a:pPr>
            <a:r>
              <a:rPr lang="en-GB" dirty="0"/>
              <a:t>The writer uses sensory language when he explains the water is ‘stinking’. This suggests that the setting is unhygienic and sewage runs through it. This also suggests that the people living there don’t have access to clean water and live in a dirty environment. This could also explain why the children are ‘ragged’ and ‘filthy’ as the adjectives suggest that they have no way of keeping themselves clean as they are surrounded by dirt. </a:t>
            </a:r>
            <a:endParaRPr lang="en-GB" sz="1600" dirty="0"/>
          </a:p>
        </p:txBody>
      </p:sp>
      <p:sp>
        <p:nvSpPr>
          <p:cNvPr id="5" name="Rectangle 4"/>
          <p:cNvSpPr/>
          <p:nvPr/>
        </p:nvSpPr>
        <p:spPr>
          <a:xfrm>
            <a:off x="0" y="377504"/>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FOUR)</a:t>
            </a:r>
            <a:endParaRPr lang="en-GB" sz="2400" dirty="0">
              <a:solidFill>
                <a:schemeClr val="bg1"/>
              </a:solidFill>
              <a:latin typeface="Berlin Sans FB" panose="020E0602020502020306" pitchFamily="34" charset="0"/>
            </a:endParaRPr>
          </a:p>
        </p:txBody>
      </p:sp>
      <p:sp>
        <p:nvSpPr>
          <p:cNvPr id="8" name="AutoShape 12"/>
          <p:cNvSpPr>
            <a:spLocks noChangeArrowheads="1"/>
          </p:cNvSpPr>
          <p:nvPr/>
        </p:nvSpPr>
        <p:spPr bwMode="auto">
          <a:xfrm rot="471580">
            <a:off x="1921804" y="2298510"/>
            <a:ext cx="5088362" cy="2451179"/>
          </a:xfrm>
          <a:prstGeom prst="roundRect">
            <a:avLst>
              <a:gd name="adj" fmla="val 16667"/>
            </a:avLst>
          </a:prstGeom>
          <a:noFill/>
          <a:ln w="152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7200" b="1" dirty="0">
                <a:solidFill>
                  <a:srgbClr val="FF0000"/>
                </a:solidFill>
              </a:rPr>
              <a:t>BAND</a:t>
            </a:r>
          </a:p>
          <a:p>
            <a:pPr algn="ctr" eaLnBrk="1" hangingPunct="1"/>
            <a:r>
              <a:rPr lang="en-GB" altLang="en-US" sz="7200" b="1" dirty="0">
                <a:solidFill>
                  <a:srgbClr val="FF0000"/>
                </a:solidFill>
              </a:rPr>
              <a:t>TWO</a:t>
            </a:r>
            <a:endParaRPr lang="en-GB" altLang="en-US" sz="7200" b="1" dirty="0">
              <a:solidFill>
                <a:srgbClr val="FF0000"/>
              </a:solidFill>
            </a:endParaRPr>
          </a:p>
        </p:txBody>
      </p:sp>
      <p:pic>
        <p:nvPicPr>
          <p:cNvPr id="9" name="Picture 13" descr="stamp-effect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842">
            <a:off x="1911326" y="2074019"/>
            <a:ext cx="5109318" cy="274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58580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4"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151743" cy="584775"/>
          </a:xfrm>
          <a:prstGeom prst="rect">
            <a:avLst/>
          </a:prstGeom>
          <a:noFill/>
        </p:spPr>
        <p:txBody>
          <a:bodyPr wrap="none" rtlCol="0">
            <a:spAutoFit/>
          </a:bodyPr>
          <a:lstStyle/>
          <a:p>
            <a:r>
              <a:rPr lang="en-GB" sz="3200" b="1" dirty="0" smtClean="0">
                <a:solidFill>
                  <a:srgbClr val="7030A0"/>
                </a:solidFill>
              </a:rPr>
              <a:t>Question 2:</a:t>
            </a:r>
            <a:endParaRPr lang="en-GB" sz="3200" b="1" dirty="0">
              <a:solidFill>
                <a:srgbClr val="7030A0"/>
              </a:solidFill>
            </a:endParaRPr>
          </a:p>
        </p:txBody>
      </p:sp>
      <p:sp>
        <p:nvSpPr>
          <p:cNvPr id="4" name="Rectangle 2"/>
          <p:cNvSpPr>
            <a:spLocks noChangeArrowheads="1"/>
          </p:cNvSpPr>
          <p:nvPr/>
        </p:nvSpPr>
        <p:spPr bwMode="auto">
          <a:xfrm>
            <a:off x="614626" y="697815"/>
            <a:ext cx="593303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GB" altLang="en-US" sz="1600" b="1"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Question 2</a:t>
            </a:r>
            <a:r>
              <a:rPr kumimoji="0" lang="en-GB" altLang="en-US" sz="16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 Look in detail from lines </a:t>
            </a:r>
            <a:r>
              <a:rPr lang="en-GB" sz="1600" b="1" dirty="0" err="1"/>
              <a:t>lines</a:t>
            </a:r>
            <a:r>
              <a:rPr lang="en-GB" sz="1600" b="1" dirty="0"/>
              <a:t> 6 to 19 </a:t>
            </a:r>
            <a:r>
              <a:rPr lang="en-GB" sz="1600" dirty="0"/>
              <a:t>of the source</a:t>
            </a:r>
            <a:r>
              <a:rPr lang="en-GB" sz="1600" dirty="0" smtClean="0"/>
              <a:t>.</a:t>
            </a:r>
          </a:p>
          <a:p>
            <a:endParaRPr lang="en-GB" sz="1600" dirty="0"/>
          </a:p>
          <a:p>
            <a:r>
              <a:rPr lang="en-GB" sz="1600" dirty="0" smtClean="0"/>
              <a:t>How </a:t>
            </a:r>
            <a:r>
              <a:rPr lang="en-GB" sz="1600" dirty="0"/>
              <a:t>does the writer use language</a:t>
            </a:r>
            <a:r>
              <a:rPr lang="en-GB" sz="1600" b="1" dirty="0"/>
              <a:t> </a:t>
            </a:r>
            <a:r>
              <a:rPr lang="en-GB" sz="1600" dirty="0"/>
              <a:t>here to describe the setting</a:t>
            </a:r>
            <a:r>
              <a:rPr lang="en-GB" sz="1600" dirty="0" smtClean="0"/>
              <a:t>?</a:t>
            </a:r>
          </a:p>
          <a:p>
            <a:endParaRPr lang="en-GB" sz="16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You </a:t>
            </a:r>
            <a:r>
              <a:rPr kumimoji="0" lang="en-GB"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could include the writer’s choice of: </a:t>
            </a:r>
            <a:endParaRPr kumimoji="0" lang="en-GB"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 Words and phrases </a:t>
            </a:r>
            <a:endParaRPr kumimoji="0" lang="en-GB"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sz="1600" dirty="0" smtClean="0">
                <a:solidFill>
                  <a:srgbClr val="000000"/>
                </a:solidFill>
                <a:latin typeface="+mn-lt"/>
                <a:ea typeface="Calibri" panose="020F0502020204030204" pitchFamily="34" charset="0"/>
                <a:cs typeface="Arial" panose="020B0604020202020204" pitchFamily="34" charset="0"/>
              </a:rPr>
              <a:t> L</a:t>
            </a:r>
            <a:r>
              <a:rPr kumimoji="0" lang="en-GB"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anguage features and techniques </a:t>
            </a: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sz="1600" dirty="0" smtClean="0">
                <a:solidFill>
                  <a:srgbClr val="000000"/>
                </a:solidFill>
                <a:latin typeface="+mn-lt"/>
                <a:cs typeface="Arial" panose="020B0604020202020204" pitchFamily="34" charset="0"/>
              </a:rPr>
              <a:t> Sentence forms</a:t>
            </a:r>
            <a:endParaRPr kumimoji="0" lang="en-GB"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mn-lt"/>
              </a:rPr>
              <a:t>[8 marks]</a:t>
            </a:r>
          </a:p>
        </p:txBody>
      </p:sp>
      <p:sp>
        <p:nvSpPr>
          <p:cNvPr id="17" name="Text Box 2"/>
          <p:cNvSpPr txBox="1">
            <a:spLocks noChangeArrowheads="1"/>
          </p:cNvSpPr>
          <p:nvPr/>
        </p:nvSpPr>
        <p:spPr bwMode="auto">
          <a:xfrm>
            <a:off x="538063" y="3028732"/>
            <a:ext cx="8426425" cy="21190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GB" sz="1600" dirty="0"/>
              <a:t>Barefoot children, ragged and filthy, played among the rubbish and the streams of stinking water that trickled thickly over the cobbles. Women standing in their doorways fell silent as they passed, and stared with hostile eyes, arms folded, until they had gone by. They look so old, thought Sally; even the children had pinched, old-men’s faces, with wrinkled brows and tight-drawn lips. Once they came on a group of men at the entrance to a narrow court. Some were leaning on the wall, some squatting on doorsteps. Their clothes were torn and clotted with dirt, their eyes were full of hatred, and one of them stood up and two others shifted away from the wall as Frederick and Sally approached, as if to challenge their right to pass.</a:t>
            </a:r>
          </a:p>
        </p:txBody>
      </p:sp>
      <p:sp>
        <p:nvSpPr>
          <p:cNvPr id="22" name="Folded Corner 21"/>
          <p:cNvSpPr/>
          <p:nvPr/>
        </p:nvSpPr>
        <p:spPr>
          <a:xfrm rot="21133415">
            <a:off x="7420215" y="43526"/>
            <a:ext cx="1440160" cy="119708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tx1"/>
                </a:solidFill>
              </a:rPr>
              <a:t>x2</a:t>
            </a:r>
            <a:endParaRPr lang="en-GB" sz="5400" dirty="0">
              <a:solidFill>
                <a:schemeClr val="tx1"/>
              </a:solidFill>
            </a:endParaRPr>
          </a:p>
        </p:txBody>
      </p:sp>
      <p:sp>
        <p:nvSpPr>
          <p:cNvPr id="26" name="Oval 25"/>
          <p:cNvSpPr/>
          <p:nvPr/>
        </p:nvSpPr>
        <p:spPr>
          <a:xfrm>
            <a:off x="4054757" y="675222"/>
            <a:ext cx="1008112" cy="406322"/>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7089" y="5430360"/>
            <a:ext cx="244475" cy="244475"/>
          </a:xfrm>
          <a:prstGeom prst="rect">
            <a:avLst/>
          </a:prstGeom>
        </p:spPr>
      </p:pic>
      <p:sp>
        <p:nvSpPr>
          <p:cNvPr id="29" name="Oval 28"/>
          <p:cNvSpPr/>
          <p:nvPr/>
        </p:nvSpPr>
        <p:spPr>
          <a:xfrm>
            <a:off x="1081563" y="5440808"/>
            <a:ext cx="1249691" cy="124969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a:off x="1081562" y="5440808"/>
            <a:ext cx="1249693" cy="1226899"/>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31" name="TextBox 30"/>
          <p:cNvSpPr txBox="1"/>
          <p:nvPr/>
        </p:nvSpPr>
        <p:spPr>
          <a:xfrm>
            <a:off x="2426058" y="5597468"/>
            <a:ext cx="1197636" cy="830997"/>
          </a:xfrm>
          <a:prstGeom prst="rect">
            <a:avLst/>
          </a:prstGeom>
          <a:noFill/>
        </p:spPr>
        <p:txBody>
          <a:bodyPr wrap="none" rtlCol="0">
            <a:spAutoFit/>
          </a:bodyPr>
          <a:lstStyle/>
          <a:p>
            <a:pPr algn="ctr"/>
            <a:r>
              <a:rPr lang="en-GB" sz="2400" dirty="0" smtClean="0"/>
              <a:t>10 </a:t>
            </a:r>
          </a:p>
          <a:p>
            <a:pPr algn="ctr"/>
            <a:r>
              <a:rPr lang="en-GB" sz="2400" dirty="0" smtClean="0"/>
              <a:t>minutes</a:t>
            </a:r>
            <a:endParaRPr lang="en-GB" sz="2400" dirty="0"/>
          </a:p>
        </p:txBody>
      </p:sp>
      <p:pic>
        <p:nvPicPr>
          <p:cNvPr id="23" name="Picture 22" descr="Screen Clipping"/>
          <p:cNvPicPr>
            <a:picLocks noChangeAspect="1"/>
          </p:cNvPicPr>
          <p:nvPr/>
        </p:nvPicPr>
        <p:blipFill rotWithShape="1">
          <a:blip r:embed="rId6" cstate="print">
            <a:extLst>
              <a:ext uri="{28A0092B-C50C-407E-A947-70E740481C1C}">
                <a14:useLocalDpi xmlns:a14="http://schemas.microsoft.com/office/drawing/2010/main" val="0"/>
              </a:ext>
            </a:extLst>
          </a:blip>
          <a:srcRect l="589" t="16296" b="34396"/>
          <a:stretch/>
        </p:blipFill>
        <p:spPr>
          <a:xfrm>
            <a:off x="4932040" y="5301208"/>
            <a:ext cx="3578802" cy="1311375"/>
          </a:xfrm>
          <a:prstGeom prst="rect">
            <a:avLst/>
          </a:prstGeom>
        </p:spPr>
      </p:pic>
      <p:sp>
        <p:nvSpPr>
          <p:cNvPr id="5" name="Date Placeholder 4"/>
          <p:cNvSpPr>
            <a:spLocks noGrp="1"/>
          </p:cNvSpPr>
          <p:nvPr>
            <p:ph type="dt" sz="half" idx="10"/>
          </p:nvPr>
        </p:nvSpPr>
        <p:spPr/>
        <p:txBody>
          <a:bodyPr/>
          <a:lstStyle/>
          <a:p>
            <a:fld id="{EA196CE7-13C2-4834-A551-9970B0553D00}"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12040130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600000"/>
                                        <p:tgtEl>
                                          <p:spTgt spid="30"/>
                                        </p:tgtEl>
                                      </p:cBhvr>
                                    </p:animEffect>
                                  </p:childTnLst>
                                </p:cTn>
                              </p:par>
                            </p:childTnLst>
                          </p:cTn>
                        </p:par>
                        <p:par>
                          <p:cTn id="8" fill="hold">
                            <p:stCondLst>
                              <p:cond delay="600000"/>
                            </p:stCondLst>
                            <p:childTnLst>
                              <p:par>
                                <p:cTn id="9" presetID="1" presetClass="mediacall" presetSubtype="0" fill="hold" nodeType="afterEffect">
                                  <p:stCondLst>
                                    <p:cond delay="0"/>
                                  </p:stCondLst>
                                  <p:childTnLst>
                                    <p:cmd type="call" cmd="playFrom(0.0)">
                                      <p:cBhvr>
                                        <p:cTn id="10" dur="2178" fill="hold"/>
                                        <p:tgtEl>
                                          <p:spTgt spid="28"/>
                                        </p:tgtEl>
                                      </p:cBhvr>
                                    </p:cmd>
                                  </p:childTnLst>
                                </p:cTn>
                              </p:par>
                            </p:childTnLst>
                          </p:cTn>
                        </p:par>
                      </p:childTnLst>
                    </p:cTn>
                  </p:par>
                </p:childTnLst>
              </p:cTn>
              <p:nextCondLst>
                <p:cond evt="onClick" delay="0">
                  <p:tgtEl>
                    <p:spTgt spid="2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5736"/>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bg1"/>
                </a:solidFill>
                <a:latin typeface="Berlin Sans FB" panose="020E0602020502020306" pitchFamily="34" charset="0"/>
              </a:rPr>
              <a:t>YOUR TASK: WRITE YOUR ANSWER</a:t>
            </a:r>
            <a:endParaRPr lang="en-GB" sz="2700" dirty="0">
              <a:solidFill>
                <a:schemeClr val="bg1"/>
              </a:solidFill>
              <a:latin typeface="Berlin Sans FB" panose="020E0602020502020306" pitchFamily="34" charset="0"/>
            </a:endParaRPr>
          </a:p>
        </p:txBody>
      </p:sp>
      <p:sp>
        <p:nvSpPr>
          <p:cNvPr id="5" name="Rectangle 4"/>
          <p:cNvSpPr/>
          <p:nvPr/>
        </p:nvSpPr>
        <p:spPr>
          <a:xfrm>
            <a:off x="92993" y="1204773"/>
            <a:ext cx="8958014" cy="361739"/>
          </a:xfrm>
          <a:prstGeom prst="rect">
            <a:avLst/>
          </a:prstGeom>
          <a:ln>
            <a:solidFill>
              <a:srgbClr val="FFC000"/>
            </a:solidFill>
          </a:ln>
          <a:effectLst>
            <a:glow rad="101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100" b="1" dirty="0"/>
              <a:t>How does the writer use language to describe the </a:t>
            </a:r>
            <a:r>
              <a:rPr lang="en-GB" sz="2100" b="1" dirty="0" smtClean="0"/>
              <a:t>setting?</a:t>
            </a:r>
            <a:endParaRPr lang="en-GB" sz="2100" b="1" dirty="0"/>
          </a:p>
        </p:txBody>
      </p:sp>
      <p:sp>
        <p:nvSpPr>
          <p:cNvPr id="6" name="Content Placeholder 2"/>
          <p:cNvSpPr>
            <a:spLocks noGrp="1"/>
          </p:cNvSpPr>
          <p:nvPr>
            <p:ph idx="1"/>
          </p:nvPr>
        </p:nvSpPr>
        <p:spPr>
          <a:xfrm>
            <a:off x="445354" y="2027621"/>
            <a:ext cx="3669447" cy="2232374"/>
          </a:xfrm>
        </p:spPr>
        <p:txBody>
          <a:bodyPr>
            <a:noAutofit/>
          </a:bodyPr>
          <a:lstStyle/>
          <a:p>
            <a:pPr marL="0" indent="0" fontAlgn="base">
              <a:buNone/>
            </a:pPr>
            <a:r>
              <a:rPr lang="en-US" sz="2400" b="1" dirty="0" smtClean="0">
                <a:solidFill>
                  <a:schemeClr val="tx1"/>
                </a:solidFill>
              </a:rPr>
              <a:t>Making the process of analysis simpler:</a:t>
            </a:r>
          </a:p>
          <a:p>
            <a:pPr marL="0" indent="0" fontAlgn="base">
              <a:buNone/>
            </a:pPr>
            <a:endParaRPr lang="en-US" sz="2400" b="1" dirty="0"/>
          </a:p>
          <a:p>
            <a:pPr fontAlgn="base"/>
            <a:r>
              <a:rPr lang="en-US" sz="2400" b="1" u="sng" dirty="0" smtClean="0">
                <a:solidFill>
                  <a:srgbClr val="FF0000"/>
                </a:solidFill>
              </a:rPr>
              <a:t>What</a:t>
            </a:r>
            <a:r>
              <a:rPr lang="en-US" sz="2400" b="1" dirty="0">
                <a:solidFill>
                  <a:srgbClr val="FF0000"/>
                </a:solidFill>
              </a:rPr>
              <a:t> is the writer telling us about the </a:t>
            </a:r>
            <a:r>
              <a:rPr lang="en-US" sz="2400" b="1" dirty="0" smtClean="0">
                <a:solidFill>
                  <a:srgbClr val="FF0000"/>
                </a:solidFill>
              </a:rPr>
              <a:t>setting?</a:t>
            </a:r>
            <a:endParaRPr lang="en-US" sz="2400" b="1" dirty="0">
              <a:solidFill>
                <a:srgbClr val="FF0000"/>
              </a:solidFill>
            </a:endParaRPr>
          </a:p>
          <a:p>
            <a:pPr fontAlgn="base"/>
            <a:r>
              <a:rPr lang="en-US" sz="2400" b="1" u="sng" dirty="0">
                <a:solidFill>
                  <a:srgbClr val="FF0000"/>
                </a:solidFill>
              </a:rPr>
              <a:t>How</a:t>
            </a:r>
            <a:r>
              <a:rPr lang="en-US" sz="2400" b="1" dirty="0">
                <a:solidFill>
                  <a:srgbClr val="FF0000"/>
                </a:solidFill>
              </a:rPr>
              <a:t> do they use </a:t>
            </a:r>
            <a:r>
              <a:rPr lang="en-US" sz="2400" b="1" dirty="0" smtClean="0">
                <a:solidFill>
                  <a:srgbClr val="FF0000"/>
                </a:solidFill>
              </a:rPr>
              <a:t>language </a:t>
            </a:r>
            <a:r>
              <a:rPr lang="en-US" sz="2400" b="1" dirty="0">
                <a:solidFill>
                  <a:srgbClr val="FF0000"/>
                </a:solidFill>
              </a:rPr>
              <a:t>to do this?</a:t>
            </a:r>
          </a:p>
          <a:p>
            <a:pPr fontAlgn="base"/>
            <a:r>
              <a:rPr lang="en-US" sz="2400" b="1" u="sng" dirty="0">
                <a:solidFill>
                  <a:srgbClr val="FF0000"/>
                </a:solidFill>
              </a:rPr>
              <a:t>Why</a:t>
            </a:r>
            <a:r>
              <a:rPr lang="en-US" sz="2400" b="1" dirty="0">
                <a:solidFill>
                  <a:srgbClr val="FF0000"/>
                </a:solidFill>
              </a:rPr>
              <a:t> are they doing this?</a:t>
            </a:r>
          </a:p>
          <a:p>
            <a:endParaRPr lang="en-US" sz="2000" dirty="0"/>
          </a:p>
        </p:txBody>
      </p:sp>
      <p:sp>
        <p:nvSpPr>
          <p:cNvPr id="7" name="Content Placeholder 2"/>
          <p:cNvSpPr txBox="1">
            <a:spLocks/>
          </p:cNvSpPr>
          <p:nvPr/>
        </p:nvSpPr>
        <p:spPr>
          <a:xfrm>
            <a:off x="445354" y="5709086"/>
            <a:ext cx="8260772" cy="844924"/>
          </a:xfrm>
          <a:prstGeom prst="rect">
            <a:avLst/>
          </a:prstGeom>
        </p:spPr>
        <p:txBody>
          <a:bodyPr lIns="0" tIns="0" rIns="0" bIns="0">
            <a:normAutofit fontScale="92500" lnSpcReduction="10000"/>
          </a:bodyPr>
          <a:lstStyle>
            <a:lvl1pPr marL="0" indent="0" algn="l" defTabSz="457200" rtl="0" eaLnBrk="1" latinLnBrk="0" hangingPunct="1">
              <a:spcBef>
                <a:spcPct val="20000"/>
              </a:spcBef>
              <a:buClr>
                <a:schemeClr val="accent6"/>
              </a:buClr>
              <a:buFont typeface="Arial"/>
              <a:buNone/>
              <a:defRPr sz="2800" b="1" kern="1200">
                <a:solidFill>
                  <a:srgbClr val="000000"/>
                </a:solidFill>
                <a:latin typeface="+mn-lt"/>
                <a:ea typeface="+mn-ea"/>
                <a:cs typeface="+mn-cs"/>
              </a:defRPr>
            </a:lvl1pPr>
            <a:lvl2pPr marL="365125" indent="-188913" algn="l" defTabSz="457200" rtl="0" eaLnBrk="1" latinLnBrk="0" hangingPunct="1">
              <a:spcBef>
                <a:spcPct val="20000"/>
              </a:spcBef>
              <a:buClr>
                <a:schemeClr val="accent6"/>
              </a:buClr>
              <a:buFont typeface="Arial"/>
              <a:buChar char="•"/>
              <a:defRPr sz="2000" kern="1200">
                <a:solidFill>
                  <a:srgbClr val="000000"/>
                </a:solidFill>
                <a:latin typeface="+mn-lt"/>
                <a:ea typeface="+mn-ea"/>
                <a:cs typeface="+mn-cs"/>
              </a:defRPr>
            </a:lvl2pPr>
            <a:lvl3pPr marL="541338" indent="-176213" algn="l" defTabSz="457200" rtl="0" eaLnBrk="1" latinLnBrk="0" hangingPunct="1">
              <a:spcBef>
                <a:spcPct val="20000"/>
              </a:spcBef>
              <a:buClr>
                <a:schemeClr val="accent6"/>
              </a:buClr>
              <a:buFont typeface="Arial"/>
              <a:buChar char="•"/>
              <a:defRPr sz="2000" kern="1200">
                <a:solidFill>
                  <a:srgbClr val="000000"/>
                </a:solidFill>
                <a:latin typeface="+mn-lt"/>
                <a:ea typeface="+mn-ea"/>
                <a:cs typeface="+mn-cs"/>
              </a:defRPr>
            </a:lvl3pPr>
            <a:lvl4pPr marL="715963" indent="-174625" algn="l" defTabSz="457200" rtl="0" eaLnBrk="1" latinLnBrk="0" hangingPunct="1">
              <a:spcBef>
                <a:spcPct val="20000"/>
              </a:spcBef>
              <a:buClr>
                <a:schemeClr val="accent6"/>
              </a:buClr>
              <a:buFont typeface="Arial"/>
              <a:buChar char="•"/>
              <a:defRPr sz="2000" kern="1200">
                <a:solidFill>
                  <a:srgbClr val="000000"/>
                </a:solidFill>
                <a:latin typeface="+mn-lt"/>
                <a:ea typeface="+mn-ea"/>
                <a:cs typeface="+mn-cs"/>
              </a:defRPr>
            </a:lvl4pPr>
            <a:lvl5pPr marL="892175" indent="-176213" algn="l" defTabSz="457200" rtl="0" eaLnBrk="1" latinLnBrk="0" hangingPunct="1">
              <a:spcBef>
                <a:spcPct val="20000"/>
              </a:spcBef>
              <a:buClr>
                <a:schemeClr val="accent6"/>
              </a:buClr>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100" dirty="0"/>
              <a:t>These 3 questions will help you think an explore the BIG ideas. They cover the basic assessment objectives. If you are answering these questions, you are hitting the assessment objectives. </a:t>
            </a:r>
            <a:endParaRPr lang="en-US" sz="2700" dirty="0"/>
          </a:p>
        </p:txBody>
      </p:sp>
      <p:sp>
        <p:nvSpPr>
          <p:cNvPr id="8" name="Rectangle 7"/>
          <p:cNvSpPr/>
          <p:nvPr/>
        </p:nvSpPr>
        <p:spPr>
          <a:xfrm>
            <a:off x="4370522" y="2020437"/>
            <a:ext cx="4587495" cy="3970318"/>
          </a:xfrm>
          <a:prstGeom prst="rect">
            <a:avLst/>
          </a:prstGeom>
        </p:spPr>
        <p:txBody>
          <a:bodyPr wrap="square">
            <a:spAutoFit/>
          </a:bodyPr>
          <a:lstStyle/>
          <a:p>
            <a:pPr algn="just" fontAlgn="base"/>
            <a:r>
              <a:rPr lang="en-US" b="1" dirty="0"/>
              <a:t>Layer up from the basic questions:</a:t>
            </a:r>
          </a:p>
          <a:p>
            <a:pPr algn="just" fontAlgn="base"/>
            <a:endParaRPr lang="en-US" b="1" dirty="0"/>
          </a:p>
          <a:p>
            <a:pPr algn="just" fontAlgn="base"/>
            <a:r>
              <a:rPr lang="en-US" b="1" u="sng" dirty="0">
                <a:solidFill>
                  <a:srgbClr val="FF0000"/>
                </a:solidFill>
              </a:rPr>
              <a:t>What</a:t>
            </a:r>
            <a:r>
              <a:rPr lang="en-US" b="1" dirty="0">
                <a:solidFill>
                  <a:srgbClr val="FF0000"/>
                </a:solidFill>
              </a:rPr>
              <a:t> does the writer want us to feel as a reader?</a:t>
            </a:r>
          </a:p>
          <a:p>
            <a:pPr algn="just" fontAlgn="base"/>
            <a:r>
              <a:rPr lang="en-US" b="1" u="sng" dirty="0">
                <a:solidFill>
                  <a:srgbClr val="FF0000"/>
                </a:solidFill>
              </a:rPr>
              <a:t>How</a:t>
            </a:r>
            <a:r>
              <a:rPr lang="en-US" b="1" dirty="0">
                <a:solidFill>
                  <a:srgbClr val="FF0000"/>
                </a:solidFill>
              </a:rPr>
              <a:t> does the writer use key words to show this?</a:t>
            </a:r>
          </a:p>
          <a:p>
            <a:pPr algn="just" fontAlgn="base"/>
            <a:r>
              <a:rPr lang="en-US" b="1" u="sng" dirty="0">
                <a:solidFill>
                  <a:srgbClr val="FF0000"/>
                </a:solidFill>
              </a:rPr>
              <a:t>How</a:t>
            </a:r>
            <a:r>
              <a:rPr lang="en-US" b="1" dirty="0">
                <a:solidFill>
                  <a:srgbClr val="FF0000"/>
                </a:solidFill>
              </a:rPr>
              <a:t> does it tell us something about a time that a text was written in?</a:t>
            </a:r>
          </a:p>
          <a:p>
            <a:pPr algn="just" fontAlgn="base"/>
            <a:r>
              <a:rPr lang="en-US" b="1" u="sng" dirty="0">
                <a:solidFill>
                  <a:srgbClr val="FF0000"/>
                </a:solidFill>
              </a:rPr>
              <a:t>Why </a:t>
            </a:r>
            <a:r>
              <a:rPr lang="en-US" b="1" dirty="0">
                <a:solidFill>
                  <a:srgbClr val="FF0000"/>
                </a:solidFill>
              </a:rPr>
              <a:t>have they chosen that language over other language?</a:t>
            </a:r>
          </a:p>
          <a:p>
            <a:pPr algn="just" fontAlgn="base"/>
            <a:r>
              <a:rPr lang="en-US" b="1" u="sng" dirty="0">
                <a:solidFill>
                  <a:srgbClr val="FF0000"/>
                </a:solidFill>
              </a:rPr>
              <a:t>Why </a:t>
            </a:r>
            <a:r>
              <a:rPr lang="en-US" b="1" dirty="0">
                <a:solidFill>
                  <a:srgbClr val="FF0000"/>
                </a:solidFill>
              </a:rPr>
              <a:t>might they want us to interpret it in different ways?</a:t>
            </a:r>
          </a:p>
          <a:p>
            <a:pPr algn="just" fontAlgn="base"/>
            <a:endParaRPr lang="en-US" b="1" dirty="0">
              <a:solidFill>
                <a:srgbClr val="FF0000"/>
              </a:solidFill>
            </a:endParaRPr>
          </a:p>
          <a:p>
            <a:pPr algn="ctr" fontAlgn="base"/>
            <a:endParaRPr lang="en-US" b="1" dirty="0"/>
          </a:p>
        </p:txBody>
      </p:sp>
    </p:spTree>
    <p:extLst>
      <p:ext uri="{BB962C8B-B14F-4D97-AF65-F5344CB8AC3E}">
        <p14:creationId xmlns:p14="http://schemas.microsoft.com/office/powerpoint/2010/main" val="326086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94994">
            <a:off x="200751" y="781190"/>
            <a:ext cx="3981571" cy="1872960"/>
          </a:xfrm>
          <a:prstGeom prst="rect">
            <a:avLst/>
          </a:prstGeom>
        </p:spPr>
      </p:pic>
      <p:pic>
        <p:nvPicPr>
          <p:cNvPr id="7" name="Picture 6"/>
          <p:cNvPicPr>
            <a:picLocks noChangeAspect="1"/>
          </p:cNvPicPr>
          <p:nvPr/>
        </p:nvPicPr>
        <p:blipFill>
          <a:blip r:embed="rId3"/>
          <a:stretch>
            <a:fillRect/>
          </a:stretch>
        </p:blipFill>
        <p:spPr>
          <a:xfrm>
            <a:off x="2991373" y="471216"/>
            <a:ext cx="6053200" cy="3594087"/>
          </a:xfrm>
          <a:prstGeom prst="rect">
            <a:avLst/>
          </a:prstGeom>
        </p:spPr>
      </p:pic>
      <p:sp>
        <p:nvSpPr>
          <p:cNvPr id="3" name="TextBox 2"/>
          <p:cNvSpPr txBox="1"/>
          <p:nvPr/>
        </p:nvSpPr>
        <p:spPr>
          <a:xfrm>
            <a:off x="1428841" y="805552"/>
            <a:ext cx="1261437" cy="3170099"/>
          </a:xfrm>
          <a:prstGeom prst="rect">
            <a:avLst/>
          </a:prstGeom>
          <a:noFill/>
        </p:spPr>
        <p:txBody>
          <a:bodyPr wrap="square" rtlCol="0">
            <a:spAutoFit/>
          </a:bodyPr>
          <a:lstStyle/>
          <a:p>
            <a:r>
              <a:rPr lang="en-GB" sz="20000" dirty="0" smtClean="0">
                <a:solidFill>
                  <a:srgbClr val="FF0000"/>
                </a:solidFill>
                <a:effectLst>
                  <a:outerShdw blurRad="38100" dist="38100" dir="2700000" algn="tl">
                    <a:srgbClr val="000000">
                      <a:alpha val="43137"/>
                    </a:srgbClr>
                  </a:outerShdw>
                </a:effectLst>
              </a:rPr>
              <a:t>?</a:t>
            </a:r>
            <a:endParaRPr lang="en-GB" sz="20000"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graphicFrame>
        <p:nvGraphicFramePr>
          <p:cNvPr id="6" name="Table 5"/>
          <p:cNvGraphicFramePr>
            <a:graphicFrameLocks noGrp="1"/>
          </p:cNvGraphicFramePr>
          <p:nvPr/>
        </p:nvGraphicFramePr>
        <p:xfrm>
          <a:off x="17463" y="4167188"/>
          <a:ext cx="9126537" cy="2651392"/>
        </p:xfrm>
        <a:graphic>
          <a:graphicData uri="http://schemas.openxmlformats.org/drawingml/2006/table">
            <a:tbl>
              <a:tblPr/>
              <a:tblGrid>
                <a:gridCol w="3041650">
                  <a:extLst>
                    <a:ext uri="{9D8B030D-6E8A-4147-A177-3AD203B41FA5}">
                      <a16:colId xmlns:a16="http://schemas.microsoft.com/office/drawing/2014/main" xmlns="" val="20000"/>
                    </a:ext>
                  </a:extLst>
                </a:gridCol>
                <a:gridCol w="3043237">
                  <a:extLst>
                    <a:ext uri="{9D8B030D-6E8A-4147-A177-3AD203B41FA5}">
                      <a16:colId xmlns:a16="http://schemas.microsoft.com/office/drawing/2014/main" xmlns="" val="20001"/>
                    </a:ext>
                  </a:extLst>
                </a:gridCol>
                <a:gridCol w="3041650">
                  <a:extLst>
                    <a:ext uri="{9D8B030D-6E8A-4147-A177-3AD203B41FA5}">
                      <a16:colId xmlns:a16="http://schemas.microsoft.com/office/drawing/2014/main" xmlns="" val="20002"/>
                    </a:ext>
                  </a:extLst>
                </a:gridCol>
              </a:tblGrid>
              <a:tr h="36554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STRENGTHS</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WEAKNESSES</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NEXT STEPS</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2285579">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Clear and relevant points.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Explained effects of language.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Range of evidence included.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Subject terminology used.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endParaRP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Limited range of points.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Only one or two points made.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No comment on the effect of language.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Subject terminology not used accurately. </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Show a detailed understanding of language.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Analyse the effect of language.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Include a range of precise evidence.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Use a range of subject terminology. </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bl>
          </a:graphicData>
        </a:graphic>
      </p:graphicFrame>
      <p:sp>
        <p:nvSpPr>
          <p:cNvPr id="4" name="Date Placeholder 3"/>
          <p:cNvSpPr>
            <a:spLocks noGrp="1"/>
          </p:cNvSpPr>
          <p:nvPr>
            <p:ph type="dt" sz="half" idx="10"/>
          </p:nvPr>
        </p:nvSpPr>
        <p:spPr/>
        <p:txBody>
          <a:bodyPr/>
          <a:lstStyle/>
          <a:p>
            <a:fld id="{78785E26-DFF5-4045-A2A1-5A6C42EB7452}"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3921650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a:t>
            </a:r>
            <a:r>
              <a:rPr lang="en-GB" sz="3600" dirty="0">
                <a:solidFill>
                  <a:prstClr val="black"/>
                </a:solidFill>
                <a:latin typeface="Berlin Sans FB" panose="020E0602020502020306" pitchFamily="34" charset="0"/>
              </a:rPr>
              <a:t>3</a:t>
            </a:r>
            <a:r>
              <a:rPr lang="en-GB" sz="3600" dirty="0" smtClean="0">
                <a:solidFill>
                  <a:prstClr val="black"/>
                </a:solidFill>
                <a:latin typeface="Berlin Sans FB" panose="020E0602020502020306" pitchFamily="34" charset="0"/>
              </a:rPr>
              <a:t>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1565237" y="2033847"/>
            <a:ext cx="6293341" cy="1637466"/>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This question asks you about the </a:t>
            </a:r>
            <a:r>
              <a:rPr lang="en-GB" sz="1800" b="1" dirty="0" smtClean="0">
                <a:latin typeface="Century Gothic" panose="020B0502020202020204" pitchFamily="34" charset="0"/>
              </a:rPr>
              <a:t>whole text</a:t>
            </a:r>
            <a:r>
              <a:rPr lang="en-GB" sz="1800" dirty="0" smtClean="0">
                <a:latin typeface="Century Gothic" panose="020B0502020202020204" pitchFamily="34" charset="0"/>
              </a:rPr>
              <a:t>.</a:t>
            </a:r>
          </a:p>
          <a:p>
            <a:endParaRPr lang="en-GB" sz="1800" dirty="0" smtClean="0">
              <a:latin typeface="Century Gothic" panose="020B0502020202020204" pitchFamily="34" charset="0"/>
            </a:endParaRPr>
          </a:p>
          <a:p>
            <a:r>
              <a:rPr lang="en-GB" sz="1800" dirty="0" smtClean="0">
                <a:latin typeface="Century Gothic" panose="020B0502020202020204" pitchFamily="34" charset="0"/>
              </a:rPr>
              <a:t>The question is always about the </a:t>
            </a:r>
            <a:r>
              <a:rPr lang="en-GB" sz="1800" b="1" dirty="0" smtClean="0">
                <a:latin typeface="Century Gothic" panose="020B0502020202020204" pitchFamily="34" charset="0"/>
              </a:rPr>
              <a:t>structure</a:t>
            </a:r>
            <a:r>
              <a:rPr lang="en-GB" sz="1800" dirty="0" smtClean="0">
                <a:latin typeface="Century Gothic" panose="020B0502020202020204" pitchFamily="34" charset="0"/>
              </a:rPr>
              <a:t> of the text. </a:t>
            </a:r>
            <a:r>
              <a:rPr lang="en-GB" sz="1800" b="1" dirty="0" smtClean="0">
                <a:solidFill>
                  <a:srgbClr val="FF0000"/>
                </a:solidFill>
                <a:latin typeface="Century Gothic" panose="020B0502020202020204" pitchFamily="34" charset="0"/>
              </a:rPr>
              <a:t>STRUCTURE</a:t>
            </a:r>
            <a:r>
              <a:rPr lang="en-GB" sz="1800" dirty="0" smtClean="0">
                <a:latin typeface="Century Gothic" panose="020B0502020202020204" pitchFamily="34" charset="0"/>
              </a:rPr>
              <a:t> simply means the </a:t>
            </a:r>
            <a:r>
              <a:rPr lang="en-GB" sz="1800" b="1" dirty="0" smtClean="0">
                <a:latin typeface="Century Gothic" panose="020B0502020202020204" pitchFamily="34" charset="0"/>
              </a:rPr>
              <a:t>order</a:t>
            </a:r>
            <a:r>
              <a:rPr lang="en-GB" sz="1800" dirty="0" smtClean="0">
                <a:latin typeface="Century Gothic" panose="020B0502020202020204" pitchFamily="34" charset="0"/>
              </a:rPr>
              <a:t> of the things the writer describes in the text.</a:t>
            </a:r>
            <a:endParaRPr lang="en-GB" sz="1800" dirty="0">
              <a:latin typeface="Century Gothic" panose="020B0502020202020204" pitchFamily="34" charset="0"/>
            </a:endParaRPr>
          </a:p>
        </p:txBody>
      </p:sp>
      <p:sp>
        <p:nvSpPr>
          <p:cNvPr id="9" name="Title 1"/>
          <p:cNvSpPr txBox="1">
            <a:spLocks/>
          </p:cNvSpPr>
          <p:nvPr/>
        </p:nvSpPr>
        <p:spPr>
          <a:xfrm>
            <a:off x="478715" y="4171033"/>
            <a:ext cx="8310282" cy="2022577"/>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Look at the beginning, middle and end of the text</a:t>
            </a:r>
          </a:p>
          <a:p>
            <a:pPr marL="285750" indent="-285750">
              <a:buFont typeface="Arial" panose="020B0604020202020204" pitchFamily="34" charset="0"/>
              <a:buChar char="•"/>
            </a:pPr>
            <a:r>
              <a:rPr lang="en-GB" sz="1800" dirty="0" smtClean="0">
                <a:latin typeface="Century Gothic" panose="020B0502020202020204" pitchFamily="34" charset="0"/>
              </a:rPr>
              <a:t>Look for a place where the focus </a:t>
            </a:r>
            <a:r>
              <a:rPr lang="en-GB" sz="1800" b="1" dirty="0" smtClean="0">
                <a:latin typeface="Century Gothic" panose="020B0502020202020204" pitchFamily="34" charset="0"/>
              </a:rPr>
              <a:t>shifts </a:t>
            </a:r>
            <a:r>
              <a:rPr lang="en-GB" sz="1800" dirty="0" smtClean="0">
                <a:latin typeface="Century Gothic" panose="020B0502020202020204" pitchFamily="34" charset="0"/>
              </a:rPr>
              <a:t>(changes)</a:t>
            </a:r>
            <a:endParaRPr lang="en-GB" sz="1800" b="1" dirty="0" smtClean="0">
              <a:latin typeface="Century Gothic" panose="020B0502020202020204" pitchFamily="34" charset="0"/>
            </a:endParaRPr>
          </a:p>
          <a:p>
            <a:pPr marL="285750" indent="-285750">
              <a:buFont typeface="Arial" panose="020B0604020202020204" pitchFamily="34" charset="0"/>
              <a:buChar char="•"/>
            </a:pPr>
            <a:r>
              <a:rPr lang="en-GB" sz="1800" dirty="0" smtClean="0">
                <a:latin typeface="Century Gothic" panose="020B0502020202020204" pitchFamily="34" charset="0"/>
              </a:rPr>
              <a:t>Make notes on the text as you find </a:t>
            </a:r>
            <a:r>
              <a:rPr lang="en-GB" sz="1800" b="1" dirty="0" smtClean="0">
                <a:latin typeface="Century Gothic" panose="020B0502020202020204" pitchFamily="34" charset="0"/>
              </a:rPr>
              <a:t>structural </a:t>
            </a:r>
            <a:r>
              <a:rPr lang="en-GB" sz="1800" dirty="0" smtClean="0">
                <a:latin typeface="Century Gothic" panose="020B0502020202020204" pitchFamily="34" charset="0"/>
              </a:rPr>
              <a:t>features</a:t>
            </a:r>
          </a:p>
          <a:p>
            <a:pPr marL="285750" indent="-285750">
              <a:buFont typeface="Arial" panose="020B0604020202020204" pitchFamily="34" charset="0"/>
              <a:buChar char="•"/>
            </a:pPr>
            <a:r>
              <a:rPr lang="en-GB" sz="1800" dirty="0" smtClean="0">
                <a:latin typeface="Century Gothic" panose="020B0502020202020204" pitchFamily="34" charset="0"/>
              </a:rPr>
              <a:t>Write about WHAT the writer has done and WHY</a:t>
            </a:r>
            <a:endParaRPr lang="en-GB" sz="1800" dirty="0">
              <a:latin typeface="Century Gothic" panose="020B0502020202020204" pitchFamily="34" charset="0"/>
            </a:endParaRPr>
          </a:p>
        </p:txBody>
      </p:sp>
      <p:sp>
        <p:nvSpPr>
          <p:cNvPr id="2" name="Date Placeholder 1"/>
          <p:cNvSpPr>
            <a:spLocks noGrp="1"/>
          </p:cNvSpPr>
          <p:nvPr>
            <p:ph type="dt" sz="half" idx="10"/>
          </p:nvPr>
        </p:nvSpPr>
        <p:spPr/>
        <p:txBody>
          <a:bodyPr/>
          <a:lstStyle/>
          <a:p>
            <a:fld id="{96AC2E51-2A66-4CD5-BDA2-AA33EF6E6592}"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2430707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260648"/>
            <a:ext cx="2151743" cy="584775"/>
          </a:xfrm>
          <a:prstGeom prst="rect">
            <a:avLst/>
          </a:prstGeom>
          <a:noFill/>
        </p:spPr>
        <p:txBody>
          <a:bodyPr wrap="none" rtlCol="0">
            <a:spAutoFit/>
          </a:bodyPr>
          <a:lstStyle/>
          <a:p>
            <a:r>
              <a:rPr lang="en-GB" sz="3200" b="1" dirty="0" smtClean="0">
                <a:solidFill>
                  <a:srgbClr val="7030A0"/>
                </a:solidFill>
              </a:rPr>
              <a:t>Question 3:</a:t>
            </a:r>
            <a:endParaRPr lang="en-GB" sz="3200" b="1" dirty="0">
              <a:solidFill>
                <a:srgbClr val="7030A0"/>
              </a:solidFill>
            </a:endParaRPr>
          </a:p>
        </p:txBody>
      </p:sp>
      <p:sp>
        <p:nvSpPr>
          <p:cNvPr id="4" name="Rectangle 3"/>
          <p:cNvSpPr/>
          <p:nvPr/>
        </p:nvSpPr>
        <p:spPr>
          <a:xfrm>
            <a:off x="755576" y="1465607"/>
            <a:ext cx="7272808" cy="3309367"/>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Question 3</a:t>
            </a:r>
            <a:r>
              <a:rPr lang="en-GB" dirty="0">
                <a:latin typeface="Calibri" panose="020F0502020204030204" pitchFamily="34" charset="0"/>
                <a:ea typeface="Calibri" panose="020F0502020204030204" pitchFamily="34" charset="0"/>
                <a:cs typeface="Times New Roman" panose="02020603050405020304" pitchFamily="18" charset="0"/>
              </a:rPr>
              <a:t>:  You now need to think about the </a:t>
            </a:r>
            <a:r>
              <a:rPr lang="en-GB" b="1" dirty="0">
                <a:latin typeface="Calibri" panose="020F0502020204030204" pitchFamily="34" charset="0"/>
                <a:ea typeface="Calibri" panose="020F0502020204030204" pitchFamily="34" charset="0"/>
                <a:cs typeface="Times New Roman" panose="02020603050405020304" pitchFamily="18" charset="0"/>
              </a:rPr>
              <a:t>whole</a:t>
            </a:r>
            <a:r>
              <a:rPr lang="en-GB" dirty="0">
                <a:latin typeface="Calibri" panose="020F0502020204030204" pitchFamily="34" charset="0"/>
                <a:ea typeface="Calibri" panose="020F0502020204030204" pitchFamily="34" charset="0"/>
                <a:cs typeface="Times New Roman" panose="02020603050405020304" pitchFamily="18" charset="0"/>
              </a:rPr>
              <a:t> of the </a:t>
            </a:r>
            <a:r>
              <a:rPr lang="en-GB" b="1" dirty="0">
                <a:latin typeface="Calibri" panose="020F0502020204030204" pitchFamily="34" charset="0"/>
                <a:ea typeface="Calibri" panose="020F0502020204030204" pitchFamily="34" charset="0"/>
                <a:cs typeface="Times New Roman" panose="02020603050405020304" pitchFamily="18" charset="0"/>
              </a:rPr>
              <a:t>source</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This text is taken from the beginning of a novel.</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How has the writer structured the text to interest you as a reader?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 could write about: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What the writer focuses your attention on at the beginning</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How and why the writer changes this focus as the source develops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Any other structural devices that interest you.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1600" b="1" dirty="0" smtClean="0">
                <a:latin typeface="Calibri" panose="020F0502020204030204" pitchFamily="34" charset="0"/>
                <a:ea typeface="Calibri" panose="020F0502020204030204" pitchFamily="34" charset="0"/>
                <a:cs typeface="Times New Roman" panose="02020603050405020304" pitchFamily="18" charset="0"/>
              </a:rPr>
              <a:t>[8 marks]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2576136" y="2204864"/>
            <a:ext cx="1203775" cy="522538"/>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278376" y="2223346"/>
            <a:ext cx="3046835" cy="504056"/>
          </a:xfrm>
          <a:prstGeom prst="ellipse">
            <a:avLst/>
          </a:prstGeom>
          <a:noFill/>
          <a:ln w="571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narrative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148710"/>
            <a:ext cx="3748268" cy="249289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D4F85831-B181-4639-88D4-95C73F82CED4}"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914672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narrative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40" y="-221893"/>
            <a:ext cx="8163001" cy="54290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5661" y="4746659"/>
            <a:ext cx="2808312"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048307" y="4746659"/>
            <a:ext cx="2808312"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3972" y="138148"/>
            <a:ext cx="2497951" cy="32531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6" name="Rectangle 5"/>
          <p:cNvSpPr/>
          <p:nvPr/>
        </p:nvSpPr>
        <p:spPr>
          <a:xfrm>
            <a:off x="5093747" y="138148"/>
            <a:ext cx="3906888" cy="1254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517637" y="1764708"/>
            <a:ext cx="2497952" cy="15000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654886" y="2053090"/>
            <a:ext cx="2264484" cy="923330"/>
          </a:xfrm>
          <a:prstGeom prst="rect">
            <a:avLst/>
          </a:prstGeom>
          <a:noFill/>
        </p:spPr>
        <p:txBody>
          <a:bodyPr wrap="square" rtlCol="0">
            <a:spAutoFit/>
          </a:bodyPr>
          <a:lstStyle/>
          <a:p>
            <a:r>
              <a:rPr lang="en-GB" dirty="0" smtClean="0">
                <a:solidFill>
                  <a:srgbClr val="FF0000"/>
                </a:solidFill>
              </a:rPr>
              <a:t>It is unlikely you will get any falling action in your exam text.</a:t>
            </a:r>
            <a:endParaRPr lang="en-GB" dirty="0">
              <a:solidFill>
                <a:srgbClr val="FF0000"/>
              </a:solidFill>
            </a:endParaRPr>
          </a:p>
        </p:txBody>
      </p:sp>
      <p:sp>
        <p:nvSpPr>
          <p:cNvPr id="9" name="TextBox 8"/>
          <p:cNvSpPr txBox="1"/>
          <p:nvPr/>
        </p:nvSpPr>
        <p:spPr>
          <a:xfrm>
            <a:off x="6353156" y="5257102"/>
            <a:ext cx="2264484" cy="923330"/>
          </a:xfrm>
          <a:prstGeom prst="rect">
            <a:avLst/>
          </a:prstGeom>
          <a:noFill/>
        </p:spPr>
        <p:txBody>
          <a:bodyPr wrap="square" rtlCol="0">
            <a:spAutoFit/>
          </a:bodyPr>
          <a:lstStyle/>
          <a:p>
            <a:r>
              <a:rPr lang="en-GB" dirty="0" smtClean="0">
                <a:solidFill>
                  <a:srgbClr val="FF0000"/>
                </a:solidFill>
              </a:rPr>
              <a:t>It is unlikely you will get any denouement in your exam text.</a:t>
            </a:r>
            <a:endParaRPr lang="en-GB" dirty="0">
              <a:solidFill>
                <a:srgbClr val="FF0000"/>
              </a:solidFill>
            </a:endParaRPr>
          </a:p>
        </p:txBody>
      </p:sp>
      <p:sp>
        <p:nvSpPr>
          <p:cNvPr id="10" name="Text Box 2"/>
          <p:cNvSpPr txBox="1">
            <a:spLocks noChangeArrowheads="1"/>
          </p:cNvSpPr>
          <p:nvPr/>
        </p:nvSpPr>
        <p:spPr bwMode="auto">
          <a:xfrm>
            <a:off x="323528" y="4797151"/>
            <a:ext cx="2496696" cy="1893723"/>
          </a:xfrm>
          <a:prstGeom prst="rect">
            <a:avLst/>
          </a:prstGeom>
          <a:solidFill>
            <a:schemeClr val="bg1"/>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1- at the start, what does the writer introduce, and why?</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1" name="Text Box 2"/>
          <p:cNvSpPr txBox="1">
            <a:spLocks noChangeArrowheads="1"/>
          </p:cNvSpPr>
          <p:nvPr/>
        </p:nvSpPr>
        <p:spPr bwMode="auto">
          <a:xfrm>
            <a:off x="198419" y="253692"/>
            <a:ext cx="2285349" cy="3009243"/>
          </a:xfrm>
          <a:prstGeom prst="rect">
            <a:avLst/>
          </a:prstGeom>
          <a:solidFill>
            <a:schemeClr val="bg1"/>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000" b="1" dirty="0" smtClean="0">
                <a:latin typeface="Arial" pitchFamily="34" charset="0"/>
                <a:cs typeface="Arial" pitchFamily="34" charset="0"/>
                <a:sym typeface="Webdings" pitchFamily="18" charset="2"/>
              </a:rPr>
              <a:t>2 – look for two examples of rising action. What is the writer focusing on to create tension? How does he shift the focus? </a:t>
            </a:r>
            <a:endParaRPr kumimoji="0" lang="en-GB" sz="20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2" name="Text Box 2"/>
          <p:cNvSpPr txBox="1">
            <a:spLocks noChangeArrowheads="1"/>
          </p:cNvSpPr>
          <p:nvPr/>
        </p:nvSpPr>
        <p:spPr bwMode="auto">
          <a:xfrm>
            <a:off x="5220072" y="188639"/>
            <a:ext cx="3653790" cy="1204475"/>
          </a:xfrm>
          <a:prstGeom prst="rect">
            <a:avLst/>
          </a:prstGeom>
          <a:solidFill>
            <a:schemeClr val="bg1"/>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3- what is the climax? How does it make us feel?</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3" name="TextBox 12"/>
          <p:cNvSpPr txBox="1"/>
          <p:nvPr/>
        </p:nvSpPr>
        <p:spPr>
          <a:xfrm>
            <a:off x="3422771" y="2780928"/>
            <a:ext cx="2304256" cy="3693319"/>
          </a:xfrm>
          <a:prstGeom prst="rect">
            <a:avLst/>
          </a:prstGeom>
          <a:noFill/>
        </p:spPr>
        <p:txBody>
          <a:bodyPr wrap="square" rtlCol="0">
            <a:spAutoFit/>
          </a:bodyPr>
          <a:lstStyle/>
          <a:p>
            <a:r>
              <a:rPr lang="en-GB" dirty="0" smtClean="0"/>
              <a:t>The writer begins by introducing… This interests us because…</a:t>
            </a:r>
          </a:p>
          <a:p>
            <a:endParaRPr lang="en-GB" dirty="0" smtClean="0"/>
          </a:p>
          <a:p>
            <a:r>
              <a:rPr lang="en-GB" dirty="0" smtClean="0"/>
              <a:t>The narrative focus shifts to… This is interesting because…</a:t>
            </a:r>
          </a:p>
          <a:p>
            <a:endParaRPr lang="en-GB" dirty="0" smtClean="0"/>
          </a:p>
          <a:p>
            <a:r>
              <a:rPr lang="en-GB" dirty="0" smtClean="0"/>
              <a:t>Tension builds when…</a:t>
            </a:r>
          </a:p>
          <a:p>
            <a:endParaRPr lang="en-GB" dirty="0" smtClean="0"/>
          </a:p>
          <a:p>
            <a:r>
              <a:rPr lang="en-GB" dirty="0" smtClean="0"/>
              <a:t>The climax of the extract is… It makes us feel…</a:t>
            </a:r>
            <a:endParaRPr lang="en-GB" dirty="0"/>
          </a:p>
        </p:txBody>
      </p:sp>
      <p:sp>
        <p:nvSpPr>
          <p:cNvPr id="14" name="Date Placeholder 13"/>
          <p:cNvSpPr>
            <a:spLocks noGrp="1"/>
          </p:cNvSpPr>
          <p:nvPr>
            <p:ph type="dt" sz="half" idx="10"/>
          </p:nvPr>
        </p:nvSpPr>
        <p:spPr>
          <a:xfrm>
            <a:off x="4815858" y="6329964"/>
            <a:ext cx="2057400" cy="365125"/>
          </a:xfrm>
        </p:spPr>
        <p:txBody>
          <a:bodyPr/>
          <a:lstStyle/>
          <a:p>
            <a:fld id="{CB30175F-B197-4B3A-8082-92E1E95684D4}" type="datetime3">
              <a:rPr lang="en-GB" smtClean="0">
                <a:solidFill>
                  <a:prstClr val="black">
                    <a:tint val="75000"/>
                  </a:prstClr>
                </a:solidFill>
              </a:rPr>
              <a:t>8 April, 2019</a:t>
            </a:fld>
            <a:endParaRPr lang="en-GB" dirty="0">
              <a:solidFill>
                <a:prstClr val="black">
                  <a:tint val="75000"/>
                </a:prstClr>
              </a:solidFill>
            </a:endParaRPr>
          </a:p>
        </p:txBody>
      </p:sp>
    </p:spTree>
    <p:extLst>
      <p:ext uri="{BB962C8B-B14F-4D97-AF65-F5344CB8AC3E}">
        <p14:creationId xmlns:p14="http://schemas.microsoft.com/office/powerpoint/2010/main" val="115815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4223" y="752484"/>
            <a:ext cx="7772400" cy="701731"/>
          </a:xfrm>
          <a:prstGeom prst="rect">
            <a:avLst/>
          </a:prstGeom>
          <a:solidFill>
            <a:srgbClr val="CC66FF"/>
          </a:solidFill>
          <a:ln w="38100">
            <a:solidFill>
              <a:schemeClr val="tx1"/>
            </a:solidFill>
          </a:ln>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smtClean="0">
                <a:solidFill>
                  <a:schemeClr val="accent4">
                    <a:lumMod val="60000"/>
                    <a:lumOff val="40000"/>
                  </a:schemeClr>
                </a:solidFill>
                <a:latin typeface="+mn-lt"/>
                <a:ea typeface="+mn-ea"/>
                <a:cs typeface="+mn-cs"/>
              </a:rPr>
              <a:t>Learning </a:t>
            </a:r>
            <a:r>
              <a:rPr lang="en-GB" b="1" smtClean="0">
                <a:solidFill>
                  <a:schemeClr val="bg1"/>
                </a:solidFill>
                <a:latin typeface="+mn-lt"/>
                <a:ea typeface="+mn-ea"/>
                <a:cs typeface="+mn-cs"/>
              </a:rPr>
              <a:t>to Read…</a:t>
            </a:r>
            <a:endParaRPr lang="en-GB" b="1" dirty="0">
              <a:solidFill>
                <a:schemeClr val="bg1"/>
              </a:solidFill>
              <a:latin typeface="+mn-lt"/>
              <a:ea typeface="+mn-ea"/>
              <a:cs typeface="+mn-cs"/>
            </a:endParaRPr>
          </a:p>
        </p:txBody>
      </p:sp>
      <p:sp>
        <p:nvSpPr>
          <p:cNvPr id="3" name="Subtitle 2"/>
          <p:cNvSpPr txBox="1">
            <a:spLocks/>
          </p:cNvSpPr>
          <p:nvPr/>
        </p:nvSpPr>
        <p:spPr>
          <a:xfrm>
            <a:off x="391951" y="2363803"/>
            <a:ext cx="8496944" cy="3547523"/>
          </a:xfrm>
          <a:prstGeom prst="rect">
            <a:avLst/>
          </a:prstGeom>
          <a:solidFill>
            <a:schemeClr val="bg1"/>
          </a:solidFill>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200" dirty="0" smtClean="0"/>
              <a:t>Your exam will be on </a:t>
            </a:r>
            <a:r>
              <a:rPr lang="en-GB" sz="3200" dirty="0" smtClean="0">
                <a:solidFill>
                  <a:schemeClr val="accent4"/>
                </a:solidFill>
              </a:rPr>
              <a:t>a text that you’ve never read before</a:t>
            </a:r>
          </a:p>
          <a:p>
            <a:pPr algn="ctr"/>
            <a:r>
              <a:rPr lang="en-GB" sz="3200" dirty="0" smtClean="0"/>
              <a:t>You </a:t>
            </a:r>
            <a:r>
              <a:rPr lang="en-GB" sz="3200" dirty="0" smtClean="0">
                <a:solidFill>
                  <a:srgbClr val="9933FF"/>
                </a:solidFill>
              </a:rPr>
              <a:t>know what the questions </a:t>
            </a:r>
            <a:r>
              <a:rPr lang="en-GB" sz="3200" dirty="0" smtClean="0"/>
              <a:t>will ask you (language and structure)</a:t>
            </a:r>
          </a:p>
          <a:p>
            <a:pPr algn="ctr"/>
            <a:r>
              <a:rPr lang="en-GB" sz="3200" dirty="0" smtClean="0"/>
              <a:t>You </a:t>
            </a:r>
            <a:r>
              <a:rPr lang="en-GB" sz="3200" dirty="0" smtClean="0">
                <a:solidFill>
                  <a:srgbClr val="FF3399"/>
                </a:solidFill>
              </a:rPr>
              <a:t>have 15 minutes </a:t>
            </a:r>
            <a:r>
              <a:rPr lang="en-GB" sz="3200" dirty="0" smtClean="0"/>
              <a:t>at the start of the exam to read the text, make notes on your paper and plan your answers</a:t>
            </a:r>
            <a:endParaRPr lang="en-GB" sz="3200" dirty="0"/>
          </a:p>
        </p:txBody>
      </p:sp>
      <p:sp>
        <p:nvSpPr>
          <p:cNvPr id="4" name="Date Placeholder 3"/>
          <p:cNvSpPr>
            <a:spLocks noGrp="1"/>
          </p:cNvSpPr>
          <p:nvPr>
            <p:ph type="dt" sz="half" idx="10"/>
          </p:nvPr>
        </p:nvSpPr>
        <p:spPr/>
        <p:txBody>
          <a:bodyPr/>
          <a:lstStyle/>
          <a:p>
            <a:fld id="{D4B921C0-7176-4DF8-A310-B62542AC081F}" type="datetime3">
              <a:rPr lang="en-GB" smtClean="0"/>
              <a:t>8 April, 2019</a:t>
            </a:fld>
            <a:endParaRPr lang="en-GB"/>
          </a:p>
        </p:txBody>
      </p:sp>
    </p:spTree>
    <p:extLst>
      <p:ext uri="{BB962C8B-B14F-4D97-AF65-F5344CB8AC3E}">
        <p14:creationId xmlns:p14="http://schemas.microsoft.com/office/powerpoint/2010/main" val="623656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546" y="987052"/>
            <a:ext cx="4060371" cy="5755422"/>
          </a:xfrm>
          <a:prstGeom prst="rect">
            <a:avLst/>
          </a:prstGeom>
          <a:noFill/>
          <a:ln>
            <a:solidFill>
              <a:schemeClr val="tx1"/>
            </a:solidFill>
          </a:ln>
        </p:spPr>
        <p:txBody>
          <a:bodyPr wrap="square" rtlCol="0">
            <a:spAutoFit/>
          </a:bodyPr>
          <a:lstStyle/>
          <a:p>
            <a:endParaRPr lang="en-GB" sz="1600" b="1" dirty="0"/>
          </a:p>
          <a:p>
            <a:r>
              <a:rPr lang="en-GB" sz="1600" b="1" dirty="0"/>
              <a:t>SIMPLE AWARENESS OF STRUCTURE (L1)</a:t>
            </a:r>
          </a:p>
          <a:p>
            <a:r>
              <a:rPr lang="en-GB" sz="1600" dirty="0"/>
              <a:t>Simple comment on the effect of structure (L1)</a:t>
            </a:r>
          </a:p>
          <a:p>
            <a:r>
              <a:rPr lang="en-GB" sz="1600" dirty="0"/>
              <a:t>Simple textual detail (L1)</a:t>
            </a:r>
          </a:p>
          <a:p>
            <a:r>
              <a:rPr lang="en-GB" sz="1600" dirty="0"/>
              <a:t>Simple use of subject terminology (L1)</a:t>
            </a:r>
          </a:p>
          <a:p>
            <a:endParaRPr lang="en-GB" sz="1600" b="1" dirty="0"/>
          </a:p>
          <a:p>
            <a:r>
              <a:rPr lang="en-GB" sz="1600" b="1" dirty="0"/>
              <a:t>SOME UNDERSTANDING OF STRUCTURE (L2)</a:t>
            </a:r>
          </a:p>
          <a:p>
            <a:r>
              <a:rPr lang="en-GB" sz="1600" dirty="0"/>
              <a:t>Attempt to comment on the effect of structure (L2)</a:t>
            </a:r>
          </a:p>
          <a:p>
            <a:r>
              <a:rPr lang="en-GB" sz="1600" dirty="0"/>
              <a:t>Some appropriate textual detail (L2)</a:t>
            </a:r>
          </a:p>
          <a:p>
            <a:r>
              <a:rPr lang="en-GB" sz="1600" dirty="0"/>
              <a:t>Some use of subject terminology (L2)</a:t>
            </a:r>
          </a:p>
          <a:p>
            <a:endParaRPr lang="en-GB" sz="1600" dirty="0"/>
          </a:p>
          <a:p>
            <a:r>
              <a:rPr lang="en-GB" sz="1600" b="1" dirty="0"/>
              <a:t>CLEAR UNDERSTANDING OF STRUCTURE (L3)</a:t>
            </a:r>
          </a:p>
          <a:p>
            <a:r>
              <a:rPr lang="en-GB" sz="1600" dirty="0"/>
              <a:t>Clear explanation of the effects of structure (L3)</a:t>
            </a:r>
          </a:p>
          <a:p>
            <a:r>
              <a:rPr lang="en-GB" sz="1600" dirty="0"/>
              <a:t>Range of relevant textual detail (L3)</a:t>
            </a:r>
          </a:p>
          <a:p>
            <a:r>
              <a:rPr lang="en-GB" sz="1600" dirty="0"/>
              <a:t>Clear/accurate use of subject terminology (L3)</a:t>
            </a:r>
          </a:p>
          <a:p>
            <a:endParaRPr lang="en-GB" sz="1600" dirty="0"/>
          </a:p>
          <a:p>
            <a:r>
              <a:rPr lang="en-GB" sz="1600" b="1" dirty="0"/>
              <a:t>DETAILED AND PERCEPTIVE UNDERSTANDING OF STRUCTURE (L4)</a:t>
            </a:r>
          </a:p>
          <a:p>
            <a:r>
              <a:rPr lang="en-GB" sz="1600" dirty="0"/>
              <a:t>Analysis of the effects of structure (L4)</a:t>
            </a:r>
          </a:p>
          <a:p>
            <a:r>
              <a:rPr lang="en-GB" sz="1600" dirty="0"/>
              <a:t>Judicious textual detail (L4)</a:t>
            </a:r>
          </a:p>
          <a:p>
            <a:r>
              <a:rPr lang="en-GB" sz="1600" dirty="0"/>
              <a:t>Sophisticated use of subject terminology (L4)</a:t>
            </a:r>
          </a:p>
        </p:txBody>
      </p:sp>
      <p:sp>
        <p:nvSpPr>
          <p:cNvPr id="7" name="TextBox 6"/>
          <p:cNvSpPr txBox="1"/>
          <p:nvPr/>
        </p:nvSpPr>
        <p:spPr>
          <a:xfrm>
            <a:off x="4435417" y="987053"/>
            <a:ext cx="4588329" cy="5724644"/>
          </a:xfrm>
          <a:prstGeom prst="rect">
            <a:avLst/>
          </a:prstGeom>
          <a:noFill/>
          <a:ln>
            <a:solidFill>
              <a:schemeClr val="tx1"/>
            </a:solidFill>
          </a:ln>
        </p:spPr>
        <p:txBody>
          <a:bodyPr wrap="square" rtlCol="0">
            <a:spAutoFit/>
          </a:bodyPr>
          <a:lstStyle/>
          <a:p>
            <a:pPr algn="ctr"/>
            <a:endParaRPr lang="en-GB" sz="2400" b="1" dirty="0"/>
          </a:p>
          <a:p>
            <a:pPr algn="ctr"/>
            <a:endParaRPr lang="en-GB" sz="3200" b="1" dirty="0"/>
          </a:p>
          <a:p>
            <a:pPr algn="ctr"/>
            <a:endParaRPr lang="en-GB" sz="3200" b="1" dirty="0"/>
          </a:p>
          <a:p>
            <a:pPr algn="ctr"/>
            <a:r>
              <a:rPr lang="en-GB" sz="3600" b="1" dirty="0"/>
              <a:t>Candidate’s answer will appear here on the examiner’s marking screen.</a:t>
            </a:r>
            <a:endParaRPr lang="en-GB" sz="3600" b="1" dirty="0"/>
          </a:p>
          <a:p>
            <a:pPr algn="ctr"/>
            <a:endParaRPr lang="en-GB" sz="3200" b="1" dirty="0"/>
          </a:p>
          <a:p>
            <a:pPr algn="ctr"/>
            <a:endParaRPr lang="en-GB" sz="3200" b="1" dirty="0"/>
          </a:p>
          <a:p>
            <a:pPr algn="ctr"/>
            <a:endParaRPr lang="en-GB" sz="3200" b="1" dirty="0"/>
          </a:p>
          <a:p>
            <a:pPr algn="ctr"/>
            <a:endParaRPr lang="en-GB" sz="2400" b="1" dirty="0"/>
          </a:p>
          <a:p>
            <a:pPr algn="ctr"/>
            <a:endParaRPr lang="en-GB" sz="1600" dirty="0"/>
          </a:p>
        </p:txBody>
      </p:sp>
      <p:sp>
        <p:nvSpPr>
          <p:cNvPr id="5" name="Rectangle 4"/>
          <p:cNvSpPr/>
          <p:nvPr/>
        </p:nvSpPr>
        <p:spPr>
          <a:xfrm>
            <a:off x="0" y="345872"/>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bg1"/>
                </a:solidFill>
                <a:latin typeface="Berlin Sans FB" panose="020E0602020502020306" pitchFamily="34" charset="0"/>
              </a:rPr>
              <a:t>WHAT THE EXAMINER WILL SEE</a:t>
            </a:r>
            <a:endParaRPr lang="en-GB" sz="27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420331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651" y="938642"/>
            <a:ext cx="4060371" cy="5755422"/>
          </a:xfrm>
          <a:prstGeom prst="rect">
            <a:avLst/>
          </a:prstGeom>
          <a:noFill/>
          <a:ln>
            <a:solidFill>
              <a:schemeClr val="tx1"/>
            </a:solidFill>
          </a:ln>
        </p:spPr>
        <p:txBody>
          <a:bodyPr wrap="square" rtlCol="0">
            <a:spAutoFit/>
          </a:bodyPr>
          <a:lstStyle/>
          <a:p>
            <a:endParaRPr lang="en-GB" sz="1600" b="1" dirty="0"/>
          </a:p>
          <a:p>
            <a:r>
              <a:rPr lang="en-GB" sz="1600" b="1" dirty="0"/>
              <a:t>SIMPLE AWARENESS OF STRUCTURE (L1)</a:t>
            </a:r>
          </a:p>
          <a:p>
            <a:r>
              <a:rPr lang="en-GB" sz="1600" dirty="0"/>
              <a:t>Simple comment on the effect of structure (L1)</a:t>
            </a:r>
          </a:p>
          <a:p>
            <a:r>
              <a:rPr lang="en-GB" sz="1600" dirty="0"/>
              <a:t>Simple textual detail (L1)</a:t>
            </a:r>
          </a:p>
          <a:p>
            <a:r>
              <a:rPr lang="en-GB" sz="1600" dirty="0"/>
              <a:t>Simple use of subject terminology (L1)</a:t>
            </a:r>
          </a:p>
          <a:p>
            <a:endParaRPr lang="en-GB" sz="1600" b="1" dirty="0"/>
          </a:p>
          <a:p>
            <a:r>
              <a:rPr lang="en-GB" sz="1600" b="1" dirty="0"/>
              <a:t>SOME UNDERSTANDING OF STRUCTURE (L2)</a:t>
            </a:r>
          </a:p>
          <a:p>
            <a:r>
              <a:rPr lang="en-GB" sz="1600" dirty="0"/>
              <a:t>Attempt to comment on the effect of structure (L2)</a:t>
            </a:r>
          </a:p>
          <a:p>
            <a:r>
              <a:rPr lang="en-GB" sz="1600" dirty="0"/>
              <a:t>Some appropriate textual detail (L2)</a:t>
            </a:r>
          </a:p>
          <a:p>
            <a:r>
              <a:rPr lang="en-GB" sz="1600" dirty="0"/>
              <a:t>Some use of subject terminology (L2)</a:t>
            </a:r>
          </a:p>
          <a:p>
            <a:endParaRPr lang="en-GB" sz="1600" dirty="0"/>
          </a:p>
          <a:p>
            <a:r>
              <a:rPr lang="en-GB" sz="1600" b="1" dirty="0"/>
              <a:t>CLEAR UNDERSTANDING OF STRUCTURE (L3)</a:t>
            </a:r>
          </a:p>
          <a:p>
            <a:r>
              <a:rPr lang="en-GB" sz="1600" dirty="0"/>
              <a:t>Clear explanation of the effects of structure (L3)</a:t>
            </a:r>
          </a:p>
          <a:p>
            <a:r>
              <a:rPr lang="en-GB" sz="1600" dirty="0"/>
              <a:t>Range of relevant textual detail (L3)</a:t>
            </a:r>
          </a:p>
          <a:p>
            <a:r>
              <a:rPr lang="en-GB" sz="1600" dirty="0"/>
              <a:t>Clear/accurate use of subject terminology (L3)</a:t>
            </a:r>
          </a:p>
          <a:p>
            <a:endParaRPr lang="en-GB" sz="1600" dirty="0"/>
          </a:p>
          <a:p>
            <a:r>
              <a:rPr lang="en-GB" sz="1600" b="1" dirty="0"/>
              <a:t>DETAILED AND PERCEPTIVE UNDERSTANDING OF STRUCTURE (L4)</a:t>
            </a:r>
          </a:p>
          <a:p>
            <a:r>
              <a:rPr lang="en-GB" sz="1600" dirty="0"/>
              <a:t>Analysis of the effects of structure (L4)</a:t>
            </a:r>
          </a:p>
          <a:p>
            <a:r>
              <a:rPr lang="en-GB" sz="1600" dirty="0"/>
              <a:t>Judicious textual detail (L4)</a:t>
            </a:r>
          </a:p>
          <a:p>
            <a:r>
              <a:rPr lang="en-GB" sz="1600" dirty="0"/>
              <a:t>Sophisticated use of subject terminology (L4)</a:t>
            </a:r>
          </a:p>
        </p:txBody>
      </p:sp>
      <p:sp>
        <p:nvSpPr>
          <p:cNvPr id="7" name="TextBox 6"/>
          <p:cNvSpPr txBox="1"/>
          <p:nvPr/>
        </p:nvSpPr>
        <p:spPr>
          <a:xfrm>
            <a:off x="4408522" y="938643"/>
            <a:ext cx="4588329" cy="5755422"/>
          </a:xfrm>
          <a:prstGeom prst="rect">
            <a:avLst/>
          </a:prstGeom>
          <a:noFill/>
          <a:ln>
            <a:solidFill>
              <a:schemeClr val="tx1"/>
            </a:solidFill>
          </a:ln>
        </p:spPr>
        <p:txBody>
          <a:bodyPr wrap="square" rtlCol="0">
            <a:spAutoFit/>
          </a:bodyPr>
          <a:lstStyle/>
          <a:p>
            <a:pPr algn="ctr"/>
            <a:r>
              <a:rPr lang="en-GB" sz="2200" b="1" dirty="0"/>
              <a:t>The examiner will see the candidate’s answer to the right of these comments.</a:t>
            </a:r>
          </a:p>
          <a:p>
            <a:pPr algn="ctr"/>
            <a:endParaRPr lang="en-GB" sz="2200" b="1" dirty="0"/>
          </a:p>
          <a:p>
            <a:pPr algn="ctr"/>
            <a:r>
              <a:rPr lang="en-GB" sz="2200" b="1" dirty="0"/>
              <a:t>The examiner will then click and drag these comments onto your answer to show where you have met the criteria. </a:t>
            </a:r>
          </a:p>
          <a:p>
            <a:pPr algn="ctr"/>
            <a:endParaRPr lang="en-GB" sz="2200" b="1" dirty="0"/>
          </a:p>
          <a:p>
            <a:pPr algn="ctr"/>
            <a:r>
              <a:rPr lang="en-GB" sz="2200" b="1" dirty="0"/>
              <a:t>This means that part of your answer could contain a L1 comment but also a L4 comment. </a:t>
            </a:r>
            <a:r>
              <a:rPr lang="en-GB" sz="2200" b="1" dirty="0"/>
              <a:t>This means that if part of your answer is L4 but the rest is L1, you will receive a mark in the L4 section of the mark scheme</a:t>
            </a:r>
            <a:r>
              <a:rPr lang="en-GB" sz="2200" b="1" dirty="0" smtClean="0"/>
              <a:t>.</a:t>
            </a:r>
          </a:p>
          <a:p>
            <a:pPr algn="ctr"/>
            <a:endParaRPr lang="en-GB" sz="2200" b="1" dirty="0"/>
          </a:p>
          <a:p>
            <a:pPr algn="ctr"/>
            <a:endParaRPr lang="en-GB" sz="1600" dirty="0"/>
          </a:p>
        </p:txBody>
      </p:sp>
      <p:cxnSp>
        <p:nvCxnSpPr>
          <p:cNvPr id="9" name="Straight Arrow Connector 8"/>
          <p:cNvCxnSpPr/>
          <p:nvPr/>
        </p:nvCxnSpPr>
        <p:spPr>
          <a:xfrm flipH="1">
            <a:off x="3243943" y="2109108"/>
            <a:ext cx="1328058" cy="11974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0" y="286705"/>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bg1"/>
                </a:solidFill>
                <a:latin typeface="Berlin Sans FB" panose="020E0602020502020306" pitchFamily="34" charset="0"/>
              </a:rPr>
              <a:t>WHAT THE EXAMINER WILL SEE</a:t>
            </a:r>
            <a:endParaRPr lang="en-GB" sz="27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163278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0000" y="960158"/>
            <a:ext cx="4060371" cy="5755422"/>
          </a:xfrm>
          <a:prstGeom prst="rect">
            <a:avLst/>
          </a:prstGeom>
          <a:noFill/>
          <a:ln>
            <a:solidFill>
              <a:schemeClr val="tx1"/>
            </a:solidFill>
          </a:ln>
        </p:spPr>
        <p:txBody>
          <a:bodyPr wrap="square" rtlCol="0">
            <a:spAutoFit/>
          </a:bodyPr>
          <a:lstStyle/>
          <a:p>
            <a:endParaRPr lang="en-GB" sz="1600" b="1" dirty="0"/>
          </a:p>
          <a:p>
            <a:r>
              <a:rPr lang="en-GB" sz="1600" b="1" dirty="0"/>
              <a:t>SIMPLE AWARENESS OF STRUCTURE (L1)</a:t>
            </a:r>
          </a:p>
          <a:p>
            <a:r>
              <a:rPr lang="en-GB" sz="1600" dirty="0"/>
              <a:t>Simple comment on the effect of structure (L1)</a:t>
            </a:r>
          </a:p>
          <a:p>
            <a:r>
              <a:rPr lang="en-GB" sz="1600" dirty="0"/>
              <a:t>Simple textual detail (L1)</a:t>
            </a:r>
          </a:p>
          <a:p>
            <a:r>
              <a:rPr lang="en-GB" sz="1600" dirty="0"/>
              <a:t>Simple use of subject terminology (L1)</a:t>
            </a:r>
          </a:p>
          <a:p>
            <a:endParaRPr lang="en-GB" sz="1600" b="1" dirty="0"/>
          </a:p>
          <a:p>
            <a:r>
              <a:rPr lang="en-GB" sz="1600" b="1" dirty="0"/>
              <a:t>SOME UNDERSTANDING OF STRUCTURE (L2)</a:t>
            </a:r>
          </a:p>
          <a:p>
            <a:r>
              <a:rPr lang="en-GB" sz="1600" dirty="0"/>
              <a:t>Attempt to comment on the effect of structure (L2)</a:t>
            </a:r>
          </a:p>
          <a:p>
            <a:r>
              <a:rPr lang="en-GB" sz="1600" dirty="0"/>
              <a:t>Some appropriate textual detail (L2)</a:t>
            </a:r>
          </a:p>
          <a:p>
            <a:r>
              <a:rPr lang="en-GB" sz="1600" dirty="0"/>
              <a:t>Some use of subject terminology (L2)</a:t>
            </a:r>
          </a:p>
          <a:p>
            <a:endParaRPr lang="en-GB" sz="1600" dirty="0"/>
          </a:p>
          <a:p>
            <a:r>
              <a:rPr lang="en-GB" sz="1600" b="1" dirty="0"/>
              <a:t>CLEAR UNDERSTANDING OF STRUCTURE (L3)</a:t>
            </a:r>
          </a:p>
          <a:p>
            <a:r>
              <a:rPr lang="en-GB" sz="1600" dirty="0"/>
              <a:t>Clear explanation of the effects of structure (L3)</a:t>
            </a:r>
          </a:p>
          <a:p>
            <a:r>
              <a:rPr lang="en-GB" sz="1600" dirty="0"/>
              <a:t>Range of relevant textual detail (L3)</a:t>
            </a:r>
          </a:p>
          <a:p>
            <a:r>
              <a:rPr lang="en-GB" sz="1600" dirty="0"/>
              <a:t>Clear/accurate use of subject terminology (L3)</a:t>
            </a:r>
          </a:p>
          <a:p>
            <a:endParaRPr lang="en-GB" sz="1600" dirty="0"/>
          </a:p>
          <a:p>
            <a:r>
              <a:rPr lang="en-GB" sz="1600" b="1" dirty="0"/>
              <a:t>DETAILED AND PERCEPTIVE UNDERSTANDING OF STRUCTURE (L4)</a:t>
            </a:r>
          </a:p>
          <a:p>
            <a:r>
              <a:rPr lang="en-GB" sz="1600" dirty="0"/>
              <a:t>Analysis of the effects of structure (L4)</a:t>
            </a:r>
          </a:p>
          <a:p>
            <a:r>
              <a:rPr lang="en-GB" sz="1600" dirty="0"/>
              <a:t>Judicious textual detail (L4)</a:t>
            </a:r>
          </a:p>
          <a:p>
            <a:r>
              <a:rPr lang="en-GB" sz="1600" dirty="0"/>
              <a:t>Sophisticated use of subject terminology (L4)</a:t>
            </a:r>
          </a:p>
        </p:txBody>
      </p:sp>
      <p:sp>
        <p:nvSpPr>
          <p:cNvPr id="7" name="TextBox 6"/>
          <p:cNvSpPr txBox="1"/>
          <p:nvPr/>
        </p:nvSpPr>
        <p:spPr>
          <a:xfrm>
            <a:off x="4381500" y="1713194"/>
            <a:ext cx="4588329" cy="1477328"/>
          </a:xfrm>
          <a:prstGeom prst="rect">
            <a:avLst/>
          </a:prstGeom>
          <a:noFill/>
          <a:ln>
            <a:solidFill>
              <a:schemeClr val="bg1"/>
            </a:solidFill>
          </a:ln>
        </p:spPr>
        <p:txBody>
          <a:bodyPr wrap="square" rtlCol="0">
            <a:spAutoFit/>
          </a:bodyPr>
          <a:lstStyle/>
          <a:p>
            <a:pPr algn="ctr"/>
            <a:r>
              <a:rPr lang="en-GB" sz="1950" b="1" dirty="0"/>
              <a:t>Annotate the following answers with the comments on the left. See if you can identify the highest level the answer achieves and where it achieves it.</a:t>
            </a:r>
          </a:p>
          <a:p>
            <a:pPr algn="ctr"/>
            <a:endParaRPr lang="en-GB" sz="1200" dirty="0"/>
          </a:p>
        </p:txBody>
      </p:sp>
      <p:sp>
        <p:nvSpPr>
          <p:cNvPr id="5" name="Rectangle 4"/>
          <p:cNvSpPr/>
          <p:nvPr/>
        </p:nvSpPr>
        <p:spPr>
          <a:xfrm>
            <a:off x="0" y="280686"/>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MARK THE FOLLOWING ANSWERS</a:t>
            </a:r>
            <a:endParaRPr lang="en-GB" sz="24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52558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5" y="1713193"/>
            <a:ext cx="4060371" cy="4154984"/>
          </a:xfrm>
          <a:prstGeom prst="rect">
            <a:avLst/>
          </a:prstGeom>
          <a:noFill/>
          <a:ln>
            <a:solidFill>
              <a:schemeClr val="tx1"/>
            </a:solidFill>
          </a:ln>
        </p:spPr>
        <p:txBody>
          <a:bodyPr wrap="square" rtlCol="0">
            <a:spAutoFit/>
          </a:bodyPr>
          <a:lstStyle/>
          <a:p>
            <a:endParaRPr lang="en-GB" sz="1200" b="1" dirty="0" smtClean="0"/>
          </a:p>
          <a:p>
            <a:r>
              <a:rPr lang="en-GB" sz="1200" b="1" dirty="0" smtClean="0"/>
              <a:t>SIMPLE </a:t>
            </a:r>
            <a:r>
              <a:rPr lang="en-GB" sz="1200" b="1" dirty="0"/>
              <a:t>AWARENESS OF STRUCTURE (L1)</a:t>
            </a:r>
          </a:p>
          <a:p>
            <a:r>
              <a:rPr lang="en-GB" sz="1200" dirty="0"/>
              <a:t>Simple comment on the effect of structure (L1)</a:t>
            </a:r>
          </a:p>
          <a:p>
            <a:r>
              <a:rPr lang="en-GB" sz="1200" dirty="0"/>
              <a:t>Simple textual detail (L1)</a:t>
            </a:r>
          </a:p>
          <a:p>
            <a:r>
              <a:rPr lang="en-GB" sz="1200" dirty="0"/>
              <a:t>Simple use of subject terminology (L1)</a:t>
            </a:r>
          </a:p>
          <a:p>
            <a:endParaRPr lang="en-GB" sz="1200" b="1" dirty="0"/>
          </a:p>
          <a:p>
            <a:r>
              <a:rPr lang="en-GB" sz="1200" b="1" dirty="0"/>
              <a:t>SOME UNDERSTANDING OF STRUCTURE (L2)</a:t>
            </a:r>
          </a:p>
          <a:p>
            <a:r>
              <a:rPr lang="en-GB" sz="1200" dirty="0"/>
              <a:t>Attempt to comment on the effect of structure (L2)</a:t>
            </a:r>
          </a:p>
          <a:p>
            <a:r>
              <a:rPr lang="en-GB" sz="1200" dirty="0"/>
              <a:t>Some appropriate textual detail (L2)</a:t>
            </a:r>
          </a:p>
          <a:p>
            <a:r>
              <a:rPr lang="en-GB" sz="1200" dirty="0"/>
              <a:t>Some use of subject terminology (L2)</a:t>
            </a:r>
          </a:p>
          <a:p>
            <a:endParaRPr lang="en-GB" sz="1200" dirty="0"/>
          </a:p>
          <a:p>
            <a:r>
              <a:rPr lang="en-GB" sz="1200" b="1" dirty="0"/>
              <a:t>CLEAR UNDERSTANDING OF STRUCTURE (L3)</a:t>
            </a:r>
          </a:p>
          <a:p>
            <a:r>
              <a:rPr lang="en-GB" sz="1200" dirty="0"/>
              <a:t>Clear explanation of the effects of structure (L3)</a:t>
            </a:r>
          </a:p>
          <a:p>
            <a:r>
              <a:rPr lang="en-GB" sz="1200" dirty="0"/>
              <a:t>Range of relevant textual detail (L3)</a:t>
            </a:r>
          </a:p>
          <a:p>
            <a:r>
              <a:rPr lang="en-GB" sz="1200" dirty="0"/>
              <a:t>Clear/accurate use of subject terminology (L3)</a:t>
            </a:r>
          </a:p>
          <a:p>
            <a:endParaRPr lang="en-GB" sz="1200" dirty="0"/>
          </a:p>
          <a:p>
            <a:r>
              <a:rPr lang="en-GB" sz="1200" b="1" dirty="0"/>
              <a:t>DETAILED AND PERCEPTIVE UNDERSTANDING OF STRUCTURE (L4)</a:t>
            </a:r>
          </a:p>
          <a:p>
            <a:r>
              <a:rPr lang="en-GB" sz="1200" dirty="0"/>
              <a:t>Analysis of the effects of structure (L4)</a:t>
            </a:r>
          </a:p>
          <a:p>
            <a:r>
              <a:rPr lang="en-GB" sz="1200" dirty="0"/>
              <a:t>Judicious textual detail (L4)</a:t>
            </a:r>
          </a:p>
          <a:p>
            <a:r>
              <a:rPr lang="en-GB" sz="1200" dirty="0"/>
              <a:t>Sophisticated use of subject terminology (L4)</a:t>
            </a:r>
          </a:p>
          <a:p>
            <a:endParaRPr lang="en-GB" sz="1200" dirty="0"/>
          </a:p>
        </p:txBody>
      </p:sp>
      <p:sp>
        <p:nvSpPr>
          <p:cNvPr id="7" name="TextBox 6"/>
          <p:cNvSpPr txBox="1"/>
          <p:nvPr/>
        </p:nvSpPr>
        <p:spPr>
          <a:xfrm>
            <a:off x="4365364" y="1309782"/>
            <a:ext cx="4588329" cy="4930581"/>
          </a:xfrm>
          <a:prstGeom prst="rect">
            <a:avLst/>
          </a:prstGeom>
          <a:noFill/>
          <a:ln>
            <a:solidFill>
              <a:schemeClr val="tx1"/>
            </a:solidFill>
          </a:ln>
        </p:spPr>
        <p:txBody>
          <a:bodyPr wrap="square" rtlCol="0">
            <a:spAutoFit/>
          </a:bodyPr>
          <a:lstStyle/>
          <a:p>
            <a:pPr algn="just">
              <a:lnSpc>
                <a:spcPct val="200000"/>
              </a:lnSpc>
            </a:pPr>
            <a:r>
              <a:rPr lang="en-GB" sz="2000" dirty="0"/>
              <a:t>In the beginning we are introduced to the West India docks. In the middle the writer introduces us to two characters who are walking through some streets where poor people live. In the end there is some speech which shows that Frederick understands the poor people and Sally doesn’t. </a:t>
            </a:r>
            <a:endParaRPr lang="en-GB" dirty="0"/>
          </a:p>
        </p:txBody>
      </p:sp>
      <p:sp>
        <p:nvSpPr>
          <p:cNvPr id="5" name="Rectangle 4"/>
          <p:cNvSpPr/>
          <p:nvPr/>
        </p:nvSpPr>
        <p:spPr>
          <a:xfrm>
            <a:off x="0" y="425914"/>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ONE)</a:t>
            </a:r>
            <a:endParaRPr lang="en-GB" sz="24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262092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5" y="1713193"/>
            <a:ext cx="4060371" cy="4154984"/>
          </a:xfrm>
          <a:prstGeom prst="rect">
            <a:avLst/>
          </a:prstGeom>
          <a:noFill/>
          <a:ln>
            <a:solidFill>
              <a:schemeClr val="tx1"/>
            </a:solidFill>
          </a:ln>
        </p:spPr>
        <p:txBody>
          <a:bodyPr wrap="square" rtlCol="0">
            <a:spAutoFit/>
          </a:bodyPr>
          <a:lstStyle/>
          <a:p>
            <a:endParaRPr lang="en-GB" sz="1200" b="1" dirty="0"/>
          </a:p>
          <a:p>
            <a:r>
              <a:rPr lang="en-GB" sz="1200" b="1" dirty="0"/>
              <a:t>SIMPLE AWARENESS OF STRUCTURE (L1)</a:t>
            </a:r>
          </a:p>
          <a:p>
            <a:r>
              <a:rPr lang="en-GB" sz="1200" dirty="0"/>
              <a:t>Simple comment on the effect of structure (L1)</a:t>
            </a:r>
          </a:p>
          <a:p>
            <a:r>
              <a:rPr lang="en-GB" sz="1200" dirty="0"/>
              <a:t>Simple textual detail (L1)</a:t>
            </a:r>
          </a:p>
          <a:p>
            <a:r>
              <a:rPr lang="en-GB" sz="1200" dirty="0"/>
              <a:t>Simple use of subject terminology (L1)</a:t>
            </a:r>
          </a:p>
          <a:p>
            <a:endParaRPr lang="en-GB" sz="1200" b="1" dirty="0"/>
          </a:p>
          <a:p>
            <a:r>
              <a:rPr lang="en-GB" sz="1200" b="1" dirty="0"/>
              <a:t>SOME UNDERSTANDING OF STRUCTURE (L2)</a:t>
            </a:r>
          </a:p>
          <a:p>
            <a:r>
              <a:rPr lang="en-GB" sz="1200" dirty="0"/>
              <a:t>Attempt to comment on the effect of structure (L2)</a:t>
            </a:r>
          </a:p>
          <a:p>
            <a:r>
              <a:rPr lang="en-GB" sz="1200" dirty="0"/>
              <a:t>Some appropriate textual detail (L2)</a:t>
            </a:r>
          </a:p>
          <a:p>
            <a:r>
              <a:rPr lang="en-GB" sz="1200" dirty="0"/>
              <a:t>Some use of subject terminology (L2)</a:t>
            </a:r>
          </a:p>
          <a:p>
            <a:endParaRPr lang="en-GB" sz="1200" dirty="0"/>
          </a:p>
          <a:p>
            <a:r>
              <a:rPr lang="en-GB" sz="1200" b="1" dirty="0"/>
              <a:t>CLEAR UNDERSTANDING OF STRUCTURE (L3)</a:t>
            </a:r>
          </a:p>
          <a:p>
            <a:r>
              <a:rPr lang="en-GB" sz="1200" dirty="0"/>
              <a:t>Clear explanation of the effects of structure (L3)</a:t>
            </a:r>
          </a:p>
          <a:p>
            <a:r>
              <a:rPr lang="en-GB" sz="1200" dirty="0"/>
              <a:t>Range of relevant textual detail (L3)</a:t>
            </a:r>
          </a:p>
          <a:p>
            <a:r>
              <a:rPr lang="en-GB" sz="1200" dirty="0"/>
              <a:t>Clear/accurate use of subject terminology (L3)</a:t>
            </a:r>
          </a:p>
          <a:p>
            <a:endParaRPr lang="en-GB" sz="1200" dirty="0"/>
          </a:p>
          <a:p>
            <a:r>
              <a:rPr lang="en-GB" sz="1200" b="1" dirty="0"/>
              <a:t>DETAILED AND PERCEPTIVE UNDERSTANDING OF STRUCTURE (L4)</a:t>
            </a:r>
          </a:p>
          <a:p>
            <a:r>
              <a:rPr lang="en-GB" sz="1200" dirty="0"/>
              <a:t>Analysis of the effects of structure (L4)</a:t>
            </a:r>
          </a:p>
          <a:p>
            <a:r>
              <a:rPr lang="en-GB" sz="1200" dirty="0"/>
              <a:t>Judicious textual detail (L4)</a:t>
            </a:r>
          </a:p>
          <a:p>
            <a:r>
              <a:rPr lang="en-GB" sz="1200" dirty="0"/>
              <a:t>Sophisticated use of subject terminology (L4)</a:t>
            </a:r>
          </a:p>
          <a:p>
            <a:endParaRPr lang="en-GB" sz="1200" dirty="0"/>
          </a:p>
        </p:txBody>
      </p:sp>
      <p:sp>
        <p:nvSpPr>
          <p:cNvPr id="7" name="TextBox 6"/>
          <p:cNvSpPr txBox="1"/>
          <p:nvPr/>
        </p:nvSpPr>
        <p:spPr>
          <a:xfrm>
            <a:off x="4378616" y="1102251"/>
            <a:ext cx="4588329" cy="5637825"/>
          </a:xfrm>
          <a:prstGeom prst="rect">
            <a:avLst/>
          </a:prstGeom>
          <a:noFill/>
          <a:ln>
            <a:solidFill>
              <a:schemeClr val="tx1"/>
            </a:solidFill>
          </a:ln>
        </p:spPr>
        <p:txBody>
          <a:bodyPr wrap="square" rtlCol="0">
            <a:spAutoFit/>
          </a:bodyPr>
          <a:lstStyle/>
          <a:p>
            <a:pPr algn="just">
              <a:lnSpc>
                <a:spcPct val="200000"/>
              </a:lnSpc>
            </a:pPr>
            <a:r>
              <a:rPr lang="en-GB" sz="1300" dirty="0"/>
              <a:t>At the beginning of the text the reader is introduced to the setting of London when the writer states the ‘jibs of cranes pointed to the grey sky like skeletal fingers’ which creates a sense of foreboding for the reader. In the middle of the text, the writer shifts the focus from West India docks to an area suffering from extreme poverty. He introduces two new characters, who at this point remain unnamed, and reader is taken on a journey through the streets. The writer zooms in on not only the setting and how it is affected by poverty, but the people who live there as well which creates a sense of sympathy for them. At the end, the writer uses dialogue to demonstrate how Frederick is familiar with the suffering of the poor but Sally has never truly understood it; possibly because she’s never been exposed to it, which creates a contrast between their characters.</a:t>
            </a:r>
            <a:endParaRPr lang="en-GB" sz="1300" dirty="0"/>
          </a:p>
        </p:txBody>
      </p:sp>
      <p:sp>
        <p:nvSpPr>
          <p:cNvPr id="5" name="Rectangle 4"/>
          <p:cNvSpPr/>
          <p:nvPr/>
        </p:nvSpPr>
        <p:spPr>
          <a:xfrm>
            <a:off x="0" y="442051"/>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TWO)</a:t>
            </a:r>
            <a:endParaRPr lang="en-GB" sz="24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288740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5" y="1713193"/>
            <a:ext cx="4060371" cy="4154984"/>
          </a:xfrm>
          <a:prstGeom prst="rect">
            <a:avLst/>
          </a:prstGeom>
          <a:noFill/>
          <a:ln>
            <a:solidFill>
              <a:schemeClr val="tx1"/>
            </a:solidFill>
          </a:ln>
        </p:spPr>
        <p:txBody>
          <a:bodyPr wrap="square" rtlCol="0">
            <a:spAutoFit/>
          </a:bodyPr>
          <a:lstStyle/>
          <a:p>
            <a:endParaRPr lang="en-GB" sz="1200" b="1" dirty="0"/>
          </a:p>
          <a:p>
            <a:r>
              <a:rPr lang="en-GB" sz="1200" b="1" dirty="0"/>
              <a:t>SIMPLE AWARENESS OF STRUCTURE (L1)</a:t>
            </a:r>
          </a:p>
          <a:p>
            <a:r>
              <a:rPr lang="en-GB" sz="1200" dirty="0"/>
              <a:t>Simple comment on the effect of structure (L1)</a:t>
            </a:r>
          </a:p>
          <a:p>
            <a:r>
              <a:rPr lang="en-GB" sz="1200" dirty="0"/>
              <a:t>Simple textual detail (L1)</a:t>
            </a:r>
          </a:p>
          <a:p>
            <a:r>
              <a:rPr lang="en-GB" sz="1200" dirty="0"/>
              <a:t>Simple use of subject terminology (L1)</a:t>
            </a:r>
          </a:p>
          <a:p>
            <a:endParaRPr lang="en-GB" sz="1200" b="1" dirty="0"/>
          </a:p>
          <a:p>
            <a:r>
              <a:rPr lang="en-GB" sz="1200" b="1" dirty="0"/>
              <a:t>SOME UNDERSTANDING OF STRUCTURE (L2)</a:t>
            </a:r>
          </a:p>
          <a:p>
            <a:r>
              <a:rPr lang="en-GB" sz="1200" dirty="0"/>
              <a:t>Attempt to comment on the effect of structure (L2)</a:t>
            </a:r>
          </a:p>
          <a:p>
            <a:r>
              <a:rPr lang="en-GB" sz="1200" dirty="0"/>
              <a:t>Some appropriate textual detail (L2)</a:t>
            </a:r>
          </a:p>
          <a:p>
            <a:r>
              <a:rPr lang="en-GB" sz="1200" dirty="0"/>
              <a:t>Some use of subject terminology (L2)</a:t>
            </a:r>
          </a:p>
          <a:p>
            <a:endParaRPr lang="en-GB" sz="1200" dirty="0"/>
          </a:p>
          <a:p>
            <a:r>
              <a:rPr lang="en-GB" sz="1200" b="1" dirty="0"/>
              <a:t>CLEAR UNDERSTANDING OF STRUCTURE (L3)</a:t>
            </a:r>
          </a:p>
          <a:p>
            <a:r>
              <a:rPr lang="en-GB" sz="1200" dirty="0"/>
              <a:t>Clear explanation of the effects of structure (L3)</a:t>
            </a:r>
          </a:p>
          <a:p>
            <a:r>
              <a:rPr lang="en-GB" sz="1200" dirty="0"/>
              <a:t>Range of relevant textual detail (L3)</a:t>
            </a:r>
          </a:p>
          <a:p>
            <a:r>
              <a:rPr lang="en-GB" sz="1200" dirty="0"/>
              <a:t>Clear/accurate use of subject terminology (L3)</a:t>
            </a:r>
          </a:p>
          <a:p>
            <a:endParaRPr lang="en-GB" sz="1200" dirty="0"/>
          </a:p>
          <a:p>
            <a:r>
              <a:rPr lang="en-GB" sz="1200" b="1" dirty="0"/>
              <a:t>DETAILED AND PERCEPTIVE UNDERSTANDING OF STRUCTURE (L4)</a:t>
            </a:r>
          </a:p>
          <a:p>
            <a:r>
              <a:rPr lang="en-GB" sz="1200" dirty="0"/>
              <a:t>Analysis of the effects of structure (L4)</a:t>
            </a:r>
          </a:p>
          <a:p>
            <a:r>
              <a:rPr lang="en-GB" sz="1200" dirty="0"/>
              <a:t>Judicious textual detail (L4)</a:t>
            </a:r>
          </a:p>
          <a:p>
            <a:r>
              <a:rPr lang="en-GB" sz="1200" dirty="0"/>
              <a:t>Sophisticated use of subject terminology (L4)</a:t>
            </a:r>
          </a:p>
          <a:p>
            <a:endParaRPr lang="en-GB" sz="1200" dirty="0"/>
          </a:p>
        </p:txBody>
      </p:sp>
      <p:sp>
        <p:nvSpPr>
          <p:cNvPr id="7" name="TextBox 6"/>
          <p:cNvSpPr txBox="1"/>
          <p:nvPr/>
        </p:nvSpPr>
        <p:spPr>
          <a:xfrm>
            <a:off x="4378615" y="1306646"/>
            <a:ext cx="4588329" cy="5262979"/>
          </a:xfrm>
          <a:prstGeom prst="rect">
            <a:avLst/>
          </a:prstGeom>
          <a:noFill/>
          <a:ln>
            <a:solidFill>
              <a:schemeClr val="tx1"/>
            </a:solidFill>
          </a:ln>
        </p:spPr>
        <p:txBody>
          <a:bodyPr wrap="square" rtlCol="0">
            <a:spAutoFit/>
          </a:bodyPr>
          <a:lstStyle/>
          <a:p>
            <a:r>
              <a:rPr lang="en-GB" sz="2400" dirty="0"/>
              <a:t>The writer focuses on the setting of the West India docks at the beginning of the source where ‘jibs of cranes pointed to the grey sky like skeletal fingers.’ He then shifts the focus to two characters and we follow them into a poor part of London. He zooms in on the poor people and we understand how they live. At the end of the source Frederick explains to Sally that the people are poor and can’t get jobs because Sally doesn’t understand. This creates a contrast.</a:t>
            </a:r>
            <a:endParaRPr lang="en-GB" sz="2000" dirty="0"/>
          </a:p>
        </p:txBody>
      </p:sp>
      <p:sp>
        <p:nvSpPr>
          <p:cNvPr id="5" name="Rectangle 4"/>
          <p:cNvSpPr/>
          <p:nvPr/>
        </p:nvSpPr>
        <p:spPr>
          <a:xfrm>
            <a:off x="0" y="404398"/>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THREE)</a:t>
            </a:r>
            <a:endParaRPr lang="en-GB" sz="24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350227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5" y="1713193"/>
            <a:ext cx="4060371" cy="4154984"/>
          </a:xfrm>
          <a:prstGeom prst="rect">
            <a:avLst/>
          </a:prstGeom>
          <a:noFill/>
          <a:ln>
            <a:solidFill>
              <a:schemeClr val="tx1"/>
            </a:solidFill>
          </a:ln>
        </p:spPr>
        <p:txBody>
          <a:bodyPr wrap="square" rtlCol="0">
            <a:spAutoFit/>
          </a:bodyPr>
          <a:lstStyle/>
          <a:p>
            <a:endParaRPr lang="en-GB" sz="1200" b="1" dirty="0"/>
          </a:p>
          <a:p>
            <a:r>
              <a:rPr lang="en-GB" sz="1200" b="1" dirty="0"/>
              <a:t>SIMPLE AWARENESS OF STRUCTURE (L1)</a:t>
            </a:r>
          </a:p>
          <a:p>
            <a:r>
              <a:rPr lang="en-GB" sz="1200" dirty="0"/>
              <a:t>Simple comment on the effect of structure (L1)</a:t>
            </a:r>
          </a:p>
          <a:p>
            <a:r>
              <a:rPr lang="en-GB" sz="1200" dirty="0"/>
              <a:t>Simple textual detail (L1)</a:t>
            </a:r>
          </a:p>
          <a:p>
            <a:r>
              <a:rPr lang="en-GB" sz="1200" dirty="0"/>
              <a:t>Simple use of subject terminology (L1)</a:t>
            </a:r>
          </a:p>
          <a:p>
            <a:endParaRPr lang="en-GB" sz="1200" b="1" dirty="0"/>
          </a:p>
          <a:p>
            <a:r>
              <a:rPr lang="en-GB" sz="1200" b="1" dirty="0"/>
              <a:t>SOME UNDERSTANDING OF STRUCTURE (L2)</a:t>
            </a:r>
          </a:p>
          <a:p>
            <a:r>
              <a:rPr lang="en-GB" sz="1200" dirty="0"/>
              <a:t>Attempt to comment on the effect of structure (L2)</a:t>
            </a:r>
          </a:p>
          <a:p>
            <a:r>
              <a:rPr lang="en-GB" sz="1200" dirty="0"/>
              <a:t>Some appropriate textual detail (L2)</a:t>
            </a:r>
          </a:p>
          <a:p>
            <a:r>
              <a:rPr lang="en-GB" sz="1200" dirty="0"/>
              <a:t>Some use of subject terminology (L2)</a:t>
            </a:r>
          </a:p>
          <a:p>
            <a:endParaRPr lang="en-GB" sz="1200" dirty="0"/>
          </a:p>
          <a:p>
            <a:r>
              <a:rPr lang="en-GB" sz="1200" b="1" dirty="0"/>
              <a:t>CLEAR UNDERSTANDING OF STRUCTURE (L3)</a:t>
            </a:r>
          </a:p>
          <a:p>
            <a:r>
              <a:rPr lang="en-GB" sz="1200" dirty="0"/>
              <a:t>Clear explanation of the effects of structure (L3)</a:t>
            </a:r>
          </a:p>
          <a:p>
            <a:r>
              <a:rPr lang="en-GB" sz="1200" dirty="0"/>
              <a:t>Range of relevant textual detail (L3)</a:t>
            </a:r>
          </a:p>
          <a:p>
            <a:r>
              <a:rPr lang="en-GB" sz="1200" dirty="0"/>
              <a:t>Clear/accurate use of subject terminology (L3)</a:t>
            </a:r>
          </a:p>
          <a:p>
            <a:endParaRPr lang="en-GB" sz="1200" dirty="0"/>
          </a:p>
          <a:p>
            <a:r>
              <a:rPr lang="en-GB" sz="1200" b="1" dirty="0"/>
              <a:t>DETAILED AND PERCEPTIVE UNDERSTANDING OF STRUCTURE (L4)</a:t>
            </a:r>
          </a:p>
          <a:p>
            <a:r>
              <a:rPr lang="en-GB" sz="1200" dirty="0"/>
              <a:t>Analysis of the effects of structure (L4)</a:t>
            </a:r>
          </a:p>
          <a:p>
            <a:r>
              <a:rPr lang="en-GB" sz="1200" dirty="0"/>
              <a:t>Judicious textual detail (L4)</a:t>
            </a:r>
          </a:p>
          <a:p>
            <a:r>
              <a:rPr lang="en-GB" sz="1200" dirty="0"/>
              <a:t>Sophisticated use of subject terminology (L4)</a:t>
            </a:r>
          </a:p>
          <a:p>
            <a:endParaRPr lang="en-GB" sz="1200" dirty="0"/>
          </a:p>
        </p:txBody>
      </p:sp>
      <p:sp>
        <p:nvSpPr>
          <p:cNvPr id="7" name="TextBox 6"/>
          <p:cNvSpPr txBox="1"/>
          <p:nvPr/>
        </p:nvSpPr>
        <p:spPr>
          <a:xfrm>
            <a:off x="4367858" y="1064598"/>
            <a:ext cx="4588329" cy="5693866"/>
          </a:xfrm>
          <a:prstGeom prst="rect">
            <a:avLst/>
          </a:prstGeom>
          <a:noFill/>
          <a:ln>
            <a:solidFill>
              <a:schemeClr val="tx1"/>
            </a:solidFill>
          </a:ln>
        </p:spPr>
        <p:txBody>
          <a:bodyPr wrap="square" rtlCol="0">
            <a:spAutoFit/>
          </a:bodyPr>
          <a:lstStyle/>
          <a:p>
            <a:r>
              <a:rPr lang="en-GB" sz="1400" dirty="0"/>
              <a:t>Throughout the text the reader is taken on a journey through a poverty-stricken area of London to emphasise the effects of </a:t>
            </a:r>
            <a:r>
              <a:rPr lang="en-GB" sz="1400" dirty="0" smtClean="0"/>
              <a:t>poverty: the first setting introduced, of ‘</a:t>
            </a:r>
            <a:r>
              <a:rPr lang="en-GB" sz="1400" dirty="0"/>
              <a:t>jibs of cranes pointed to the grey sky like skeletal </a:t>
            </a:r>
            <a:r>
              <a:rPr lang="en-GB" sz="1400" dirty="0" smtClean="0"/>
              <a:t>fingers’, is a dismal symbol of the wealth of London and indicates to the reader that this is having a dreadful effect on the city. The writer then shifts the focus of the text to introduce two characters, </a:t>
            </a:r>
            <a:r>
              <a:rPr lang="en-GB" sz="1400" dirty="0"/>
              <a:t>who at this point remain unnamed, and reader is taken on a journey through the </a:t>
            </a:r>
            <a:r>
              <a:rPr lang="en-GB" sz="1400" dirty="0" smtClean="0"/>
              <a:t> poorest streets of the city, extending the symbolism of the initial image. The writer zooms in on the impoverished setting – the ‘streams of stinking water’ creating a hostile atmosphere. This is paralleled by the writer then zooming in on the people, who ‘stare with hostile eyes’. The idea </a:t>
            </a:r>
            <a:r>
              <a:rPr lang="en-GB" sz="1400" dirty="0"/>
              <a:t>of poverty and its </a:t>
            </a:r>
            <a:r>
              <a:rPr lang="en-GB" sz="1400" dirty="0" smtClean="0"/>
              <a:t>effects </a:t>
            </a:r>
            <a:r>
              <a:rPr lang="en-GB" sz="1400" dirty="0"/>
              <a:t>is </a:t>
            </a:r>
            <a:r>
              <a:rPr lang="en-GB" sz="1400" dirty="0" smtClean="0"/>
              <a:t>developed by this focus and the </a:t>
            </a:r>
            <a:r>
              <a:rPr lang="en-GB" sz="1400" dirty="0"/>
              <a:t>s</a:t>
            </a:r>
            <a:r>
              <a:rPr lang="en-GB" sz="1400" dirty="0" smtClean="0"/>
              <a:t>ympathy is created in the reader’s mind.</a:t>
            </a:r>
            <a:endParaRPr lang="en-GB" sz="1400" dirty="0"/>
          </a:p>
          <a:p>
            <a:r>
              <a:rPr lang="en-GB" sz="1400" dirty="0" smtClean="0"/>
              <a:t>The writer then uses dialogue to create </a:t>
            </a:r>
            <a:r>
              <a:rPr lang="en-GB" sz="1400" dirty="0"/>
              <a:t>a contrast between </a:t>
            </a:r>
            <a:r>
              <a:rPr lang="en-GB" sz="1400" dirty="0" smtClean="0"/>
              <a:t>the two walking characters</a:t>
            </a:r>
            <a:r>
              <a:rPr lang="en-GB" sz="1400" dirty="0"/>
              <a:t>: </a:t>
            </a:r>
            <a:r>
              <a:rPr lang="en-GB" sz="1400" dirty="0" smtClean="0"/>
              <a:t>Sally’s speech - ‘there must be jobs’ - represents </a:t>
            </a:r>
            <a:r>
              <a:rPr lang="en-GB" sz="1400" dirty="0"/>
              <a:t>the ignorance of the middle classes; </a:t>
            </a:r>
            <a:r>
              <a:rPr lang="en-GB" sz="1400" dirty="0" smtClean="0"/>
              <a:t>Frederick’s response </a:t>
            </a:r>
            <a:r>
              <a:rPr lang="en-GB" sz="1400" dirty="0"/>
              <a:t>represents knowledge, understanding and </a:t>
            </a:r>
            <a:r>
              <a:rPr lang="en-GB" sz="1400" dirty="0" smtClean="0"/>
              <a:t>empathy and indicates that he is the more knowledgeable of the two. The climax of the extract, when Sally ‘looks around’ at the impoverished setting, reinforces the contrast between these streets and the </a:t>
            </a:r>
            <a:r>
              <a:rPr lang="en-GB" sz="1400" dirty="0"/>
              <a:t>wealth represented at the </a:t>
            </a:r>
            <a:r>
              <a:rPr lang="en-GB" sz="1400" dirty="0" smtClean="0"/>
              <a:t>beginning of the extract </a:t>
            </a:r>
            <a:r>
              <a:rPr lang="en-GB" sz="1400" dirty="0"/>
              <a:t>through </a:t>
            </a:r>
            <a:r>
              <a:rPr lang="en-GB" sz="1400" dirty="0" smtClean="0"/>
              <a:t>the description of the </a:t>
            </a:r>
            <a:r>
              <a:rPr lang="en-GB" sz="1400" dirty="0"/>
              <a:t>docks. </a:t>
            </a:r>
            <a:endParaRPr lang="en-GB" sz="1200" dirty="0"/>
          </a:p>
        </p:txBody>
      </p:sp>
      <p:sp>
        <p:nvSpPr>
          <p:cNvPr id="5" name="Rectangle 4"/>
          <p:cNvSpPr/>
          <p:nvPr/>
        </p:nvSpPr>
        <p:spPr>
          <a:xfrm>
            <a:off x="0" y="377504"/>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FOUR)</a:t>
            </a:r>
            <a:endParaRPr lang="en-GB" sz="24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402617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5" y="1713193"/>
            <a:ext cx="4060371" cy="4154984"/>
          </a:xfrm>
          <a:prstGeom prst="rect">
            <a:avLst/>
          </a:prstGeom>
          <a:noFill/>
          <a:ln>
            <a:solidFill>
              <a:schemeClr val="tx1"/>
            </a:solidFill>
          </a:ln>
        </p:spPr>
        <p:txBody>
          <a:bodyPr wrap="square" rtlCol="0">
            <a:spAutoFit/>
          </a:bodyPr>
          <a:lstStyle/>
          <a:p>
            <a:endParaRPr lang="en-GB" sz="1200" b="1" dirty="0" smtClean="0"/>
          </a:p>
          <a:p>
            <a:r>
              <a:rPr lang="en-GB" sz="1200" b="1" dirty="0" smtClean="0"/>
              <a:t>SIMPLE </a:t>
            </a:r>
            <a:r>
              <a:rPr lang="en-GB" sz="1200" b="1" dirty="0"/>
              <a:t>AWARENESS OF STRUCTURE (L1)</a:t>
            </a:r>
          </a:p>
          <a:p>
            <a:r>
              <a:rPr lang="en-GB" sz="1200" dirty="0"/>
              <a:t>Simple comment on the effect of structure (L1)</a:t>
            </a:r>
          </a:p>
          <a:p>
            <a:r>
              <a:rPr lang="en-GB" sz="1200" dirty="0"/>
              <a:t>Simple textual detail (L1)</a:t>
            </a:r>
          </a:p>
          <a:p>
            <a:r>
              <a:rPr lang="en-GB" sz="1200" dirty="0"/>
              <a:t>Simple use of subject terminology (L1)</a:t>
            </a:r>
          </a:p>
          <a:p>
            <a:endParaRPr lang="en-GB" sz="1200" b="1" dirty="0"/>
          </a:p>
          <a:p>
            <a:r>
              <a:rPr lang="en-GB" sz="1200" b="1" dirty="0"/>
              <a:t>SOME UNDERSTANDING OF STRUCTURE (L2)</a:t>
            </a:r>
          </a:p>
          <a:p>
            <a:r>
              <a:rPr lang="en-GB" sz="1200" dirty="0"/>
              <a:t>Attempt to comment on the effect of structure (L2)</a:t>
            </a:r>
          </a:p>
          <a:p>
            <a:r>
              <a:rPr lang="en-GB" sz="1200" dirty="0"/>
              <a:t>Some appropriate textual detail (L2)</a:t>
            </a:r>
          </a:p>
          <a:p>
            <a:r>
              <a:rPr lang="en-GB" sz="1200" dirty="0"/>
              <a:t>Some use of subject terminology (L2)</a:t>
            </a:r>
          </a:p>
          <a:p>
            <a:endParaRPr lang="en-GB" sz="1200" dirty="0"/>
          </a:p>
          <a:p>
            <a:r>
              <a:rPr lang="en-GB" sz="1200" b="1" dirty="0"/>
              <a:t>CLEAR UNDERSTANDING OF STRUCTURE (L3)</a:t>
            </a:r>
          </a:p>
          <a:p>
            <a:r>
              <a:rPr lang="en-GB" sz="1200" dirty="0"/>
              <a:t>Clear explanation of the effects of structure (L3)</a:t>
            </a:r>
          </a:p>
          <a:p>
            <a:r>
              <a:rPr lang="en-GB" sz="1200" dirty="0"/>
              <a:t>Range of relevant textual detail (L3)</a:t>
            </a:r>
          </a:p>
          <a:p>
            <a:r>
              <a:rPr lang="en-GB" sz="1200" dirty="0"/>
              <a:t>Clear/accurate use of subject terminology (L3)</a:t>
            </a:r>
          </a:p>
          <a:p>
            <a:endParaRPr lang="en-GB" sz="1200" dirty="0"/>
          </a:p>
          <a:p>
            <a:r>
              <a:rPr lang="en-GB" sz="1200" b="1" dirty="0"/>
              <a:t>DETAILED AND PERCEPTIVE UNDERSTANDING OF STRUCTURE (L4)</a:t>
            </a:r>
          </a:p>
          <a:p>
            <a:r>
              <a:rPr lang="en-GB" sz="1200" dirty="0"/>
              <a:t>Analysis of the effects of structure (L4)</a:t>
            </a:r>
          </a:p>
          <a:p>
            <a:r>
              <a:rPr lang="en-GB" sz="1200" dirty="0"/>
              <a:t>Judicious textual detail (L4)</a:t>
            </a:r>
          </a:p>
          <a:p>
            <a:r>
              <a:rPr lang="en-GB" sz="1200" dirty="0"/>
              <a:t>Sophisticated use of subject terminology (L4)</a:t>
            </a:r>
          </a:p>
          <a:p>
            <a:endParaRPr lang="en-GB" sz="1200" dirty="0"/>
          </a:p>
        </p:txBody>
      </p:sp>
      <p:sp>
        <p:nvSpPr>
          <p:cNvPr id="7" name="TextBox 6"/>
          <p:cNvSpPr txBox="1"/>
          <p:nvPr/>
        </p:nvSpPr>
        <p:spPr>
          <a:xfrm>
            <a:off x="4365364" y="1309782"/>
            <a:ext cx="4588329" cy="4930581"/>
          </a:xfrm>
          <a:prstGeom prst="rect">
            <a:avLst/>
          </a:prstGeom>
          <a:noFill/>
          <a:ln>
            <a:solidFill>
              <a:schemeClr val="tx1"/>
            </a:solidFill>
          </a:ln>
        </p:spPr>
        <p:txBody>
          <a:bodyPr wrap="square" rtlCol="0">
            <a:spAutoFit/>
          </a:bodyPr>
          <a:lstStyle/>
          <a:p>
            <a:pPr algn="just">
              <a:lnSpc>
                <a:spcPct val="200000"/>
              </a:lnSpc>
            </a:pPr>
            <a:r>
              <a:rPr lang="en-GB" sz="2000" dirty="0"/>
              <a:t>In the beginning we are introduced to the West India docks. In the middle the writer introduces us to two characters who are walking through some streets where poor people live. In the end there is some speech which shows that Frederick understands the poor people and Sally doesn’t. </a:t>
            </a:r>
            <a:endParaRPr lang="en-GB" dirty="0"/>
          </a:p>
        </p:txBody>
      </p:sp>
      <p:sp>
        <p:nvSpPr>
          <p:cNvPr id="5" name="Rectangle 4"/>
          <p:cNvSpPr/>
          <p:nvPr/>
        </p:nvSpPr>
        <p:spPr>
          <a:xfrm>
            <a:off x="0" y="425914"/>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ONE)</a:t>
            </a:r>
            <a:endParaRPr lang="en-GB" sz="2400" dirty="0">
              <a:solidFill>
                <a:schemeClr val="bg1"/>
              </a:solidFill>
              <a:latin typeface="Berlin Sans FB" panose="020E0602020502020306" pitchFamily="34" charset="0"/>
            </a:endParaRPr>
          </a:p>
        </p:txBody>
      </p:sp>
      <p:sp>
        <p:nvSpPr>
          <p:cNvPr id="9" name="AutoShape 12"/>
          <p:cNvSpPr>
            <a:spLocks noChangeArrowheads="1"/>
          </p:cNvSpPr>
          <p:nvPr/>
        </p:nvSpPr>
        <p:spPr bwMode="auto">
          <a:xfrm rot="21190649">
            <a:off x="2608901" y="1949573"/>
            <a:ext cx="6784482" cy="3268238"/>
          </a:xfrm>
          <a:prstGeom prst="roundRect">
            <a:avLst>
              <a:gd name="adj" fmla="val 16667"/>
            </a:avLst>
          </a:prstGeom>
          <a:noFill/>
          <a:ln w="152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9600" b="1" dirty="0" smtClean="0">
                <a:solidFill>
                  <a:srgbClr val="FF0000"/>
                </a:solidFill>
              </a:rPr>
              <a:t>BAND</a:t>
            </a:r>
          </a:p>
          <a:p>
            <a:pPr algn="ctr" eaLnBrk="1" hangingPunct="1"/>
            <a:r>
              <a:rPr lang="en-GB" altLang="en-US" sz="9600" b="1" dirty="0" smtClean="0">
                <a:solidFill>
                  <a:srgbClr val="FF0000"/>
                </a:solidFill>
              </a:rPr>
              <a:t>ONE</a:t>
            </a:r>
            <a:endParaRPr lang="en-GB" altLang="en-US" sz="9600" b="1" dirty="0">
              <a:solidFill>
                <a:srgbClr val="FF0000"/>
              </a:solidFill>
            </a:endParaRPr>
          </a:p>
        </p:txBody>
      </p:sp>
      <p:pic>
        <p:nvPicPr>
          <p:cNvPr id="10" name="Picture 13" descr="stamp-effect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9911">
            <a:off x="2631033" y="1794242"/>
            <a:ext cx="6812424" cy="36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92302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5" y="1713193"/>
            <a:ext cx="4060371" cy="4154984"/>
          </a:xfrm>
          <a:prstGeom prst="rect">
            <a:avLst/>
          </a:prstGeom>
          <a:noFill/>
          <a:ln>
            <a:solidFill>
              <a:schemeClr val="tx1"/>
            </a:solidFill>
          </a:ln>
        </p:spPr>
        <p:txBody>
          <a:bodyPr wrap="square" rtlCol="0">
            <a:spAutoFit/>
          </a:bodyPr>
          <a:lstStyle/>
          <a:p>
            <a:endParaRPr lang="en-GB" sz="1200" b="1" dirty="0"/>
          </a:p>
          <a:p>
            <a:r>
              <a:rPr lang="en-GB" sz="1200" b="1" dirty="0"/>
              <a:t>SIMPLE AWARENESS OF STRUCTURE (L1)</a:t>
            </a:r>
          </a:p>
          <a:p>
            <a:r>
              <a:rPr lang="en-GB" sz="1200" dirty="0"/>
              <a:t>Simple comment on the effect of structure (L1)</a:t>
            </a:r>
          </a:p>
          <a:p>
            <a:r>
              <a:rPr lang="en-GB" sz="1200" dirty="0"/>
              <a:t>Simple textual detail (L1)</a:t>
            </a:r>
          </a:p>
          <a:p>
            <a:r>
              <a:rPr lang="en-GB" sz="1200" dirty="0"/>
              <a:t>Simple use of subject terminology (L1)</a:t>
            </a:r>
          </a:p>
          <a:p>
            <a:endParaRPr lang="en-GB" sz="1200" b="1" dirty="0"/>
          </a:p>
          <a:p>
            <a:r>
              <a:rPr lang="en-GB" sz="1200" b="1" dirty="0"/>
              <a:t>SOME UNDERSTANDING OF STRUCTURE (L2)</a:t>
            </a:r>
          </a:p>
          <a:p>
            <a:r>
              <a:rPr lang="en-GB" sz="1200" dirty="0"/>
              <a:t>Attempt to comment on the effect of structure (L2)</a:t>
            </a:r>
          </a:p>
          <a:p>
            <a:r>
              <a:rPr lang="en-GB" sz="1200" dirty="0"/>
              <a:t>Some appropriate textual detail (L2)</a:t>
            </a:r>
          </a:p>
          <a:p>
            <a:r>
              <a:rPr lang="en-GB" sz="1200" dirty="0"/>
              <a:t>Some use of subject terminology (L2)</a:t>
            </a:r>
          </a:p>
          <a:p>
            <a:endParaRPr lang="en-GB" sz="1200" dirty="0"/>
          </a:p>
          <a:p>
            <a:r>
              <a:rPr lang="en-GB" sz="1200" b="1" dirty="0"/>
              <a:t>CLEAR UNDERSTANDING OF STRUCTURE (L3)</a:t>
            </a:r>
          </a:p>
          <a:p>
            <a:r>
              <a:rPr lang="en-GB" sz="1200" dirty="0"/>
              <a:t>Clear explanation of the effects of structure (L3)</a:t>
            </a:r>
          </a:p>
          <a:p>
            <a:r>
              <a:rPr lang="en-GB" sz="1200" dirty="0"/>
              <a:t>Range of relevant textual detail (L3)</a:t>
            </a:r>
          </a:p>
          <a:p>
            <a:r>
              <a:rPr lang="en-GB" sz="1200" dirty="0"/>
              <a:t>Clear/accurate use of subject terminology (L3)</a:t>
            </a:r>
          </a:p>
          <a:p>
            <a:endParaRPr lang="en-GB" sz="1200" dirty="0"/>
          </a:p>
          <a:p>
            <a:r>
              <a:rPr lang="en-GB" sz="1200" b="1" dirty="0"/>
              <a:t>DETAILED AND PERCEPTIVE UNDERSTANDING OF STRUCTURE (L4)</a:t>
            </a:r>
          </a:p>
          <a:p>
            <a:r>
              <a:rPr lang="en-GB" sz="1200" dirty="0"/>
              <a:t>Analysis of the effects of structure (L4)</a:t>
            </a:r>
          </a:p>
          <a:p>
            <a:r>
              <a:rPr lang="en-GB" sz="1200" dirty="0"/>
              <a:t>Judicious textual detail (L4)</a:t>
            </a:r>
          </a:p>
          <a:p>
            <a:r>
              <a:rPr lang="en-GB" sz="1200" dirty="0"/>
              <a:t>Sophisticated use of subject terminology (L4)</a:t>
            </a:r>
          </a:p>
          <a:p>
            <a:endParaRPr lang="en-GB" sz="1200" dirty="0"/>
          </a:p>
        </p:txBody>
      </p:sp>
      <p:sp>
        <p:nvSpPr>
          <p:cNvPr id="7" name="TextBox 6"/>
          <p:cNvSpPr txBox="1"/>
          <p:nvPr/>
        </p:nvSpPr>
        <p:spPr>
          <a:xfrm>
            <a:off x="4378616" y="1102251"/>
            <a:ext cx="4588329" cy="5637825"/>
          </a:xfrm>
          <a:prstGeom prst="rect">
            <a:avLst/>
          </a:prstGeom>
          <a:noFill/>
          <a:ln>
            <a:solidFill>
              <a:schemeClr val="tx1"/>
            </a:solidFill>
          </a:ln>
        </p:spPr>
        <p:txBody>
          <a:bodyPr wrap="square" rtlCol="0">
            <a:spAutoFit/>
          </a:bodyPr>
          <a:lstStyle/>
          <a:p>
            <a:pPr algn="just">
              <a:lnSpc>
                <a:spcPct val="200000"/>
              </a:lnSpc>
            </a:pPr>
            <a:r>
              <a:rPr lang="en-GB" sz="1300" dirty="0"/>
              <a:t>At the beginning of the text the reader is introduced to the setting of London when the writer states the ‘jibs of cranes pointed to the grey sky like skeletal fingers’ which creates a sense of foreboding for the reader. In the middle of the text, the writer shifts the focus from West India docks to an area suffering from extreme poverty. He introduces two new characters, who at this point remain unnamed, and reader is taken on a journey through the streets. The writer zooms in on not only the setting and how it is affected by poverty, but the people who live there as well which creates a sense of sympathy for them. At the end, the writer uses dialogue to demonstrate how Frederick is familiar with the suffering of the poor but Sally has never truly understood it; possibly because she’s never been exposed to it, which creates a contrast between their characters.</a:t>
            </a:r>
            <a:endParaRPr lang="en-GB" sz="1300" dirty="0"/>
          </a:p>
        </p:txBody>
      </p:sp>
      <p:sp>
        <p:nvSpPr>
          <p:cNvPr id="5" name="Rectangle 4"/>
          <p:cNvSpPr/>
          <p:nvPr/>
        </p:nvSpPr>
        <p:spPr>
          <a:xfrm>
            <a:off x="0" y="442051"/>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TWO)</a:t>
            </a:r>
            <a:endParaRPr lang="en-GB" sz="2400" dirty="0">
              <a:solidFill>
                <a:schemeClr val="bg1"/>
              </a:solidFill>
              <a:latin typeface="Berlin Sans FB" panose="020E0602020502020306" pitchFamily="34" charset="0"/>
            </a:endParaRPr>
          </a:p>
        </p:txBody>
      </p:sp>
      <p:sp>
        <p:nvSpPr>
          <p:cNvPr id="8" name="AutoShape 12"/>
          <p:cNvSpPr>
            <a:spLocks noChangeArrowheads="1"/>
          </p:cNvSpPr>
          <p:nvPr/>
        </p:nvSpPr>
        <p:spPr bwMode="auto">
          <a:xfrm rot="300148">
            <a:off x="2608901" y="1949573"/>
            <a:ext cx="6784482" cy="3268238"/>
          </a:xfrm>
          <a:prstGeom prst="roundRect">
            <a:avLst>
              <a:gd name="adj" fmla="val 16667"/>
            </a:avLst>
          </a:prstGeom>
          <a:noFill/>
          <a:ln w="152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9600" b="1" dirty="0" smtClean="0">
                <a:solidFill>
                  <a:srgbClr val="FF0000"/>
                </a:solidFill>
              </a:rPr>
              <a:t>BAND</a:t>
            </a:r>
          </a:p>
          <a:p>
            <a:pPr algn="ctr" eaLnBrk="1" hangingPunct="1"/>
            <a:r>
              <a:rPr lang="en-GB" altLang="en-US" sz="9600" b="1" dirty="0" smtClean="0">
                <a:solidFill>
                  <a:srgbClr val="FF0000"/>
                </a:solidFill>
              </a:rPr>
              <a:t>THREE</a:t>
            </a:r>
            <a:endParaRPr lang="en-GB" altLang="en-US" sz="9600" b="1" dirty="0">
              <a:solidFill>
                <a:srgbClr val="FF0000"/>
              </a:solidFill>
            </a:endParaRPr>
          </a:p>
        </p:txBody>
      </p:sp>
      <p:pic>
        <p:nvPicPr>
          <p:cNvPr id="9" name="Picture 13" descr="stamp-effect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42599">
            <a:off x="2631033" y="1794242"/>
            <a:ext cx="6812424" cy="36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43642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5" y="1713193"/>
            <a:ext cx="4060371" cy="4154984"/>
          </a:xfrm>
          <a:prstGeom prst="rect">
            <a:avLst/>
          </a:prstGeom>
          <a:noFill/>
          <a:ln>
            <a:solidFill>
              <a:schemeClr val="tx1"/>
            </a:solidFill>
          </a:ln>
        </p:spPr>
        <p:txBody>
          <a:bodyPr wrap="square" rtlCol="0">
            <a:spAutoFit/>
          </a:bodyPr>
          <a:lstStyle/>
          <a:p>
            <a:endParaRPr lang="en-GB" sz="1200" b="1" dirty="0"/>
          </a:p>
          <a:p>
            <a:r>
              <a:rPr lang="en-GB" sz="1200" b="1" dirty="0"/>
              <a:t>SIMPLE AWARENESS OF STRUCTURE (L1)</a:t>
            </a:r>
          </a:p>
          <a:p>
            <a:r>
              <a:rPr lang="en-GB" sz="1200" dirty="0"/>
              <a:t>Simple comment on the effect of structure (L1)</a:t>
            </a:r>
          </a:p>
          <a:p>
            <a:r>
              <a:rPr lang="en-GB" sz="1200" dirty="0"/>
              <a:t>Simple textual detail (L1)</a:t>
            </a:r>
          </a:p>
          <a:p>
            <a:r>
              <a:rPr lang="en-GB" sz="1200" dirty="0"/>
              <a:t>Simple use of subject terminology (L1)</a:t>
            </a:r>
          </a:p>
          <a:p>
            <a:endParaRPr lang="en-GB" sz="1200" b="1" dirty="0"/>
          </a:p>
          <a:p>
            <a:r>
              <a:rPr lang="en-GB" sz="1200" b="1" dirty="0"/>
              <a:t>SOME UNDERSTANDING OF STRUCTURE (L2)</a:t>
            </a:r>
          </a:p>
          <a:p>
            <a:r>
              <a:rPr lang="en-GB" sz="1200" dirty="0"/>
              <a:t>Attempt to comment on the effect of structure (L2)</a:t>
            </a:r>
          </a:p>
          <a:p>
            <a:r>
              <a:rPr lang="en-GB" sz="1200" dirty="0"/>
              <a:t>Some appropriate textual detail (L2)</a:t>
            </a:r>
          </a:p>
          <a:p>
            <a:r>
              <a:rPr lang="en-GB" sz="1200" dirty="0"/>
              <a:t>Some use of subject terminology (L2)</a:t>
            </a:r>
          </a:p>
          <a:p>
            <a:endParaRPr lang="en-GB" sz="1200" dirty="0"/>
          </a:p>
          <a:p>
            <a:r>
              <a:rPr lang="en-GB" sz="1200" b="1" dirty="0"/>
              <a:t>CLEAR UNDERSTANDING OF STRUCTURE (L3)</a:t>
            </a:r>
          </a:p>
          <a:p>
            <a:r>
              <a:rPr lang="en-GB" sz="1200" dirty="0"/>
              <a:t>Clear explanation of the effects of structure (L3)</a:t>
            </a:r>
          </a:p>
          <a:p>
            <a:r>
              <a:rPr lang="en-GB" sz="1200" dirty="0"/>
              <a:t>Range of relevant textual detail (L3)</a:t>
            </a:r>
          </a:p>
          <a:p>
            <a:r>
              <a:rPr lang="en-GB" sz="1200" dirty="0"/>
              <a:t>Clear/accurate use of subject terminology (L3)</a:t>
            </a:r>
          </a:p>
          <a:p>
            <a:endParaRPr lang="en-GB" sz="1200" dirty="0"/>
          </a:p>
          <a:p>
            <a:r>
              <a:rPr lang="en-GB" sz="1200" b="1" dirty="0"/>
              <a:t>DETAILED AND PERCEPTIVE UNDERSTANDING OF STRUCTURE (L4)</a:t>
            </a:r>
          </a:p>
          <a:p>
            <a:r>
              <a:rPr lang="en-GB" sz="1200" dirty="0"/>
              <a:t>Analysis of the effects of structure (L4)</a:t>
            </a:r>
          </a:p>
          <a:p>
            <a:r>
              <a:rPr lang="en-GB" sz="1200" dirty="0"/>
              <a:t>Judicious textual detail (L4)</a:t>
            </a:r>
          </a:p>
          <a:p>
            <a:r>
              <a:rPr lang="en-GB" sz="1200" dirty="0"/>
              <a:t>Sophisticated use of subject terminology (L4)</a:t>
            </a:r>
          </a:p>
          <a:p>
            <a:endParaRPr lang="en-GB" sz="1200" dirty="0"/>
          </a:p>
        </p:txBody>
      </p:sp>
      <p:sp>
        <p:nvSpPr>
          <p:cNvPr id="7" name="TextBox 6"/>
          <p:cNvSpPr txBox="1"/>
          <p:nvPr/>
        </p:nvSpPr>
        <p:spPr>
          <a:xfrm>
            <a:off x="4378615" y="1306646"/>
            <a:ext cx="4588329" cy="5262979"/>
          </a:xfrm>
          <a:prstGeom prst="rect">
            <a:avLst/>
          </a:prstGeom>
          <a:noFill/>
          <a:ln>
            <a:solidFill>
              <a:schemeClr val="tx1"/>
            </a:solidFill>
          </a:ln>
        </p:spPr>
        <p:txBody>
          <a:bodyPr wrap="square" rtlCol="0">
            <a:spAutoFit/>
          </a:bodyPr>
          <a:lstStyle/>
          <a:p>
            <a:r>
              <a:rPr lang="en-GB" sz="2400" dirty="0"/>
              <a:t>The writer focuses on the setting of the West India docks at the beginning of the source where ‘jibs of cranes pointed to the grey sky like skeletal fingers.’ He then shifts the focus to two characters and we follow them into a poor part of London. He zooms in on the poor people and we understand how they live. At the end of the source Frederick explains to Sally that the people are poor and can’t get jobs because Sally doesn’t understand. This creates a contrast.</a:t>
            </a:r>
            <a:endParaRPr lang="en-GB" sz="2000" dirty="0"/>
          </a:p>
        </p:txBody>
      </p:sp>
      <p:sp>
        <p:nvSpPr>
          <p:cNvPr id="5" name="Rectangle 4"/>
          <p:cNvSpPr/>
          <p:nvPr/>
        </p:nvSpPr>
        <p:spPr>
          <a:xfrm>
            <a:off x="0" y="404398"/>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THREE)</a:t>
            </a:r>
            <a:endParaRPr lang="en-GB" sz="2400" dirty="0">
              <a:solidFill>
                <a:schemeClr val="bg1"/>
              </a:solidFill>
              <a:latin typeface="Berlin Sans FB" panose="020E0602020502020306" pitchFamily="34" charset="0"/>
            </a:endParaRPr>
          </a:p>
        </p:txBody>
      </p:sp>
      <p:sp>
        <p:nvSpPr>
          <p:cNvPr id="8" name="AutoShape 12"/>
          <p:cNvSpPr>
            <a:spLocks noChangeArrowheads="1"/>
          </p:cNvSpPr>
          <p:nvPr/>
        </p:nvSpPr>
        <p:spPr bwMode="auto">
          <a:xfrm rot="21190649">
            <a:off x="2608901" y="1949573"/>
            <a:ext cx="6784482" cy="3268238"/>
          </a:xfrm>
          <a:prstGeom prst="roundRect">
            <a:avLst>
              <a:gd name="adj" fmla="val 16667"/>
            </a:avLst>
          </a:prstGeom>
          <a:noFill/>
          <a:ln w="152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9600" b="1" dirty="0" smtClean="0">
                <a:solidFill>
                  <a:srgbClr val="FF0000"/>
                </a:solidFill>
              </a:rPr>
              <a:t>BAND</a:t>
            </a:r>
          </a:p>
          <a:p>
            <a:pPr algn="ctr" eaLnBrk="1" hangingPunct="1"/>
            <a:r>
              <a:rPr lang="en-GB" altLang="en-US" sz="9600" b="1" dirty="0" smtClean="0">
                <a:solidFill>
                  <a:srgbClr val="FF0000"/>
                </a:solidFill>
              </a:rPr>
              <a:t>TWO</a:t>
            </a:r>
            <a:endParaRPr lang="en-GB" altLang="en-US" sz="9600" b="1" dirty="0">
              <a:solidFill>
                <a:srgbClr val="FF0000"/>
              </a:solidFill>
            </a:endParaRPr>
          </a:p>
        </p:txBody>
      </p:sp>
      <p:pic>
        <p:nvPicPr>
          <p:cNvPr id="9" name="Picture 13" descr="stamp-effect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9911">
            <a:off x="2631033" y="1794242"/>
            <a:ext cx="6812424" cy="36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4312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486963" cy="584775"/>
          </a:xfrm>
          <a:prstGeom prst="rect">
            <a:avLst/>
          </a:prstGeom>
          <a:noFill/>
        </p:spPr>
        <p:txBody>
          <a:bodyPr wrap="none" rtlCol="0">
            <a:spAutoFit/>
          </a:bodyPr>
          <a:lstStyle/>
          <a:p>
            <a:r>
              <a:rPr lang="en-GB" sz="3200" b="1" dirty="0" smtClean="0">
                <a:solidFill>
                  <a:srgbClr val="7030A0"/>
                </a:solidFill>
              </a:rPr>
              <a:t>Read the title</a:t>
            </a:r>
            <a:endParaRPr lang="en-GB" sz="3200" b="1" dirty="0">
              <a:solidFill>
                <a:srgbClr val="7030A0"/>
              </a:solidFill>
            </a:endParaRPr>
          </a:p>
        </p:txBody>
      </p:sp>
      <p:sp>
        <p:nvSpPr>
          <p:cNvPr id="4" name="Rectangle 3"/>
          <p:cNvSpPr/>
          <p:nvPr/>
        </p:nvSpPr>
        <p:spPr>
          <a:xfrm>
            <a:off x="179512" y="2348880"/>
            <a:ext cx="4572000" cy="1116972"/>
          </a:xfrm>
          <a:prstGeom prst="rect">
            <a:avLst/>
          </a:prstGeom>
        </p:spPr>
        <p:txBody>
          <a:bodyPr>
            <a:spAutoFit/>
          </a:bodyPr>
          <a:lstStyle/>
          <a:p>
            <a:pPr algn="ctr">
              <a:lnSpc>
                <a:spcPct val="107000"/>
              </a:lnSpc>
              <a:spcAft>
                <a:spcPts val="800"/>
              </a:spcAft>
            </a:pPr>
            <a:r>
              <a:rPr lang="en-GB" sz="2800" b="1" dirty="0" smtClean="0">
                <a:latin typeface="Calibri" panose="020F0502020204030204" pitchFamily="34" charset="0"/>
                <a:ea typeface="Calibri" panose="020F0502020204030204" pitchFamily="34" charset="0"/>
                <a:cs typeface="Times New Roman" panose="02020603050405020304" pitchFamily="18" charset="0"/>
              </a:rPr>
              <a:t>Ruby in the Smoke</a:t>
            </a:r>
            <a:endParaRPr lang="en-GB" sz="2800" b="1"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800" b="1" dirty="0" smtClean="0">
                <a:latin typeface="Calibri" panose="020F0502020204030204" pitchFamily="34" charset="0"/>
                <a:ea typeface="Calibri" panose="020F0502020204030204" pitchFamily="34" charset="0"/>
                <a:cs typeface="Times New Roman" panose="02020603050405020304" pitchFamily="18" charset="0"/>
              </a:rPr>
              <a:t>by </a:t>
            </a:r>
            <a:r>
              <a:rPr lang="en-GB" sz="2800" b="1" dirty="0" smtClean="0">
                <a:latin typeface="Calibri" panose="020F0502020204030204" pitchFamily="34" charset="0"/>
                <a:ea typeface="Calibri" panose="020F0502020204030204" pitchFamily="34" charset="0"/>
                <a:cs typeface="Times New Roman" panose="02020603050405020304" pitchFamily="18" charset="0"/>
              </a:rPr>
              <a:t>Philip Pullman</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p:cNvCxnSpPr/>
          <p:nvPr/>
        </p:nvCxnSpPr>
        <p:spPr>
          <a:xfrm flipV="1">
            <a:off x="3294732" y="1467287"/>
            <a:ext cx="720080" cy="100811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22759" y="1008288"/>
            <a:ext cx="3312368" cy="369332"/>
          </a:xfrm>
          <a:prstGeom prst="rect">
            <a:avLst/>
          </a:prstGeom>
          <a:noFill/>
        </p:spPr>
        <p:txBody>
          <a:bodyPr wrap="square" rtlCol="0">
            <a:spAutoFit/>
          </a:bodyPr>
          <a:lstStyle/>
          <a:p>
            <a:pPr algn="ctr"/>
            <a:r>
              <a:rPr lang="en-GB" dirty="0" smtClean="0">
                <a:solidFill>
                  <a:srgbClr val="7030A0"/>
                </a:solidFill>
              </a:rPr>
              <a:t>What are your expectations?</a:t>
            </a:r>
            <a:endParaRPr lang="en-GB" dirty="0">
              <a:solidFill>
                <a:srgbClr val="7030A0"/>
              </a:solidFill>
            </a:endParaRPr>
          </a:p>
        </p:txBody>
      </p:sp>
      <p:sp>
        <p:nvSpPr>
          <p:cNvPr id="8" name="TextBox 7"/>
          <p:cNvSpPr txBox="1"/>
          <p:nvPr/>
        </p:nvSpPr>
        <p:spPr>
          <a:xfrm>
            <a:off x="100763" y="1432496"/>
            <a:ext cx="2324071" cy="646331"/>
          </a:xfrm>
          <a:prstGeom prst="rect">
            <a:avLst/>
          </a:prstGeom>
          <a:noFill/>
        </p:spPr>
        <p:txBody>
          <a:bodyPr wrap="square" rtlCol="0">
            <a:spAutoFit/>
          </a:bodyPr>
          <a:lstStyle/>
          <a:p>
            <a:pPr algn="ctr"/>
            <a:r>
              <a:rPr lang="en-GB" dirty="0" smtClean="0">
                <a:solidFill>
                  <a:srgbClr val="FF00FF"/>
                </a:solidFill>
              </a:rPr>
              <a:t>What does this suggest?</a:t>
            </a:r>
            <a:endParaRPr lang="en-GB" dirty="0">
              <a:solidFill>
                <a:srgbClr val="FF00FF"/>
              </a:solidFill>
            </a:endParaRPr>
          </a:p>
        </p:txBody>
      </p:sp>
      <p:cxnSp>
        <p:nvCxnSpPr>
          <p:cNvPr id="9" name="Straight Arrow Connector 8"/>
          <p:cNvCxnSpPr/>
          <p:nvPr/>
        </p:nvCxnSpPr>
        <p:spPr>
          <a:xfrm flipH="1" flipV="1">
            <a:off x="1728578" y="1970838"/>
            <a:ext cx="285564" cy="37804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fld id="{8E78CD55-C937-4D9B-9298-92EF77D6E050}" type="datetime3">
              <a:rPr lang="en-GB" smtClean="0">
                <a:solidFill>
                  <a:prstClr val="black">
                    <a:tint val="75000"/>
                  </a:prstClr>
                </a:solidFill>
              </a:rPr>
              <a:t>8 April, 2019</a:t>
            </a:fld>
            <a:endParaRPr lang="en-GB">
              <a:solidFill>
                <a:prstClr val="black">
                  <a:tint val="75000"/>
                </a:prstClr>
              </a:solidFill>
            </a:endParaRPr>
          </a:p>
        </p:txBody>
      </p:sp>
      <p:pic>
        <p:nvPicPr>
          <p:cNvPr id="5" name="Picture 4"/>
          <p:cNvPicPr>
            <a:picLocks noChangeAspect="1"/>
          </p:cNvPicPr>
          <p:nvPr/>
        </p:nvPicPr>
        <p:blipFill>
          <a:blip r:embed="rId3"/>
          <a:stretch>
            <a:fillRect/>
          </a:stretch>
        </p:blipFill>
        <p:spPr>
          <a:xfrm rot="265093">
            <a:off x="5062946" y="1667526"/>
            <a:ext cx="3257550" cy="4752975"/>
          </a:xfrm>
          <a:prstGeom prst="rect">
            <a:avLst/>
          </a:prstGeom>
        </p:spPr>
      </p:pic>
    </p:spTree>
    <p:extLst>
      <p:ext uri="{BB962C8B-B14F-4D97-AF65-F5344CB8AC3E}">
        <p14:creationId xmlns:p14="http://schemas.microsoft.com/office/powerpoint/2010/main" val="3018283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5" y="1713193"/>
            <a:ext cx="4060371" cy="4154984"/>
          </a:xfrm>
          <a:prstGeom prst="rect">
            <a:avLst/>
          </a:prstGeom>
          <a:noFill/>
          <a:ln>
            <a:solidFill>
              <a:schemeClr val="tx1"/>
            </a:solidFill>
          </a:ln>
        </p:spPr>
        <p:txBody>
          <a:bodyPr wrap="square" rtlCol="0">
            <a:spAutoFit/>
          </a:bodyPr>
          <a:lstStyle/>
          <a:p>
            <a:endParaRPr lang="en-GB" sz="1200" b="1" dirty="0"/>
          </a:p>
          <a:p>
            <a:r>
              <a:rPr lang="en-GB" sz="1200" b="1" dirty="0"/>
              <a:t>SIMPLE AWARENESS OF STRUCTURE (L1)</a:t>
            </a:r>
          </a:p>
          <a:p>
            <a:r>
              <a:rPr lang="en-GB" sz="1200" dirty="0"/>
              <a:t>Simple comment on the effect of structure (L1)</a:t>
            </a:r>
          </a:p>
          <a:p>
            <a:r>
              <a:rPr lang="en-GB" sz="1200" dirty="0"/>
              <a:t>Simple textual detail (L1)</a:t>
            </a:r>
          </a:p>
          <a:p>
            <a:r>
              <a:rPr lang="en-GB" sz="1200" dirty="0"/>
              <a:t>Simple use of subject terminology (L1)</a:t>
            </a:r>
          </a:p>
          <a:p>
            <a:endParaRPr lang="en-GB" sz="1200" b="1" dirty="0"/>
          </a:p>
          <a:p>
            <a:r>
              <a:rPr lang="en-GB" sz="1200" b="1" dirty="0"/>
              <a:t>SOME UNDERSTANDING OF STRUCTURE (L2)</a:t>
            </a:r>
          </a:p>
          <a:p>
            <a:r>
              <a:rPr lang="en-GB" sz="1200" dirty="0"/>
              <a:t>Attempt to comment on the effect of structure (L2)</a:t>
            </a:r>
          </a:p>
          <a:p>
            <a:r>
              <a:rPr lang="en-GB" sz="1200" dirty="0"/>
              <a:t>Some appropriate textual detail (L2)</a:t>
            </a:r>
          </a:p>
          <a:p>
            <a:r>
              <a:rPr lang="en-GB" sz="1200" dirty="0"/>
              <a:t>Some use of subject terminology (L2)</a:t>
            </a:r>
          </a:p>
          <a:p>
            <a:endParaRPr lang="en-GB" sz="1200" dirty="0"/>
          </a:p>
          <a:p>
            <a:r>
              <a:rPr lang="en-GB" sz="1200" b="1" dirty="0"/>
              <a:t>CLEAR UNDERSTANDING OF STRUCTURE (L3)</a:t>
            </a:r>
          </a:p>
          <a:p>
            <a:r>
              <a:rPr lang="en-GB" sz="1200" dirty="0"/>
              <a:t>Clear explanation of the effects of structure (L3)</a:t>
            </a:r>
          </a:p>
          <a:p>
            <a:r>
              <a:rPr lang="en-GB" sz="1200" dirty="0"/>
              <a:t>Range of relevant textual detail (L3)</a:t>
            </a:r>
          </a:p>
          <a:p>
            <a:r>
              <a:rPr lang="en-GB" sz="1200" dirty="0"/>
              <a:t>Clear/accurate use of subject terminology (L3)</a:t>
            </a:r>
          </a:p>
          <a:p>
            <a:endParaRPr lang="en-GB" sz="1200" dirty="0"/>
          </a:p>
          <a:p>
            <a:r>
              <a:rPr lang="en-GB" sz="1200" b="1" dirty="0"/>
              <a:t>DETAILED AND PERCEPTIVE UNDERSTANDING OF STRUCTURE (L4)</a:t>
            </a:r>
          </a:p>
          <a:p>
            <a:r>
              <a:rPr lang="en-GB" sz="1200" dirty="0"/>
              <a:t>Analysis of the effects of structure (L4)</a:t>
            </a:r>
          </a:p>
          <a:p>
            <a:r>
              <a:rPr lang="en-GB" sz="1200" dirty="0"/>
              <a:t>Judicious textual detail (L4)</a:t>
            </a:r>
          </a:p>
          <a:p>
            <a:r>
              <a:rPr lang="en-GB" sz="1200" dirty="0"/>
              <a:t>Sophisticated use of subject terminology (L4)</a:t>
            </a:r>
          </a:p>
          <a:p>
            <a:endParaRPr lang="en-GB" sz="1200" dirty="0"/>
          </a:p>
        </p:txBody>
      </p:sp>
      <p:sp>
        <p:nvSpPr>
          <p:cNvPr id="7" name="TextBox 6"/>
          <p:cNvSpPr txBox="1"/>
          <p:nvPr/>
        </p:nvSpPr>
        <p:spPr>
          <a:xfrm>
            <a:off x="4367858" y="1064598"/>
            <a:ext cx="4588329" cy="5693866"/>
          </a:xfrm>
          <a:prstGeom prst="rect">
            <a:avLst/>
          </a:prstGeom>
          <a:noFill/>
          <a:ln>
            <a:solidFill>
              <a:schemeClr val="tx1"/>
            </a:solidFill>
          </a:ln>
        </p:spPr>
        <p:txBody>
          <a:bodyPr wrap="square" rtlCol="0">
            <a:spAutoFit/>
          </a:bodyPr>
          <a:lstStyle/>
          <a:p>
            <a:r>
              <a:rPr lang="en-GB" sz="1400" dirty="0"/>
              <a:t>Throughout the text the reader is taken on a journey through a poverty-stricken area of London to emphasise the effects of </a:t>
            </a:r>
            <a:r>
              <a:rPr lang="en-GB" sz="1400" dirty="0" smtClean="0"/>
              <a:t>poverty: the first setting introduced, of ‘</a:t>
            </a:r>
            <a:r>
              <a:rPr lang="en-GB" sz="1400" dirty="0"/>
              <a:t>jibs of cranes pointed to the grey sky like skeletal </a:t>
            </a:r>
            <a:r>
              <a:rPr lang="en-GB" sz="1400" dirty="0" smtClean="0"/>
              <a:t>fingers’, is a dismal symbol of the wealth of London and indicates to the reader that this is having a dreadful effect on the city. The writer then shifts the focus of the text to introduce two characters, </a:t>
            </a:r>
            <a:r>
              <a:rPr lang="en-GB" sz="1400" dirty="0"/>
              <a:t>who at this point remain unnamed, and reader is taken on a journey through the </a:t>
            </a:r>
            <a:r>
              <a:rPr lang="en-GB" sz="1400" dirty="0" smtClean="0"/>
              <a:t> poorest streets of the city, extending the symbolism of the initial image. The writer zooms in on the impoverished setting – the ‘streams of stinking water’ creating a hostile atmosphere. This is paralleled by the writer then zooming in on the people, who ‘stare with hostile eyes’. The idea </a:t>
            </a:r>
            <a:r>
              <a:rPr lang="en-GB" sz="1400" dirty="0"/>
              <a:t>of poverty and its </a:t>
            </a:r>
            <a:r>
              <a:rPr lang="en-GB" sz="1400" dirty="0" smtClean="0"/>
              <a:t>effects </a:t>
            </a:r>
            <a:r>
              <a:rPr lang="en-GB" sz="1400" dirty="0"/>
              <a:t>is </a:t>
            </a:r>
            <a:r>
              <a:rPr lang="en-GB" sz="1400" dirty="0" smtClean="0"/>
              <a:t>developed by this focus and the </a:t>
            </a:r>
            <a:r>
              <a:rPr lang="en-GB" sz="1400" dirty="0"/>
              <a:t>s</a:t>
            </a:r>
            <a:r>
              <a:rPr lang="en-GB" sz="1400" dirty="0" smtClean="0"/>
              <a:t>ympathy is created in the reader’s mind.</a:t>
            </a:r>
            <a:endParaRPr lang="en-GB" sz="1400" dirty="0"/>
          </a:p>
          <a:p>
            <a:r>
              <a:rPr lang="en-GB" sz="1400" dirty="0" smtClean="0"/>
              <a:t>The writer then uses dialogue to create </a:t>
            </a:r>
            <a:r>
              <a:rPr lang="en-GB" sz="1400" dirty="0"/>
              <a:t>a contrast between </a:t>
            </a:r>
            <a:r>
              <a:rPr lang="en-GB" sz="1400" dirty="0" smtClean="0"/>
              <a:t>the two walking characters</a:t>
            </a:r>
            <a:r>
              <a:rPr lang="en-GB" sz="1400" dirty="0"/>
              <a:t>: </a:t>
            </a:r>
            <a:r>
              <a:rPr lang="en-GB" sz="1400" dirty="0" smtClean="0"/>
              <a:t>Sally’s speech - ‘there must be jobs’ - represents </a:t>
            </a:r>
            <a:r>
              <a:rPr lang="en-GB" sz="1400" dirty="0"/>
              <a:t>the ignorance of the middle classes; </a:t>
            </a:r>
            <a:r>
              <a:rPr lang="en-GB" sz="1400" dirty="0" smtClean="0"/>
              <a:t>Frederick’s response </a:t>
            </a:r>
            <a:r>
              <a:rPr lang="en-GB" sz="1400" dirty="0"/>
              <a:t>represents knowledge, understanding and </a:t>
            </a:r>
            <a:r>
              <a:rPr lang="en-GB" sz="1400" dirty="0" smtClean="0"/>
              <a:t>empathy and indicates that he is the more knowledgeable of the two. The climax of the extract, when Sally ‘looks around’ at the impoverished setting, reinforces the contrast between these streets and the </a:t>
            </a:r>
            <a:r>
              <a:rPr lang="en-GB" sz="1400" dirty="0"/>
              <a:t>wealth represented at the </a:t>
            </a:r>
            <a:r>
              <a:rPr lang="en-GB" sz="1400" dirty="0" smtClean="0"/>
              <a:t>beginning of the extract </a:t>
            </a:r>
            <a:r>
              <a:rPr lang="en-GB" sz="1400" dirty="0"/>
              <a:t>through </a:t>
            </a:r>
            <a:r>
              <a:rPr lang="en-GB" sz="1400" dirty="0" smtClean="0"/>
              <a:t>the description of the </a:t>
            </a:r>
            <a:r>
              <a:rPr lang="en-GB" sz="1400" dirty="0"/>
              <a:t>docks. </a:t>
            </a:r>
            <a:endParaRPr lang="en-GB" sz="1200" dirty="0"/>
          </a:p>
        </p:txBody>
      </p:sp>
      <p:sp>
        <p:nvSpPr>
          <p:cNvPr id="5" name="Rectangle 4"/>
          <p:cNvSpPr/>
          <p:nvPr/>
        </p:nvSpPr>
        <p:spPr>
          <a:xfrm>
            <a:off x="0" y="377504"/>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FOUR)</a:t>
            </a:r>
            <a:endParaRPr lang="en-GB" sz="2400" dirty="0">
              <a:solidFill>
                <a:schemeClr val="bg1"/>
              </a:solidFill>
              <a:latin typeface="Berlin Sans FB" panose="020E0602020502020306" pitchFamily="34" charset="0"/>
            </a:endParaRPr>
          </a:p>
        </p:txBody>
      </p:sp>
      <p:sp>
        <p:nvSpPr>
          <p:cNvPr id="8" name="AutoShape 12"/>
          <p:cNvSpPr>
            <a:spLocks noChangeArrowheads="1"/>
          </p:cNvSpPr>
          <p:nvPr/>
        </p:nvSpPr>
        <p:spPr bwMode="auto">
          <a:xfrm rot="371356">
            <a:off x="2608901" y="1949573"/>
            <a:ext cx="6784482" cy="3268238"/>
          </a:xfrm>
          <a:prstGeom prst="roundRect">
            <a:avLst>
              <a:gd name="adj" fmla="val 16667"/>
            </a:avLst>
          </a:prstGeom>
          <a:noFill/>
          <a:ln w="152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9600" b="1" dirty="0" smtClean="0">
                <a:solidFill>
                  <a:srgbClr val="FF0000"/>
                </a:solidFill>
              </a:rPr>
              <a:t>BAND</a:t>
            </a:r>
          </a:p>
          <a:p>
            <a:pPr algn="ctr" eaLnBrk="1" hangingPunct="1"/>
            <a:r>
              <a:rPr lang="en-GB" altLang="en-US" sz="9600" b="1" dirty="0" smtClean="0">
                <a:solidFill>
                  <a:srgbClr val="FF0000"/>
                </a:solidFill>
              </a:rPr>
              <a:t>FOUR</a:t>
            </a:r>
            <a:endParaRPr lang="en-GB" altLang="en-US" sz="9600" b="1" dirty="0">
              <a:solidFill>
                <a:srgbClr val="FF0000"/>
              </a:solidFill>
            </a:endParaRPr>
          </a:p>
        </p:txBody>
      </p:sp>
      <p:pic>
        <p:nvPicPr>
          <p:cNvPr id="9" name="Picture 13" descr="stamp-effect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4238">
            <a:off x="2631033" y="1794242"/>
            <a:ext cx="6812424" cy="36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43632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260648"/>
            <a:ext cx="2151743" cy="584775"/>
          </a:xfrm>
          <a:prstGeom prst="rect">
            <a:avLst/>
          </a:prstGeom>
          <a:noFill/>
        </p:spPr>
        <p:txBody>
          <a:bodyPr wrap="none" rtlCol="0">
            <a:spAutoFit/>
          </a:bodyPr>
          <a:lstStyle/>
          <a:p>
            <a:r>
              <a:rPr lang="en-GB" sz="3200" b="1" dirty="0" smtClean="0">
                <a:solidFill>
                  <a:srgbClr val="7030A0"/>
                </a:solidFill>
              </a:rPr>
              <a:t>Question 3:</a:t>
            </a:r>
            <a:endParaRPr lang="en-GB" sz="3200" b="1" dirty="0">
              <a:solidFill>
                <a:srgbClr val="7030A0"/>
              </a:solidFill>
            </a:endParaRPr>
          </a:p>
        </p:txBody>
      </p:sp>
      <p:sp>
        <p:nvSpPr>
          <p:cNvPr id="4" name="Rectangle 3"/>
          <p:cNvSpPr/>
          <p:nvPr/>
        </p:nvSpPr>
        <p:spPr>
          <a:xfrm>
            <a:off x="755576" y="1465607"/>
            <a:ext cx="7272808" cy="3309367"/>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Question 3</a:t>
            </a:r>
            <a:r>
              <a:rPr lang="en-GB" dirty="0">
                <a:latin typeface="Calibri" panose="020F0502020204030204" pitchFamily="34" charset="0"/>
                <a:ea typeface="Calibri" panose="020F0502020204030204" pitchFamily="34" charset="0"/>
                <a:cs typeface="Times New Roman" panose="02020603050405020304" pitchFamily="18" charset="0"/>
              </a:rPr>
              <a:t>:  You now need to think about the </a:t>
            </a:r>
            <a:r>
              <a:rPr lang="en-GB" b="1" dirty="0">
                <a:latin typeface="Calibri" panose="020F0502020204030204" pitchFamily="34" charset="0"/>
                <a:ea typeface="Calibri" panose="020F0502020204030204" pitchFamily="34" charset="0"/>
                <a:cs typeface="Times New Roman" panose="02020603050405020304" pitchFamily="18" charset="0"/>
              </a:rPr>
              <a:t>whole</a:t>
            </a:r>
            <a:r>
              <a:rPr lang="en-GB" dirty="0">
                <a:latin typeface="Calibri" panose="020F0502020204030204" pitchFamily="34" charset="0"/>
                <a:ea typeface="Calibri" panose="020F0502020204030204" pitchFamily="34" charset="0"/>
                <a:cs typeface="Times New Roman" panose="02020603050405020304" pitchFamily="18" charset="0"/>
              </a:rPr>
              <a:t> of the </a:t>
            </a:r>
            <a:r>
              <a:rPr lang="en-GB" b="1" dirty="0">
                <a:latin typeface="Calibri" panose="020F0502020204030204" pitchFamily="34" charset="0"/>
                <a:ea typeface="Calibri" panose="020F0502020204030204" pitchFamily="34" charset="0"/>
                <a:cs typeface="Times New Roman" panose="02020603050405020304" pitchFamily="18" charset="0"/>
              </a:rPr>
              <a:t>source</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This text is taken from the beginning of a novel.</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How has the writer structured the text to interest you as a reader?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 could write about: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What the writer focuses your attention on at the beginning</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How and why the writer changes this focus as the source develops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Any other structural devices that interest you.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1600" b="1" dirty="0" smtClean="0">
                <a:latin typeface="Calibri" panose="020F0502020204030204" pitchFamily="34" charset="0"/>
                <a:ea typeface="Calibri" panose="020F0502020204030204" pitchFamily="34" charset="0"/>
                <a:cs typeface="Times New Roman" panose="02020603050405020304" pitchFamily="18" charset="0"/>
              </a:rPr>
              <a:t>[8 marks]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2576136" y="2204864"/>
            <a:ext cx="1203775" cy="522538"/>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278376" y="2223346"/>
            <a:ext cx="3046835" cy="504056"/>
          </a:xfrm>
          <a:prstGeom prst="ellipse">
            <a:avLst/>
          </a:prstGeom>
          <a:noFill/>
          <a:ln w="571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narrative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148710"/>
            <a:ext cx="3748268" cy="249289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D4F85831-B181-4639-88D4-95C73F82CED4}"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8565789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1260"/>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bg1"/>
                </a:solidFill>
                <a:latin typeface="Berlin Sans FB" panose="020E0602020502020306" pitchFamily="34" charset="0"/>
              </a:rPr>
              <a:t>YOUR TASK: WRITE YOUR ANSWER</a:t>
            </a:r>
            <a:endParaRPr lang="en-GB" sz="2700" dirty="0">
              <a:solidFill>
                <a:schemeClr val="bg1"/>
              </a:solidFill>
              <a:latin typeface="Berlin Sans FB" panose="020E0602020502020306" pitchFamily="34" charset="0"/>
            </a:endParaRPr>
          </a:p>
        </p:txBody>
      </p:sp>
      <p:sp>
        <p:nvSpPr>
          <p:cNvPr id="5" name="Rectangle 4"/>
          <p:cNvSpPr/>
          <p:nvPr/>
        </p:nvSpPr>
        <p:spPr>
          <a:xfrm>
            <a:off x="92993" y="1235629"/>
            <a:ext cx="8958014" cy="361739"/>
          </a:xfrm>
          <a:prstGeom prst="rect">
            <a:avLst/>
          </a:prstGeom>
          <a:ln>
            <a:solidFill>
              <a:srgbClr val="FFC000"/>
            </a:solidFill>
          </a:ln>
          <a:effectLst>
            <a:glow rad="101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100" b="1" dirty="0"/>
              <a:t>How has the writer structured the text to interest you as a reader?</a:t>
            </a:r>
            <a:endParaRPr lang="en-GB" sz="2100" b="1" dirty="0"/>
          </a:p>
        </p:txBody>
      </p:sp>
      <p:sp>
        <p:nvSpPr>
          <p:cNvPr id="6" name="Content Placeholder 2"/>
          <p:cNvSpPr>
            <a:spLocks noGrp="1"/>
          </p:cNvSpPr>
          <p:nvPr>
            <p:ph idx="1"/>
          </p:nvPr>
        </p:nvSpPr>
        <p:spPr>
          <a:xfrm>
            <a:off x="441614" y="2033809"/>
            <a:ext cx="3669447" cy="2232374"/>
          </a:xfrm>
        </p:spPr>
        <p:txBody>
          <a:bodyPr>
            <a:noAutofit/>
          </a:bodyPr>
          <a:lstStyle/>
          <a:p>
            <a:pPr marL="0" indent="0" fontAlgn="base">
              <a:buNone/>
            </a:pPr>
            <a:r>
              <a:rPr lang="en-US" sz="2400" b="1" dirty="0" smtClean="0">
                <a:solidFill>
                  <a:schemeClr val="tx1"/>
                </a:solidFill>
              </a:rPr>
              <a:t>Making the process of analysis simpler:</a:t>
            </a:r>
          </a:p>
          <a:p>
            <a:pPr marL="0" indent="0" fontAlgn="base">
              <a:buNone/>
            </a:pPr>
            <a:endParaRPr lang="en-US" sz="2400" b="1" dirty="0"/>
          </a:p>
          <a:p>
            <a:pPr fontAlgn="base"/>
            <a:r>
              <a:rPr lang="en-US" sz="2400" b="1" u="sng" dirty="0" smtClean="0">
                <a:solidFill>
                  <a:srgbClr val="FF0000"/>
                </a:solidFill>
              </a:rPr>
              <a:t>What</a:t>
            </a:r>
            <a:r>
              <a:rPr lang="en-US" sz="2400" b="1" dirty="0">
                <a:solidFill>
                  <a:srgbClr val="FF0000"/>
                </a:solidFill>
              </a:rPr>
              <a:t> </a:t>
            </a:r>
            <a:r>
              <a:rPr lang="en-US" sz="2400" b="1" dirty="0" smtClean="0">
                <a:solidFill>
                  <a:srgbClr val="FF0000"/>
                </a:solidFill>
              </a:rPr>
              <a:t>structural feature is being used?</a:t>
            </a:r>
            <a:endParaRPr lang="en-US" sz="2400" b="1" dirty="0">
              <a:solidFill>
                <a:srgbClr val="FF0000"/>
              </a:solidFill>
            </a:endParaRPr>
          </a:p>
          <a:p>
            <a:pPr fontAlgn="base"/>
            <a:r>
              <a:rPr lang="en-US" sz="2400" b="1" u="sng" dirty="0" smtClean="0">
                <a:solidFill>
                  <a:srgbClr val="FF0000"/>
                </a:solidFill>
              </a:rPr>
              <a:t>Why</a:t>
            </a:r>
            <a:r>
              <a:rPr lang="en-US" sz="2400" b="1" dirty="0" smtClean="0">
                <a:solidFill>
                  <a:srgbClr val="FF0000"/>
                </a:solidFill>
              </a:rPr>
              <a:t> do they use this feature?</a:t>
            </a:r>
            <a:endParaRPr lang="en-US" sz="2400" b="1" dirty="0">
              <a:solidFill>
                <a:srgbClr val="FF0000"/>
              </a:solidFill>
            </a:endParaRPr>
          </a:p>
          <a:p>
            <a:pPr fontAlgn="base"/>
            <a:r>
              <a:rPr lang="en-US" sz="2400" b="1" u="sng" dirty="0" smtClean="0">
                <a:solidFill>
                  <a:srgbClr val="FF0000"/>
                </a:solidFill>
              </a:rPr>
              <a:t>How</a:t>
            </a:r>
            <a:r>
              <a:rPr lang="en-US" sz="2400" b="1" dirty="0">
                <a:solidFill>
                  <a:srgbClr val="FF0000"/>
                </a:solidFill>
              </a:rPr>
              <a:t> </a:t>
            </a:r>
            <a:r>
              <a:rPr lang="en-US" sz="2400" b="1" dirty="0" smtClean="0">
                <a:solidFill>
                  <a:srgbClr val="FF0000"/>
                </a:solidFill>
              </a:rPr>
              <a:t>does it interest us?</a:t>
            </a:r>
            <a:endParaRPr lang="en-US" sz="2400" b="1" dirty="0">
              <a:solidFill>
                <a:srgbClr val="FF0000"/>
              </a:solidFill>
            </a:endParaRPr>
          </a:p>
          <a:p>
            <a:endParaRPr lang="en-US" sz="2000" dirty="0"/>
          </a:p>
        </p:txBody>
      </p:sp>
      <p:sp>
        <p:nvSpPr>
          <p:cNvPr id="7" name="Content Placeholder 2"/>
          <p:cNvSpPr txBox="1">
            <a:spLocks/>
          </p:cNvSpPr>
          <p:nvPr/>
        </p:nvSpPr>
        <p:spPr>
          <a:xfrm>
            <a:off x="441614" y="5607786"/>
            <a:ext cx="8260772" cy="844924"/>
          </a:xfrm>
          <a:prstGeom prst="rect">
            <a:avLst/>
          </a:prstGeom>
        </p:spPr>
        <p:txBody>
          <a:bodyPr lIns="0" tIns="0" rIns="0" bIns="0">
            <a:normAutofit fontScale="92500" lnSpcReduction="10000"/>
          </a:bodyPr>
          <a:lstStyle>
            <a:lvl1pPr marL="0" indent="0" algn="l" defTabSz="457200" rtl="0" eaLnBrk="1" latinLnBrk="0" hangingPunct="1">
              <a:spcBef>
                <a:spcPct val="20000"/>
              </a:spcBef>
              <a:buClr>
                <a:schemeClr val="accent6"/>
              </a:buClr>
              <a:buFont typeface="Arial"/>
              <a:buNone/>
              <a:defRPr sz="2800" b="1" kern="1200">
                <a:solidFill>
                  <a:srgbClr val="000000"/>
                </a:solidFill>
                <a:latin typeface="+mn-lt"/>
                <a:ea typeface="+mn-ea"/>
                <a:cs typeface="+mn-cs"/>
              </a:defRPr>
            </a:lvl1pPr>
            <a:lvl2pPr marL="365125" indent="-188913" algn="l" defTabSz="457200" rtl="0" eaLnBrk="1" latinLnBrk="0" hangingPunct="1">
              <a:spcBef>
                <a:spcPct val="20000"/>
              </a:spcBef>
              <a:buClr>
                <a:schemeClr val="accent6"/>
              </a:buClr>
              <a:buFont typeface="Arial"/>
              <a:buChar char="•"/>
              <a:defRPr sz="2000" kern="1200">
                <a:solidFill>
                  <a:srgbClr val="000000"/>
                </a:solidFill>
                <a:latin typeface="+mn-lt"/>
                <a:ea typeface="+mn-ea"/>
                <a:cs typeface="+mn-cs"/>
              </a:defRPr>
            </a:lvl2pPr>
            <a:lvl3pPr marL="541338" indent="-176213" algn="l" defTabSz="457200" rtl="0" eaLnBrk="1" latinLnBrk="0" hangingPunct="1">
              <a:spcBef>
                <a:spcPct val="20000"/>
              </a:spcBef>
              <a:buClr>
                <a:schemeClr val="accent6"/>
              </a:buClr>
              <a:buFont typeface="Arial"/>
              <a:buChar char="•"/>
              <a:defRPr sz="2000" kern="1200">
                <a:solidFill>
                  <a:srgbClr val="000000"/>
                </a:solidFill>
                <a:latin typeface="+mn-lt"/>
                <a:ea typeface="+mn-ea"/>
                <a:cs typeface="+mn-cs"/>
              </a:defRPr>
            </a:lvl3pPr>
            <a:lvl4pPr marL="715963" indent="-174625" algn="l" defTabSz="457200" rtl="0" eaLnBrk="1" latinLnBrk="0" hangingPunct="1">
              <a:spcBef>
                <a:spcPct val="20000"/>
              </a:spcBef>
              <a:buClr>
                <a:schemeClr val="accent6"/>
              </a:buClr>
              <a:buFont typeface="Arial"/>
              <a:buChar char="•"/>
              <a:defRPr sz="2000" kern="1200">
                <a:solidFill>
                  <a:srgbClr val="000000"/>
                </a:solidFill>
                <a:latin typeface="+mn-lt"/>
                <a:ea typeface="+mn-ea"/>
                <a:cs typeface="+mn-cs"/>
              </a:defRPr>
            </a:lvl4pPr>
            <a:lvl5pPr marL="892175" indent="-176213" algn="l" defTabSz="457200" rtl="0" eaLnBrk="1" latinLnBrk="0" hangingPunct="1">
              <a:spcBef>
                <a:spcPct val="20000"/>
              </a:spcBef>
              <a:buClr>
                <a:schemeClr val="accent6"/>
              </a:buClr>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100" dirty="0"/>
              <a:t>These 3 questions will help you think an explore the BIG ideas. They cover the basic assessment objectives. If you are answering these questions, you are hitting the assessment objectives. </a:t>
            </a:r>
            <a:endParaRPr lang="en-US" sz="2700" dirty="0"/>
          </a:p>
        </p:txBody>
      </p:sp>
      <p:sp>
        <p:nvSpPr>
          <p:cNvPr id="8" name="Rectangle 7"/>
          <p:cNvSpPr/>
          <p:nvPr/>
        </p:nvSpPr>
        <p:spPr>
          <a:xfrm>
            <a:off x="4365144" y="1980728"/>
            <a:ext cx="4587495" cy="3970318"/>
          </a:xfrm>
          <a:prstGeom prst="rect">
            <a:avLst/>
          </a:prstGeom>
        </p:spPr>
        <p:txBody>
          <a:bodyPr wrap="square">
            <a:spAutoFit/>
          </a:bodyPr>
          <a:lstStyle/>
          <a:p>
            <a:pPr algn="just" fontAlgn="base"/>
            <a:r>
              <a:rPr lang="en-US" b="1" dirty="0"/>
              <a:t>Layer up from the basic questions:</a:t>
            </a:r>
          </a:p>
          <a:p>
            <a:pPr algn="just" fontAlgn="base"/>
            <a:endParaRPr lang="en-US" b="1" dirty="0"/>
          </a:p>
          <a:p>
            <a:pPr algn="just" fontAlgn="base"/>
            <a:r>
              <a:rPr lang="en-US" b="1" u="sng" dirty="0">
                <a:solidFill>
                  <a:srgbClr val="FF0000"/>
                </a:solidFill>
              </a:rPr>
              <a:t>What</a:t>
            </a:r>
            <a:r>
              <a:rPr lang="en-US" b="1" dirty="0">
                <a:solidFill>
                  <a:srgbClr val="FF0000"/>
                </a:solidFill>
              </a:rPr>
              <a:t> does the writer want us to feel as a reader?</a:t>
            </a:r>
          </a:p>
          <a:p>
            <a:pPr algn="just" fontAlgn="base"/>
            <a:r>
              <a:rPr lang="en-US" b="1" u="sng" dirty="0">
                <a:solidFill>
                  <a:srgbClr val="FF0000"/>
                </a:solidFill>
              </a:rPr>
              <a:t>How</a:t>
            </a:r>
            <a:r>
              <a:rPr lang="en-US" b="1" dirty="0">
                <a:solidFill>
                  <a:srgbClr val="FF0000"/>
                </a:solidFill>
              </a:rPr>
              <a:t> does the writer use structural features to do this?</a:t>
            </a:r>
          </a:p>
          <a:p>
            <a:pPr algn="just" fontAlgn="base"/>
            <a:r>
              <a:rPr lang="en-US" b="1" u="sng" dirty="0">
                <a:solidFill>
                  <a:srgbClr val="FF0000"/>
                </a:solidFill>
              </a:rPr>
              <a:t>How</a:t>
            </a:r>
            <a:r>
              <a:rPr lang="en-US" b="1" dirty="0">
                <a:solidFill>
                  <a:srgbClr val="FF0000"/>
                </a:solidFill>
              </a:rPr>
              <a:t> does the writer move from one structural feature to another?</a:t>
            </a:r>
          </a:p>
          <a:p>
            <a:pPr algn="just" fontAlgn="base"/>
            <a:r>
              <a:rPr lang="en-US" b="1" u="sng" dirty="0">
                <a:solidFill>
                  <a:srgbClr val="FF0000"/>
                </a:solidFill>
              </a:rPr>
              <a:t>Why</a:t>
            </a:r>
            <a:r>
              <a:rPr lang="en-US" b="1" dirty="0">
                <a:solidFill>
                  <a:srgbClr val="FF0000"/>
                </a:solidFill>
              </a:rPr>
              <a:t> have they chosen that structural feature over another structural feature?</a:t>
            </a:r>
          </a:p>
          <a:p>
            <a:pPr algn="just" fontAlgn="base"/>
            <a:r>
              <a:rPr lang="en-US" b="1" u="sng" dirty="0">
                <a:solidFill>
                  <a:srgbClr val="FF0000"/>
                </a:solidFill>
              </a:rPr>
              <a:t>Why </a:t>
            </a:r>
            <a:r>
              <a:rPr lang="en-US" b="1" dirty="0">
                <a:solidFill>
                  <a:srgbClr val="FF0000"/>
                </a:solidFill>
              </a:rPr>
              <a:t>might they want us to interpret it in different ways?</a:t>
            </a:r>
          </a:p>
          <a:p>
            <a:pPr algn="just" fontAlgn="base"/>
            <a:endParaRPr lang="en-US" b="1" dirty="0">
              <a:solidFill>
                <a:srgbClr val="FF0000"/>
              </a:solidFill>
            </a:endParaRPr>
          </a:p>
          <a:p>
            <a:pPr algn="ctr" fontAlgn="base"/>
            <a:endParaRPr lang="en-US" b="1" dirty="0"/>
          </a:p>
        </p:txBody>
      </p:sp>
    </p:spTree>
    <p:extLst>
      <p:ext uri="{BB962C8B-B14F-4D97-AF65-F5344CB8AC3E}">
        <p14:creationId xmlns:p14="http://schemas.microsoft.com/office/powerpoint/2010/main" val="107298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78209">
            <a:off x="187542" y="679767"/>
            <a:ext cx="6036648" cy="2771074"/>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7281" y="478856"/>
            <a:ext cx="5486400" cy="3578808"/>
          </a:xfrm>
          <a:prstGeom prst="rect">
            <a:avLst/>
          </a:prstGeom>
          <a:noFill/>
        </p:spPr>
      </p:pic>
      <p:sp>
        <p:nvSpPr>
          <p:cNvPr id="3" name="TextBox 2"/>
          <p:cNvSpPr txBox="1"/>
          <p:nvPr/>
        </p:nvSpPr>
        <p:spPr>
          <a:xfrm>
            <a:off x="2018134" y="1337133"/>
            <a:ext cx="1261437" cy="3170099"/>
          </a:xfrm>
          <a:prstGeom prst="rect">
            <a:avLst/>
          </a:prstGeom>
          <a:noFill/>
        </p:spPr>
        <p:txBody>
          <a:bodyPr wrap="square" rtlCol="0">
            <a:spAutoFit/>
          </a:bodyPr>
          <a:lstStyle/>
          <a:p>
            <a:r>
              <a:rPr lang="en-GB" sz="20000" dirty="0" smtClean="0">
                <a:solidFill>
                  <a:srgbClr val="FF0000"/>
                </a:solidFill>
                <a:effectLst>
                  <a:outerShdw blurRad="38100" dist="38100" dir="2700000" algn="tl">
                    <a:srgbClr val="000000">
                      <a:alpha val="43137"/>
                    </a:srgbClr>
                  </a:outerShdw>
                </a:effectLst>
              </a:rPr>
              <a:t>?</a:t>
            </a:r>
            <a:endParaRPr lang="en-GB" sz="20000" dirty="0">
              <a:solidFill>
                <a:srgbClr val="FF0000"/>
              </a:solidFill>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nvGraphicFramePr>
        <p:xfrm>
          <a:off x="17463" y="4167188"/>
          <a:ext cx="9126537" cy="2651392"/>
        </p:xfrm>
        <a:graphic>
          <a:graphicData uri="http://schemas.openxmlformats.org/drawingml/2006/table">
            <a:tbl>
              <a:tblPr/>
              <a:tblGrid>
                <a:gridCol w="3041650">
                  <a:extLst>
                    <a:ext uri="{9D8B030D-6E8A-4147-A177-3AD203B41FA5}">
                      <a16:colId xmlns:a16="http://schemas.microsoft.com/office/drawing/2014/main" xmlns="" val="20000"/>
                    </a:ext>
                  </a:extLst>
                </a:gridCol>
                <a:gridCol w="3043237">
                  <a:extLst>
                    <a:ext uri="{9D8B030D-6E8A-4147-A177-3AD203B41FA5}">
                      <a16:colId xmlns:a16="http://schemas.microsoft.com/office/drawing/2014/main" xmlns="" val="20001"/>
                    </a:ext>
                  </a:extLst>
                </a:gridCol>
                <a:gridCol w="3041650">
                  <a:extLst>
                    <a:ext uri="{9D8B030D-6E8A-4147-A177-3AD203B41FA5}">
                      <a16:colId xmlns:a16="http://schemas.microsoft.com/office/drawing/2014/main" xmlns="" val="20002"/>
                    </a:ext>
                  </a:extLst>
                </a:gridCol>
              </a:tblGrid>
              <a:tr h="36554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STRENGTHS</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WEAKNESSES</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NEXT STEPS</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2285579">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Clear and relevant points.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Explained effects of structure.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Range of evidence included.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Subject terminology used.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endParaRP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Limited range of points.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Only one or two points made.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No comment/analysis on the effect of structure.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Subject terminology not used accurately. </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Show a detailed understanding of structure.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Analyse the effect of structure.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Include a range of precise evidence.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Use a range of subject terminology. </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bl>
          </a:graphicData>
        </a:graphic>
      </p:graphicFrame>
      <p:sp>
        <p:nvSpPr>
          <p:cNvPr id="8" name="TextBox 7"/>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sp>
        <p:nvSpPr>
          <p:cNvPr id="2" name="Date Placeholder 1"/>
          <p:cNvSpPr>
            <a:spLocks noGrp="1"/>
          </p:cNvSpPr>
          <p:nvPr>
            <p:ph type="dt" sz="half" idx="10"/>
          </p:nvPr>
        </p:nvSpPr>
        <p:spPr/>
        <p:txBody>
          <a:bodyPr/>
          <a:lstStyle/>
          <a:p>
            <a:fld id="{88433B04-5A7E-4DF1-B4EC-08D91D5B2B60}"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40367532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4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1552537" y="1868746"/>
            <a:ext cx="6293341" cy="1763453"/>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This question asks you about the </a:t>
            </a:r>
            <a:r>
              <a:rPr lang="en-GB" sz="1800" b="1" dirty="0" smtClean="0">
                <a:latin typeface="Century Gothic" panose="020B0502020202020204" pitchFamily="34" charset="0"/>
              </a:rPr>
              <a:t>second half </a:t>
            </a:r>
            <a:r>
              <a:rPr lang="en-GB" sz="1800" dirty="0" smtClean="0">
                <a:latin typeface="Century Gothic" panose="020B0502020202020204" pitchFamily="34" charset="0"/>
              </a:rPr>
              <a:t>of the text.</a:t>
            </a:r>
          </a:p>
          <a:p>
            <a:endParaRPr lang="en-GB" sz="1800" dirty="0" smtClean="0">
              <a:latin typeface="Century Gothic" panose="020B0502020202020204" pitchFamily="34" charset="0"/>
            </a:endParaRPr>
          </a:p>
          <a:p>
            <a:r>
              <a:rPr lang="en-GB" sz="1800" dirty="0" smtClean="0">
                <a:latin typeface="Century Gothic" panose="020B0502020202020204" pitchFamily="34" charset="0"/>
              </a:rPr>
              <a:t>The question always asks you to </a:t>
            </a:r>
            <a:r>
              <a:rPr lang="en-GB" sz="1800" b="1" dirty="0" smtClean="0">
                <a:solidFill>
                  <a:srgbClr val="FF0000"/>
                </a:solidFill>
                <a:latin typeface="Century Gothic" panose="020B0502020202020204" pitchFamily="34" charset="0"/>
              </a:rPr>
              <a:t>EVALUATE</a:t>
            </a:r>
            <a:r>
              <a:rPr lang="en-GB" sz="1800" dirty="0" smtClean="0">
                <a:latin typeface="Century Gothic" panose="020B0502020202020204" pitchFamily="34" charset="0"/>
              </a:rPr>
              <a:t>.</a:t>
            </a:r>
          </a:p>
          <a:p>
            <a:r>
              <a:rPr lang="en-GB" sz="1800" dirty="0" smtClean="0">
                <a:latin typeface="Century Gothic" panose="020B0502020202020204" pitchFamily="34" charset="0"/>
              </a:rPr>
              <a:t>Evaluate means explain how well the writer has done something.</a:t>
            </a:r>
            <a:endParaRPr lang="en-GB" sz="1800" dirty="0">
              <a:latin typeface="Century Gothic" panose="020B0502020202020204" pitchFamily="34" charset="0"/>
            </a:endParaRPr>
          </a:p>
        </p:txBody>
      </p:sp>
      <p:sp>
        <p:nvSpPr>
          <p:cNvPr id="9" name="Title 1"/>
          <p:cNvSpPr txBox="1">
            <a:spLocks/>
          </p:cNvSpPr>
          <p:nvPr/>
        </p:nvSpPr>
        <p:spPr>
          <a:xfrm>
            <a:off x="478715" y="3937000"/>
            <a:ext cx="8310282" cy="2311399"/>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Box off the lines the question refers to </a:t>
            </a:r>
          </a:p>
          <a:p>
            <a:pPr marL="285750" indent="-285750">
              <a:buFont typeface="Arial" panose="020B0604020202020204" pitchFamily="34" charset="0"/>
              <a:buChar char="•"/>
            </a:pPr>
            <a:r>
              <a:rPr lang="en-GB" sz="1800" dirty="0" smtClean="0">
                <a:latin typeface="Century Gothic" panose="020B0502020202020204" pitchFamily="34" charset="0"/>
              </a:rPr>
              <a:t>Start by </a:t>
            </a:r>
            <a:r>
              <a:rPr lang="en-GB" sz="1800" b="1" dirty="0" smtClean="0">
                <a:latin typeface="Century Gothic" panose="020B0502020202020204" pitchFamily="34" charset="0"/>
              </a:rPr>
              <a:t>agreeing</a:t>
            </a:r>
            <a:r>
              <a:rPr lang="en-GB" sz="1800" dirty="0" smtClean="0">
                <a:latin typeface="Century Gothic" panose="020B0502020202020204" pitchFamily="34" charset="0"/>
              </a:rPr>
              <a:t> with the statement in the question</a:t>
            </a:r>
          </a:p>
          <a:p>
            <a:pPr marL="285750" indent="-285750">
              <a:buFont typeface="Arial" panose="020B0604020202020204" pitchFamily="34" charset="0"/>
              <a:buChar char="•"/>
            </a:pPr>
            <a:r>
              <a:rPr lang="en-GB" sz="1800" dirty="0">
                <a:latin typeface="Century Gothic" panose="020B0502020202020204" pitchFamily="34" charset="0"/>
              </a:rPr>
              <a:t>Underline interesting words and phrases from the extract </a:t>
            </a:r>
            <a:r>
              <a:rPr lang="en-GB" sz="1800" dirty="0" smtClean="0">
                <a:latin typeface="Century Gothic" panose="020B0502020202020204" pitchFamily="34" charset="0"/>
              </a:rPr>
              <a:t>that </a:t>
            </a:r>
            <a:r>
              <a:rPr lang="en-GB" sz="1800" b="1" dirty="0" smtClean="0">
                <a:latin typeface="Century Gothic" panose="020B0502020202020204" pitchFamily="34" charset="0"/>
              </a:rPr>
              <a:t>agree</a:t>
            </a:r>
            <a:r>
              <a:rPr lang="en-GB" sz="1800" dirty="0" smtClean="0">
                <a:latin typeface="Century Gothic" panose="020B0502020202020204" pitchFamily="34" charset="0"/>
              </a:rPr>
              <a:t> with the statement</a:t>
            </a: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smtClean="0">
                <a:latin typeface="Century Gothic" panose="020B0502020202020204" pitchFamily="34" charset="0"/>
              </a:rPr>
              <a:t>Write about WHAT the writer has done, HOW it works and WHY it is successful, using </a:t>
            </a:r>
            <a:r>
              <a:rPr lang="en-GB" sz="1800" b="1" dirty="0" smtClean="0">
                <a:latin typeface="Century Gothic" panose="020B0502020202020204" pitchFamily="34" charset="0"/>
              </a:rPr>
              <a:t>adverbs</a:t>
            </a:r>
            <a:endParaRPr lang="en-GB" sz="1800" dirty="0">
              <a:latin typeface="Century Gothic" panose="020B0502020202020204" pitchFamily="34" charset="0"/>
            </a:endParaRPr>
          </a:p>
        </p:txBody>
      </p:sp>
      <p:sp>
        <p:nvSpPr>
          <p:cNvPr id="2" name="Date Placeholder 1"/>
          <p:cNvSpPr>
            <a:spLocks noGrp="1"/>
          </p:cNvSpPr>
          <p:nvPr>
            <p:ph type="dt" sz="half" idx="10"/>
          </p:nvPr>
        </p:nvSpPr>
        <p:spPr/>
        <p:txBody>
          <a:bodyPr/>
          <a:lstStyle/>
          <a:p>
            <a:fld id="{96AC2E51-2A66-4CD5-BDA2-AA33EF6E6592}"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1282384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151743" cy="584775"/>
          </a:xfrm>
          <a:prstGeom prst="rect">
            <a:avLst/>
          </a:prstGeom>
          <a:noFill/>
        </p:spPr>
        <p:txBody>
          <a:bodyPr wrap="none" rtlCol="0">
            <a:spAutoFit/>
          </a:bodyPr>
          <a:lstStyle/>
          <a:p>
            <a:r>
              <a:rPr lang="en-GB" sz="3200" b="1" dirty="0" smtClean="0">
                <a:solidFill>
                  <a:srgbClr val="7030A0"/>
                </a:solidFill>
              </a:rPr>
              <a:t>Question 4:</a:t>
            </a:r>
            <a:endParaRPr lang="en-GB" sz="3200" b="1" dirty="0">
              <a:solidFill>
                <a:srgbClr val="7030A0"/>
              </a:solidFill>
            </a:endParaRPr>
          </a:p>
        </p:txBody>
      </p:sp>
      <p:sp>
        <p:nvSpPr>
          <p:cNvPr id="4" name="Rectangle 3"/>
          <p:cNvSpPr/>
          <p:nvPr/>
        </p:nvSpPr>
        <p:spPr>
          <a:xfrm>
            <a:off x="467544" y="1052736"/>
            <a:ext cx="8280920" cy="3539430"/>
          </a:xfrm>
          <a:prstGeom prst="rect">
            <a:avLst/>
          </a:prstGeom>
          <a:solidFill>
            <a:schemeClr val="bg1"/>
          </a:solidFill>
        </p:spPr>
        <p:txBody>
          <a:bodyPr wrap="square">
            <a:spAutoFit/>
          </a:bodyPr>
          <a:lstStyle/>
          <a:p>
            <a:r>
              <a:rPr lang="en-GB" sz="1600" b="1" dirty="0"/>
              <a:t>Question 4</a:t>
            </a:r>
            <a:r>
              <a:rPr lang="en-GB" sz="1600" dirty="0"/>
              <a:t>: </a:t>
            </a:r>
          </a:p>
          <a:p>
            <a:r>
              <a:rPr lang="en-GB" sz="1600" dirty="0"/>
              <a:t>Focus this part of your answer on the second half of the source, from </a:t>
            </a:r>
            <a:r>
              <a:rPr lang="en-GB" sz="1600" b="1" dirty="0"/>
              <a:t>line 14 to the end.</a:t>
            </a:r>
            <a:endParaRPr lang="en-GB" sz="1600" dirty="0"/>
          </a:p>
          <a:p>
            <a:r>
              <a:rPr lang="en-GB" sz="1600" dirty="0"/>
              <a:t> </a:t>
            </a:r>
          </a:p>
          <a:p>
            <a:r>
              <a:rPr lang="en-GB" sz="1600" dirty="0"/>
              <a:t>A student, having read this section of the text said, “The writer paints a dark picture of London here; it’s an unwelcoming place.”</a:t>
            </a:r>
          </a:p>
          <a:p>
            <a:r>
              <a:rPr lang="en-GB" sz="1600" dirty="0"/>
              <a:t> </a:t>
            </a:r>
          </a:p>
          <a:p>
            <a:r>
              <a:rPr lang="en-GB" sz="1600" dirty="0"/>
              <a:t>To what extent do you agree?</a:t>
            </a:r>
          </a:p>
          <a:p>
            <a:r>
              <a:rPr lang="en-GB" sz="1600" dirty="0"/>
              <a:t> </a:t>
            </a:r>
          </a:p>
          <a:p>
            <a:r>
              <a:rPr lang="en-GB" sz="1600" dirty="0"/>
              <a:t>You could write about: </a:t>
            </a:r>
          </a:p>
          <a:p>
            <a:pPr lvl="0"/>
            <a:r>
              <a:rPr lang="en-GB" sz="1600" dirty="0"/>
              <a:t>your own impression of London in the text</a:t>
            </a:r>
          </a:p>
          <a:p>
            <a:pPr lvl="0"/>
            <a:r>
              <a:rPr lang="en-GB" sz="1600" dirty="0"/>
              <a:t>evaluate how the writer has portrayed it as an unwelcoming place</a:t>
            </a:r>
          </a:p>
          <a:p>
            <a:pPr lvl="0"/>
            <a:r>
              <a:rPr lang="en-GB" sz="1600" dirty="0"/>
              <a:t>support your opinions with reference to the text</a:t>
            </a:r>
          </a:p>
          <a:p>
            <a:endParaRPr lang="en-GB" sz="1600" dirty="0"/>
          </a:p>
          <a:p>
            <a:r>
              <a:rPr lang="en-GB" sz="1600" b="1" dirty="0" smtClean="0"/>
              <a:t>[20</a:t>
            </a:r>
            <a:r>
              <a:rPr lang="en-GB" sz="1600" dirty="0" smtClean="0"/>
              <a:t> </a:t>
            </a:r>
            <a:r>
              <a:rPr lang="en-GB" sz="1600" b="1" dirty="0" smtClean="0"/>
              <a:t>Marks]</a:t>
            </a:r>
            <a:endParaRPr lang="en-GB" sz="1600" b="1" dirty="0"/>
          </a:p>
        </p:txBody>
      </p:sp>
      <p:sp>
        <p:nvSpPr>
          <p:cNvPr id="8" name="TextBox 7"/>
          <p:cNvSpPr txBox="1"/>
          <p:nvPr/>
        </p:nvSpPr>
        <p:spPr>
          <a:xfrm>
            <a:off x="467544" y="5589240"/>
            <a:ext cx="1577547" cy="461665"/>
          </a:xfrm>
          <a:prstGeom prst="rect">
            <a:avLst/>
          </a:prstGeom>
          <a:noFill/>
        </p:spPr>
        <p:txBody>
          <a:bodyPr wrap="none" rtlCol="0">
            <a:spAutoFit/>
          </a:bodyPr>
          <a:lstStyle/>
          <a:p>
            <a:pPr algn="ctr"/>
            <a:r>
              <a:rPr lang="en-GB" sz="2400" dirty="0" smtClean="0"/>
              <a:t>25 minutes</a:t>
            </a:r>
            <a:endParaRPr lang="en-GB" sz="2400" dirty="0"/>
          </a:p>
        </p:txBody>
      </p:sp>
      <p:sp>
        <p:nvSpPr>
          <p:cNvPr id="5" name="Date Placeholder 4"/>
          <p:cNvSpPr>
            <a:spLocks noGrp="1"/>
          </p:cNvSpPr>
          <p:nvPr>
            <p:ph type="dt" sz="half" idx="10"/>
          </p:nvPr>
        </p:nvSpPr>
        <p:spPr/>
        <p:txBody>
          <a:bodyPr/>
          <a:lstStyle/>
          <a:p>
            <a:fld id="{36BBD3D2-EADF-4A39-BCC5-234E84195D67}"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3889699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95536" y="1268760"/>
            <a:ext cx="8498220" cy="402673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t>A student, having read this section of the text said, </a:t>
            </a:r>
            <a:r>
              <a:rPr lang="en-GB" sz="3200" b="1" i="1" dirty="0"/>
              <a:t>“The writer paints a dark picture of London here; it’s an unwelcoming place.”</a:t>
            </a:r>
          </a:p>
          <a:p>
            <a:pPr marL="0" indent="0">
              <a:buNone/>
            </a:pPr>
            <a:r>
              <a:rPr lang="en-GB" sz="3200" dirty="0" smtClean="0"/>
              <a:t>To </a:t>
            </a:r>
            <a:r>
              <a:rPr lang="en-GB" sz="3200" dirty="0" smtClean="0"/>
              <a:t>what extent do you agree?</a:t>
            </a:r>
          </a:p>
          <a:p>
            <a:pPr marL="0" indent="0">
              <a:buFont typeface="Arial" panose="020B0604020202020204" pitchFamily="34" charset="0"/>
              <a:buNone/>
            </a:pPr>
            <a:endParaRPr lang="en-US" sz="3200" dirty="0" smtClean="0">
              <a:solidFill>
                <a:srgbClr val="FF0000"/>
              </a:solidFill>
            </a:endParaRPr>
          </a:p>
          <a:p>
            <a:r>
              <a:rPr lang="en-US" sz="3200" b="1" dirty="0" smtClean="0">
                <a:solidFill>
                  <a:srgbClr val="FF0000"/>
                </a:solidFill>
              </a:rPr>
              <a:t>Find an example from the text.</a:t>
            </a:r>
          </a:p>
          <a:p>
            <a:r>
              <a:rPr lang="en-US" sz="3200" b="1" dirty="0" err="1" smtClean="0">
                <a:solidFill>
                  <a:srgbClr val="FF0000"/>
                </a:solidFill>
              </a:rPr>
              <a:t>Analyse</a:t>
            </a:r>
            <a:r>
              <a:rPr lang="en-US" sz="3200" b="1" dirty="0" smtClean="0">
                <a:solidFill>
                  <a:srgbClr val="FF0000"/>
                </a:solidFill>
              </a:rPr>
              <a:t> and consider the author’s intention.</a:t>
            </a:r>
          </a:p>
          <a:p>
            <a:r>
              <a:rPr lang="en-US" sz="3200" b="1" dirty="0" smtClean="0">
                <a:solidFill>
                  <a:srgbClr val="FF0000"/>
                </a:solidFill>
              </a:rPr>
              <a:t>Consider HOW EFFECTIVE the method is</a:t>
            </a:r>
          </a:p>
          <a:p>
            <a:pPr marL="0" indent="0">
              <a:buFont typeface="Arial" panose="020B0604020202020204" pitchFamily="34" charset="0"/>
              <a:buNone/>
            </a:pPr>
            <a:endParaRPr lang="en-GB" sz="3200" dirty="0">
              <a:solidFill>
                <a:srgbClr val="FF0000"/>
              </a:solidFill>
            </a:endParaRPr>
          </a:p>
        </p:txBody>
      </p:sp>
      <p:sp>
        <p:nvSpPr>
          <p:cNvPr id="3" name="TextBox 2"/>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sp>
        <p:nvSpPr>
          <p:cNvPr id="4" name="Date Placeholder 3"/>
          <p:cNvSpPr>
            <a:spLocks noGrp="1"/>
          </p:cNvSpPr>
          <p:nvPr>
            <p:ph type="dt" sz="half" idx="10"/>
          </p:nvPr>
        </p:nvSpPr>
        <p:spPr/>
        <p:txBody>
          <a:bodyPr/>
          <a:lstStyle/>
          <a:p>
            <a:fld id="{BA3F12F6-9C1C-41E2-9FF8-CBEB9EE0F33D}"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12057227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9925" y="1325607"/>
            <a:ext cx="4060371" cy="5047536"/>
          </a:xfrm>
          <a:prstGeom prst="rect">
            <a:avLst/>
          </a:prstGeom>
          <a:noFill/>
          <a:ln>
            <a:solidFill>
              <a:schemeClr val="tx1"/>
            </a:solidFill>
          </a:ln>
        </p:spPr>
        <p:txBody>
          <a:bodyPr wrap="square" rtlCol="0">
            <a:spAutoFit/>
          </a:bodyPr>
          <a:lstStyle/>
          <a:p>
            <a:r>
              <a:rPr lang="en-GB" sz="1400" b="1" dirty="0" smtClean="0"/>
              <a:t>SIMPLE/LIMITED </a:t>
            </a:r>
            <a:r>
              <a:rPr lang="en-GB" sz="1400" b="1" dirty="0"/>
              <a:t>(L1)</a:t>
            </a:r>
          </a:p>
          <a:p>
            <a:r>
              <a:rPr lang="en-GB" sz="1400" dirty="0"/>
              <a:t>Simple evaluative statement (L1)</a:t>
            </a:r>
          </a:p>
          <a:p>
            <a:r>
              <a:rPr lang="en-GB" sz="1400" dirty="0"/>
              <a:t>Limited method (L1)</a:t>
            </a:r>
          </a:p>
          <a:p>
            <a:r>
              <a:rPr lang="en-GB" sz="1400" dirty="0"/>
              <a:t>Simple references (L1)</a:t>
            </a:r>
          </a:p>
          <a:p>
            <a:r>
              <a:rPr lang="en-GB" sz="1400" dirty="0"/>
              <a:t>Simple response to statement (L1)</a:t>
            </a:r>
          </a:p>
          <a:p>
            <a:endParaRPr lang="en-GB" sz="1400" b="1" dirty="0"/>
          </a:p>
          <a:p>
            <a:r>
              <a:rPr lang="en-GB" sz="1400" b="1" dirty="0"/>
              <a:t>SOME/ATTEMPTS (L2)</a:t>
            </a:r>
          </a:p>
          <a:p>
            <a:r>
              <a:rPr lang="en-GB" sz="1400" dirty="0"/>
              <a:t>Some evaluative comment (L2)</a:t>
            </a:r>
          </a:p>
          <a:p>
            <a:r>
              <a:rPr lang="en-GB" sz="1400" dirty="0"/>
              <a:t>Some method (L2)</a:t>
            </a:r>
          </a:p>
          <a:p>
            <a:r>
              <a:rPr lang="en-GB" sz="1400" dirty="0"/>
              <a:t>Some appropriate references (L2)</a:t>
            </a:r>
          </a:p>
          <a:p>
            <a:r>
              <a:rPr lang="en-GB" sz="1400" dirty="0"/>
              <a:t>Some response to statement (L2)</a:t>
            </a:r>
          </a:p>
          <a:p>
            <a:endParaRPr lang="en-GB" sz="1400" dirty="0"/>
          </a:p>
          <a:p>
            <a:r>
              <a:rPr lang="en-GB" sz="1400" b="1" dirty="0"/>
              <a:t>CLEAR/RELEVANT (L3)</a:t>
            </a:r>
          </a:p>
          <a:p>
            <a:r>
              <a:rPr lang="en-GB" sz="1400" dirty="0"/>
              <a:t>Clearly evaluates effect on reader (L3)</a:t>
            </a:r>
          </a:p>
          <a:p>
            <a:r>
              <a:rPr lang="en-GB" sz="1400" dirty="0"/>
              <a:t>Clear understanding of method (L3)</a:t>
            </a:r>
          </a:p>
          <a:p>
            <a:r>
              <a:rPr lang="en-GB" sz="1400" dirty="0"/>
              <a:t>Range of references (L3)</a:t>
            </a:r>
          </a:p>
          <a:p>
            <a:r>
              <a:rPr lang="en-GB" sz="1400" dirty="0"/>
              <a:t>Clear and relevant response to statement (L3)</a:t>
            </a:r>
          </a:p>
          <a:p>
            <a:endParaRPr lang="en-GB" sz="1400" dirty="0"/>
          </a:p>
          <a:p>
            <a:r>
              <a:rPr lang="en-GB" sz="1400" b="1" dirty="0"/>
              <a:t>PERCEPTIVE/JUDICIOUS (L4)</a:t>
            </a:r>
          </a:p>
          <a:p>
            <a:r>
              <a:rPr lang="en-GB" sz="1400" dirty="0"/>
              <a:t>Critically evaluates the effect on the reader (L4)</a:t>
            </a:r>
          </a:p>
          <a:p>
            <a:r>
              <a:rPr lang="en-GB" sz="1400" dirty="0"/>
              <a:t>Perceptive understanding of method (L4)</a:t>
            </a:r>
          </a:p>
          <a:p>
            <a:r>
              <a:rPr lang="en-GB" sz="1400" dirty="0"/>
              <a:t>Judicious range of references (L4)</a:t>
            </a:r>
          </a:p>
          <a:p>
            <a:r>
              <a:rPr lang="en-GB" sz="1400" dirty="0"/>
              <a:t>Convincing and critical response to statement (L4</a:t>
            </a:r>
            <a:r>
              <a:rPr lang="en-GB" sz="1400" dirty="0" smtClean="0"/>
              <a:t>)</a:t>
            </a:r>
            <a:endParaRPr lang="en-GB" sz="1400" dirty="0"/>
          </a:p>
        </p:txBody>
      </p:sp>
      <p:sp>
        <p:nvSpPr>
          <p:cNvPr id="7" name="TextBox 6"/>
          <p:cNvSpPr txBox="1"/>
          <p:nvPr/>
        </p:nvSpPr>
        <p:spPr>
          <a:xfrm>
            <a:off x="4435417" y="987053"/>
            <a:ext cx="4588329" cy="5724644"/>
          </a:xfrm>
          <a:prstGeom prst="rect">
            <a:avLst/>
          </a:prstGeom>
          <a:noFill/>
          <a:ln>
            <a:solidFill>
              <a:schemeClr val="tx1"/>
            </a:solidFill>
          </a:ln>
        </p:spPr>
        <p:txBody>
          <a:bodyPr wrap="square" rtlCol="0">
            <a:spAutoFit/>
          </a:bodyPr>
          <a:lstStyle/>
          <a:p>
            <a:pPr algn="ctr"/>
            <a:endParaRPr lang="en-GB" sz="2400" b="1" dirty="0"/>
          </a:p>
          <a:p>
            <a:pPr algn="ctr"/>
            <a:endParaRPr lang="en-GB" sz="3200" b="1" dirty="0"/>
          </a:p>
          <a:p>
            <a:pPr algn="ctr"/>
            <a:endParaRPr lang="en-GB" sz="3200" b="1" dirty="0"/>
          </a:p>
          <a:p>
            <a:pPr algn="ctr"/>
            <a:r>
              <a:rPr lang="en-GB" sz="3600" b="1" dirty="0"/>
              <a:t>Candidate’s answer will appear here on the examiner’s marking screen.</a:t>
            </a:r>
            <a:endParaRPr lang="en-GB" sz="3600" b="1" dirty="0"/>
          </a:p>
          <a:p>
            <a:pPr algn="ctr"/>
            <a:endParaRPr lang="en-GB" sz="3200" b="1" dirty="0"/>
          </a:p>
          <a:p>
            <a:pPr algn="ctr"/>
            <a:endParaRPr lang="en-GB" sz="3200" b="1" dirty="0"/>
          </a:p>
          <a:p>
            <a:pPr algn="ctr"/>
            <a:endParaRPr lang="en-GB" sz="3200" b="1" dirty="0"/>
          </a:p>
          <a:p>
            <a:pPr algn="ctr"/>
            <a:endParaRPr lang="en-GB" sz="2400" b="1" dirty="0"/>
          </a:p>
          <a:p>
            <a:pPr algn="ctr"/>
            <a:endParaRPr lang="en-GB" sz="1600" dirty="0"/>
          </a:p>
        </p:txBody>
      </p:sp>
      <p:sp>
        <p:nvSpPr>
          <p:cNvPr id="5" name="Rectangle 4"/>
          <p:cNvSpPr/>
          <p:nvPr/>
        </p:nvSpPr>
        <p:spPr>
          <a:xfrm>
            <a:off x="0" y="345872"/>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bg1"/>
                </a:solidFill>
                <a:latin typeface="Berlin Sans FB" panose="020E0602020502020306" pitchFamily="34" charset="0"/>
              </a:rPr>
              <a:t>WHAT THE EXAMINER WILL SEE</a:t>
            </a:r>
            <a:endParaRPr lang="en-GB" sz="27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165351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272" y="1292586"/>
            <a:ext cx="4060371" cy="5047536"/>
          </a:xfrm>
          <a:prstGeom prst="rect">
            <a:avLst/>
          </a:prstGeom>
          <a:noFill/>
          <a:ln>
            <a:solidFill>
              <a:schemeClr val="tx1"/>
            </a:solidFill>
          </a:ln>
        </p:spPr>
        <p:txBody>
          <a:bodyPr wrap="square" rtlCol="0">
            <a:spAutoFit/>
          </a:bodyPr>
          <a:lstStyle/>
          <a:p>
            <a:r>
              <a:rPr lang="en-GB" sz="1400" b="1" dirty="0" smtClean="0"/>
              <a:t>SIMPLE/LIMITED </a:t>
            </a:r>
            <a:r>
              <a:rPr lang="en-GB" sz="1400" b="1" dirty="0"/>
              <a:t>(L1)</a:t>
            </a:r>
          </a:p>
          <a:p>
            <a:r>
              <a:rPr lang="en-GB" sz="1400" dirty="0"/>
              <a:t>Simple evaluative statement (L1)</a:t>
            </a:r>
          </a:p>
          <a:p>
            <a:r>
              <a:rPr lang="en-GB" sz="1400" dirty="0"/>
              <a:t>Limited method (L1)</a:t>
            </a:r>
          </a:p>
          <a:p>
            <a:r>
              <a:rPr lang="en-GB" sz="1400" dirty="0"/>
              <a:t>Simple references (L1)</a:t>
            </a:r>
          </a:p>
          <a:p>
            <a:r>
              <a:rPr lang="en-GB" sz="1400" dirty="0"/>
              <a:t>Simple response to statement (L1)</a:t>
            </a:r>
          </a:p>
          <a:p>
            <a:endParaRPr lang="en-GB" sz="1400" b="1" dirty="0"/>
          </a:p>
          <a:p>
            <a:r>
              <a:rPr lang="en-GB" sz="1400" b="1" dirty="0"/>
              <a:t>SOME/ATTEMPTS (L2)</a:t>
            </a:r>
          </a:p>
          <a:p>
            <a:r>
              <a:rPr lang="en-GB" sz="1400" dirty="0"/>
              <a:t>Some evaluative comment (L2)</a:t>
            </a:r>
          </a:p>
          <a:p>
            <a:r>
              <a:rPr lang="en-GB" sz="1400" dirty="0"/>
              <a:t>Some method (L2)</a:t>
            </a:r>
          </a:p>
          <a:p>
            <a:r>
              <a:rPr lang="en-GB" sz="1400" dirty="0"/>
              <a:t>Some appropriate references (L2)</a:t>
            </a:r>
          </a:p>
          <a:p>
            <a:r>
              <a:rPr lang="en-GB" sz="1400" dirty="0"/>
              <a:t>Some response to statement (L2)</a:t>
            </a:r>
          </a:p>
          <a:p>
            <a:endParaRPr lang="en-GB" sz="1400" dirty="0"/>
          </a:p>
          <a:p>
            <a:r>
              <a:rPr lang="en-GB" sz="1400" b="1" dirty="0"/>
              <a:t>CLEAR/RELEVANT (L3)</a:t>
            </a:r>
          </a:p>
          <a:p>
            <a:r>
              <a:rPr lang="en-GB" sz="1400" dirty="0"/>
              <a:t>Clearly evaluates effect on reader (L3)</a:t>
            </a:r>
          </a:p>
          <a:p>
            <a:r>
              <a:rPr lang="en-GB" sz="1400" dirty="0"/>
              <a:t>Clear understanding of method (L3)</a:t>
            </a:r>
          </a:p>
          <a:p>
            <a:r>
              <a:rPr lang="en-GB" sz="1400" dirty="0"/>
              <a:t>Range of references (L3)</a:t>
            </a:r>
          </a:p>
          <a:p>
            <a:r>
              <a:rPr lang="en-GB" sz="1400" dirty="0"/>
              <a:t>Clear and relevant response to statement (L3)</a:t>
            </a:r>
          </a:p>
          <a:p>
            <a:endParaRPr lang="en-GB" sz="1400" dirty="0"/>
          </a:p>
          <a:p>
            <a:r>
              <a:rPr lang="en-GB" sz="1400" b="1" dirty="0"/>
              <a:t>PERCEPTIVE/JUDICIOUS (L4)</a:t>
            </a:r>
          </a:p>
          <a:p>
            <a:r>
              <a:rPr lang="en-GB" sz="1400" dirty="0"/>
              <a:t>Critically evaluates the effect on the reader (L4)</a:t>
            </a:r>
          </a:p>
          <a:p>
            <a:r>
              <a:rPr lang="en-GB" sz="1400" dirty="0"/>
              <a:t>Perceptive understanding of method (L4)</a:t>
            </a:r>
          </a:p>
          <a:p>
            <a:r>
              <a:rPr lang="en-GB" sz="1400" dirty="0"/>
              <a:t>Judicious range of references (L4)</a:t>
            </a:r>
          </a:p>
          <a:p>
            <a:r>
              <a:rPr lang="en-GB" sz="1400" dirty="0"/>
              <a:t>Convincing and critical response to statement (L4)</a:t>
            </a:r>
            <a:endParaRPr lang="en-GB" sz="1400" dirty="0"/>
          </a:p>
        </p:txBody>
      </p:sp>
      <p:sp>
        <p:nvSpPr>
          <p:cNvPr id="7" name="TextBox 6"/>
          <p:cNvSpPr txBox="1"/>
          <p:nvPr/>
        </p:nvSpPr>
        <p:spPr>
          <a:xfrm>
            <a:off x="4408522" y="938643"/>
            <a:ext cx="4588329" cy="5755422"/>
          </a:xfrm>
          <a:prstGeom prst="rect">
            <a:avLst/>
          </a:prstGeom>
          <a:noFill/>
          <a:ln>
            <a:solidFill>
              <a:schemeClr val="tx1"/>
            </a:solidFill>
          </a:ln>
        </p:spPr>
        <p:txBody>
          <a:bodyPr wrap="square" rtlCol="0">
            <a:spAutoFit/>
          </a:bodyPr>
          <a:lstStyle/>
          <a:p>
            <a:pPr algn="ctr"/>
            <a:r>
              <a:rPr lang="en-GB" sz="2200" b="1" dirty="0"/>
              <a:t>The examiner will see the candidate’s answer to the right of these comments.</a:t>
            </a:r>
          </a:p>
          <a:p>
            <a:pPr algn="ctr"/>
            <a:endParaRPr lang="en-GB" sz="2200" b="1" dirty="0"/>
          </a:p>
          <a:p>
            <a:pPr algn="ctr"/>
            <a:r>
              <a:rPr lang="en-GB" sz="2200" b="1" dirty="0"/>
              <a:t>The examiner will then click and drag these comments onto your answer to show where you have met the criteria. </a:t>
            </a:r>
          </a:p>
          <a:p>
            <a:pPr algn="ctr"/>
            <a:endParaRPr lang="en-GB" sz="2200" b="1" dirty="0"/>
          </a:p>
          <a:p>
            <a:pPr algn="ctr"/>
            <a:r>
              <a:rPr lang="en-GB" sz="2200" b="1" dirty="0"/>
              <a:t>This means that part of your answer could contain a L1 comment but also a L4 comment. </a:t>
            </a:r>
            <a:r>
              <a:rPr lang="en-GB" sz="2200" b="1" dirty="0"/>
              <a:t>This means that if part of your answer is L4 but the rest is L1, you will receive a mark in the L4 section of the mark scheme</a:t>
            </a:r>
            <a:r>
              <a:rPr lang="en-GB" sz="2200" b="1" dirty="0" smtClean="0"/>
              <a:t>.</a:t>
            </a:r>
          </a:p>
          <a:p>
            <a:pPr algn="ctr"/>
            <a:endParaRPr lang="en-GB" sz="2200" b="1" dirty="0"/>
          </a:p>
          <a:p>
            <a:pPr algn="ctr"/>
            <a:endParaRPr lang="en-GB" sz="1600" dirty="0"/>
          </a:p>
        </p:txBody>
      </p:sp>
      <p:cxnSp>
        <p:nvCxnSpPr>
          <p:cNvPr id="9" name="Straight Arrow Connector 8"/>
          <p:cNvCxnSpPr/>
          <p:nvPr/>
        </p:nvCxnSpPr>
        <p:spPr>
          <a:xfrm flipH="1">
            <a:off x="3243943" y="2109108"/>
            <a:ext cx="1328058" cy="11974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0" y="286705"/>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bg1"/>
                </a:solidFill>
                <a:latin typeface="Berlin Sans FB" panose="020E0602020502020306" pitchFamily="34" charset="0"/>
              </a:rPr>
              <a:t>WHAT THE EXAMINER WILL SEE</a:t>
            </a:r>
            <a:endParaRPr lang="en-GB" sz="2700" dirty="0">
              <a:solidFill>
                <a:schemeClr val="bg1"/>
              </a:solidFill>
              <a:latin typeface="Berlin Sans FB" panose="020E0602020502020306" pitchFamily="34" charset="0"/>
            </a:endParaRPr>
          </a:p>
        </p:txBody>
      </p:sp>
    </p:spTree>
    <p:extLst>
      <p:ext uri="{BB962C8B-B14F-4D97-AF65-F5344CB8AC3E}">
        <p14:creationId xmlns:p14="http://schemas.microsoft.com/office/powerpoint/2010/main" val="42076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81500" y="1713194"/>
            <a:ext cx="4588329" cy="1477328"/>
          </a:xfrm>
          <a:prstGeom prst="rect">
            <a:avLst/>
          </a:prstGeom>
          <a:noFill/>
          <a:ln>
            <a:solidFill>
              <a:schemeClr val="bg1"/>
            </a:solidFill>
          </a:ln>
        </p:spPr>
        <p:txBody>
          <a:bodyPr wrap="square" rtlCol="0">
            <a:spAutoFit/>
          </a:bodyPr>
          <a:lstStyle/>
          <a:p>
            <a:pPr algn="ctr"/>
            <a:r>
              <a:rPr lang="en-GB" sz="1950" b="1" dirty="0"/>
              <a:t>Annotate the following answers with the comments on the left. See if you can identify the highest level the answer achieves and where it achieves it.</a:t>
            </a:r>
          </a:p>
          <a:p>
            <a:pPr algn="ctr"/>
            <a:endParaRPr lang="en-GB" sz="1200" dirty="0"/>
          </a:p>
        </p:txBody>
      </p:sp>
      <p:sp>
        <p:nvSpPr>
          <p:cNvPr id="5" name="Rectangle 4"/>
          <p:cNvSpPr/>
          <p:nvPr/>
        </p:nvSpPr>
        <p:spPr>
          <a:xfrm>
            <a:off x="0" y="280686"/>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MARK THE FOLLOWING ANSWERS</a:t>
            </a:r>
            <a:endParaRPr lang="en-GB" sz="2400" dirty="0">
              <a:solidFill>
                <a:schemeClr val="bg1"/>
              </a:solidFill>
              <a:latin typeface="Berlin Sans FB" panose="020E0602020502020306" pitchFamily="34" charset="0"/>
            </a:endParaRPr>
          </a:p>
        </p:txBody>
      </p:sp>
      <p:sp>
        <p:nvSpPr>
          <p:cNvPr id="8" name="TextBox 7"/>
          <p:cNvSpPr txBox="1"/>
          <p:nvPr/>
        </p:nvSpPr>
        <p:spPr>
          <a:xfrm>
            <a:off x="152272" y="1292586"/>
            <a:ext cx="4060371" cy="5047536"/>
          </a:xfrm>
          <a:prstGeom prst="rect">
            <a:avLst/>
          </a:prstGeom>
          <a:noFill/>
          <a:ln>
            <a:solidFill>
              <a:schemeClr val="tx1"/>
            </a:solidFill>
          </a:ln>
        </p:spPr>
        <p:txBody>
          <a:bodyPr wrap="square" rtlCol="0">
            <a:spAutoFit/>
          </a:bodyPr>
          <a:lstStyle/>
          <a:p>
            <a:r>
              <a:rPr lang="en-GB" sz="1400" b="1" dirty="0" smtClean="0"/>
              <a:t>SIMPLE/LIMITED </a:t>
            </a:r>
            <a:r>
              <a:rPr lang="en-GB" sz="1400" b="1" dirty="0"/>
              <a:t>(L1)</a:t>
            </a:r>
          </a:p>
          <a:p>
            <a:r>
              <a:rPr lang="en-GB" sz="1400" dirty="0"/>
              <a:t>Simple evaluative statement (L1)</a:t>
            </a:r>
          </a:p>
          <a:p>
            <a:r>
              <a:rPr lang="en-GB" sz="1400" dirty="0"/>
              <a:t>Limited method (L1)</a:t>
            </a:r>
          </a:p>
          <a:p>
            <a:r>
              <a:rPr lang="en-GB" sz="1400" dirty="0"/>
              <a:t>Simple references (L1)</a:t>
            </a:r>
          </a:p>
          <a:p>
            <a:r>
              <a:rPr lang="en-GB" sz="1400" dirty="0"/>
              <a:t>Simple response to statement (L1)</a:t>
            </a:r>
          </a:p>
          <a:p>
            <a:endParaRPr lang="en-GB" sz="1400" b="1" dirty="0"/>
          </a:p>
          <a:p>
            <a:r>
              <a:rPr lang="en-GB" sz="1400" b="1" dirty="0"/>
              <a:t>SOME/ATTEMPTS (L2)</a:t>
            </a:r>
          </a:p>
          <a:p>
            <a:r>
              <a:rPr lang="en-GB" sz="1400" dirty="0"/>
              <a:t>Some evaluative comment (L2)</a:t>
            </a:r>
          </a:p>
          <a:p>
            <a:r>
              <a:rPr lang="en-GB" sz="1400" dirty="0"/>
              <a:t>Some method (L2)</a:t>
            </a:r>
          </a:p>
          <a:p>
            <a:r>
              <a:rPr lang="en-GB" sz="1400" dirty="0"/>
              <a:t>Some appropriate references (L2)</a:t>
            </a:r>
          </a:p>
          <a:p>
            <a:r>
              <a:rPr lang="en-GB" sz="1400" dirty="0"/>
              <a:t>Some response to statement (L2)</a:t>
            </a:r>
          </a:p>
          <a:p>
            <a:endParaRPr lang="en-GB" sz="1400" dirty="0"/>
          </a:p>
          <a:p>
            <a:r>
              <a:rPr lang="en-GB" sz="1400" b="1" dirty="0"/>
              <a:t>CLEAR/RELEVANT (L3)</a:t>
            </a:r>
          </a:p>
          <a:p>
            <a:r>
              <a:rPr lang="en-GB" sz="1400" dirty="0"/>
              <a:t>Clearly evaluates effect on reader (L3)</a:t>
            </a:r>
          </a:p>
          <a:p>
            <a:r>
              <a:rPr lang="en-GB" sz="1400" dirty="0"/>
              <a:t>Clear understanding of method (L3)</a:t>
            </a:r>
          </a:p>
          <a:p>
            <a:r>
              <a:rPr lang="en-GB" sz="1400" dirty="0"/>
              <a:t>Range of references (L3)</a:t>
            </a:r>
          </a:p>
          <a:p>
            <a:r>
              <a:rPr lang="en-GB" sz="1400" dirty="0"/>
              <a:t>Clear and relevant response to statement (L3)</a:t>
            </a:r>
          </a:p>
          <a:p>
            <a:endParaRPr lang="en-GB" sz="1400" dirty="0"/>
          </a:p>
          <a:p>
            <a:r>
              <a:rPr lang="en-GB" sz="1400" b="1" dirty="0"/>
              <a:t>PERCEPTIVE/JUDICIOUS (L4)</a:t>
            </a:r>
          </a:p>
          <a:p>
            <a:r>
              <a:rPr lang="en-GB" sz="1400" dirty="0"/>
              <a:t>Critically evaluates the effect on the reader (L4)</a:t>
            </a:r>
          </a:p>
          <a:p>
            <a:r>
              <a:rPr lang="en-GB" sz="1400" dirty="0"/>
              <a:t>Perceptive understanding of method (L4)</a:t>
            </a:r>
          </a:p>
          <a:p>
            <a:r>
              <a:rPr lang="en-GB" sz="1400" dirty="0"/>
              <a:t>Judicious range of references (L4)</a:t>
            </a:r>
          </a:p>
          <a:p>
            <a:r>
              <a:rPr lang="en-GB" sz="1400" dirty="0"/>
              <a:t>Convincing and critical response to statement (L4)</a:t>
            </a:r>
            <a:endParaRPr lang="en-GB" sz="1400" dirty="0"/>
          </a:p>
        </p:txBody>
      </p:sp>
    </p:spTree>
    <p:extLst>
      <p:ext uri="{BB962C8B-B14F-4D97-AF65-F5344CB8AC3E}">
        <p14:creationId xmlns:p14="http://schemas.microsoft.com/office/powerpoint/2010/main" val="42523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698559" cy="584775"/>
          </a:xfrm>
          <a:prstGeom prst="rect">
            <a:avLst/>
          </a:prstGeom>
          <a:noFill/>
        </p:spPr>
        <p:txBody>
          <a:bodyPr wrap="none" rtlCol="0">
            <a:spAutoFit/>
          </a:bodyPr>
          <a:lstStyle/>
          <a:p>
            <a:r>
              <a:rPr lang="en-GB" sz="3200" b="1" dirty="0" smtClean="0">
                <a:solidFill>
                  <a:srgbClr val="7030A0"/>
                </a:solidFill>
              </a:rPr>
              <a:t>Read the blurb</a:t>
            </a:r>
            <a:endParaRPr lang="en-GB" sz="3200" b="1" dirty="0">
              <a:solidFill>
                <a:srgbClr val="7030A0"/>
              </a:solidFill>
            </a:endParaRPr>
          </a:p>
        </p:txBody>
      </p:sp>
      <p:sp>
        <p:nvSpPr>
          <p:cNvPr id="4" name="Rectangle 3"/>
          <p:cNvSpPr/>
          <p:nvPr/>
        </p:nvSpPr>
        <p:spPr>
          <a:xfrm>
            <a:off x="827584" y="2276872"/>
            <a:ext cx="7704856" cy="923330"/>
          </a:xfrm>
          <a:prstGeom prst="rect">
            <a:avLst/>
          </a:prstGeom>
        </p:spPr>
        <p:txBody>
          <a:bodyPr wrap="square">
            <a:spAutoFit/>
          </a:bodyPr>
          <a:lstStyle/>
          <a:p>
            <a:r>
              <a:rPr lang="en-GB" dirty="0"/>
              <a:t> </a:t>
            </a:r>
          </a:p>
          <a:p>
            <a:r>
              <a:rPr lang="en-US" i="1" dirty="0"/>
              <a:t>In the extract below, taken from a novel set in 19</a:t>
            </a:r>
            <a:r>
              <a:rPr lang="en-US" i="1" baseline="30000" dirty="0"/>
              <a:t>th</a:t>
            </a:r>
            <a:r>
              <a:rPr lang="en-US" i="1" dirty="0"/>
              <a:t> century London, Sally Lockhart has just entered a deprived area of the city.</a:t>
            </a:r>
            <a:endParaRPr lang="en-GB" dirty="0"/>
          </a:p>
        </p:txBody>
      </p:sp>
      <p:cxnSp>
        <p:nvCxnSpPr>
          <p:cNvPr id="6" name="Straight Arrow Connector 5"/>
          <p:cNvCxnSpPr/>
          <p:nvPr/>
        </p:nvCxnSpPr>
        <p:spPr>
          <a:xfrm flipH="1" flipV="1">
            <a:off x="4932040" y="1268760"/>
            <a:ext cx="597391" cy="131845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7864" y="845423"/>
            <a:ext cx="3312368" cy="369332"/>
          </a:xfrm>
          <a:prstGeom prst="rect">
            <a:avLst/>
          </a:prstGeom>
          <a:noFill/>
        </p:spPr>
        <p:txBody>
          <a:bodyPr wrap="square" rtlCol="0">
            <a:spAutoFit/>
          </a:bodyPr>
          <a:lstStyle/>
          <a:p>
            <a:pPr algn="ctr"/>
            <a:r>
              <a:rPr lang="en-GB" dirty="0" smtClean="0">
                <a:solidFill>
                  <a:srgbClr val="7030A0"/>
                </a:solidFill>
              </a:rPr>
              <a:t>What’s the significance of this?</a:t>
            </a:r>
            <a:endParaRPr lang="en-GB" dirty="0">
              <a:solidFill>
                <a:srgbClr val="7030A0"/>
              </a:solidFill>
            </a:endParaRPr>
          </a:p>
        </p:txBody>
      </p:sp>
      <p:sp>
        <p:nvSpPr>
          <p:cNvPr id="8" name="TextBox 7"/>
          <p:cNvSpPr txBox="1"/>
          <p:nvPr/>
        </p:nvSpPr>
        <p:spPr>
          <a:xfrm>
            <a:off x="5580112" y="3431322"/>
            <a:ext cx="3312368" cy="369332"/>
          </a:xfrm>
          <a:prstGeom prst="rect">
            <a:avLst/>
          </a:prstGeom>
          <a:solidFill>
            <a:schemeClr val="bg1"/>
          </a:solidFill>
        </p:spPr>
        <p:txBody>
          <a:bodyPr wrap="square" rtlCol="0">
            <a:spAutoFit/>
          </a:bodyPr>
          <a:lstStyle/>
          <a:p>
            <a:pPr algn="ctr"/>
            <a:r>
              <a:rPr lang="en-GB" dirty="0" smtClean="0">
                <a:solidFill>
                  <a:srgbClr val="FF00FF"/>
                </a:solidFill>
              </a:rPr>
              <a:t>What are your expectations?</a:t>
            </a:r>
            <a:endParaRPr lang="en-GB" dirty="0">
              <a:solidFill>
                <a:srgbClr val="FF00FF"/>
              </a:solidFill>
            </a:endParaRPr>
          </a:p>
        </p:txBody>
      </p:sp>
      <p:cxnSp>
        <p:nvCxnSpPr>
          <p:cNvPr id="9" name="Straight Arrow Connector 8"/>
          <p:cNvCxnSpPr/>
          <p:nvPr/>
        </p:nvCxnSpPr>
        <p:spPr>
          <a:xfrm flipH="1">
            <a:off x="7040880" y="2888428"/>
            <a:ext cx="204396" cy="61318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4" idx="0"/>
          </p:cNvCxnSpPr>
          <p:nvPr/>
        </p:nvCxnSpPr>
        <p:spPr>
          <a:xfrm flipH="1">
            <a:off x="2195736" y="3176269"/>
            <a:ext cx="394912" cy="93816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9552" y="4114429"/>
            <a:ext cx="3312368" cy="369332"/>
          </a:xfrm>
          <a:prstGeom prst="rect">
            <a:avLst/>
          </a:prstGeom>
          <a:noFill/>
        </p:spPr>
        <p:txBody>
          <a:bodyPr wrap="square" rtlCol="0">
            <a:spAutoFit/>
          </a:bodyPr>
          <a:lstStyle/>
          <a:p>
            <a:pPr algn="ctr"/>
            <a:r>
              <a:rPr lang="en-GB" dirty="0" smtClean="0">
                <a:solidFill>
                  <a:srgbClr val="7030A0"/>
                </a:solidFill>
              </a:rPr>
              <a:t>What are your expectations?</a:t>
            </a:r>
            <a:endParaRPr lang="en-GB" dirty="0">
              <a:solidFill>
                <a:srgbClr val="7030A0"/>
              </a:solidFill>
            </a:endParaRPr>
          </a:p>
        </p:txBody>
      </p:sp>
      <p:sp>
        <p:nvSpPr>
          <p:cNvPr id="5" name="Date Placeholder 4"/>
          <p:cNvSpPr>
            <a:spLocks noGrp="1"/>
          </p:cNvSpPr>
          <p:nvPr>
            <p:ph type="dt" sz="half" idx="10"/>
          </p:nvPr>
        </p:nvSpPr>
        <p:spPr/>
        <p:txBody>
          <a:bodyPr/>
          <a:lstStyle/>
          <a:p>
            <a:fld id="{8EB61CC3-F544-4824-8E6C-566EFCB09F10}"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670194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5364" y="1309782"/>
            <a:ext cx="4588329" cy="4930581"/>
          </a:xfrm>
          <a:prstGeom prst="rect">
            <a:avLst/>
          </a:prstGeom>
          <a:noFill/>
          <a:ln>
            <a:solidFill>
              <a:schemeClr val="tx1"/>
            </a:solidFill>
          </a:ln>
        </p:spPr>
        <p:txBody>
          <a:bodyPr wrap="square" rtlCol="0">
            <a:spAutoFit/>
          </a:bodyPr>
          <a:lstStyle/>
          <a:p>
            <a:pPr algn="just">
              <a:lnSpc>
                <a:spcPct val="200000"/>
              </a:lnSpc>
            </a:pPr>
            <a:r>
              <a:rPr lang="en-GB" sz="2000" dirty="0"/>
              <a:t>I agree that London is an unwelcoming place when the writer uses the metaphor ‘eyes full of hatred.’ This suggests that the people living there are angry and don’t want to be stuck the setting they are living in. The adjective ‘hatred’ implies that the people are hostile and don’t want stranger like Sally and Frederick there.</a:t>
            </a:r>
            <a:endParaRPr lang="en-GB" dirty="0"/>
          </a:p>
        </p:txBody>
      </p:sp>
      <p:sp>
        <p:nvSpPr>
          <p:cNvPr id="5" name="Rectangle 4"/>
          <p:cNvSpPr/>
          <p:nvPr/>
        </p:nvSpPr>
        <p:spPr>
          <a:xfrm>
            <a:off x="0" y="425914"/>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ONE)</a:t>
            </a:r>
            <a:endParaRPr lang="en-GB" sz="2400" dirty="0">
              <a:solidFill>
                <a:schemeClr val="bg1"/>
              </a:solidFill>
              <a:latin typeface="Berlin Sans FB" panose="020E0602020502020306" pitchFamily="34" charset="0"/>
            </a:endParaRPr>
          </a:p>
        </p:txBody>
      </p:sp>
      <p:sp>
        <p:nvSpPr>
          <p:cNvPr id="8" name="TextBox 7"/>
          <p:cNvSpPr txBox="1"/>
          <p:nvPr/>
        </p:nvSpPr>
        <p:spPr>
          <a:xfrm>
            <a:off x="152272" y="1292586"/>
            <a:ext cx="4060371" cy="5047536"/>
          </a:xfrm>
          <a:prstGeom prst="rect">
            <a:avLst/>
          </a:prstGeom>
          <a:noFill/>
          <a:ln>
            <a:solidFill>
              <a:schemeClr val="tx1"/>
            </a:solidFill>
          </a:ln>
        </p:spPr>
        <p:txBody>
          <a:bodyPr wrap="square" rtlCol="0">
            <a:spAutoFit/>
          </a:bodyPr>
          <a:lstStyle/>
          <a:p>
            <a:r>
              <a:rPr lang="en-GB" sz="1400" b="1" dirty="0" smtClean="0"/>
              <a:t>SIMPLE/LIMITED </a:t>
            </a:r>
            <a:r>
              <a:rPr lang="en-GB" sz="1400" b="1" dirty="0"/>
              <a:t>(L1)</a:t>
            </a:r>
          </a:p>
          <a:p>
            <a:r>
              <a:rPr lang="en-GB" sz="1400" dirty="0"/>
              <a:t>Simple evaluative statement (L1)</a:t>
            </a:r>
          </a:p>
          <a:p>
            <a:r>
              <a:rPr lang="en-GB" sz="1400" dirty="0"/>
              <a:t>Limited method (L1)</a:t>
            </a:r>
          </a:p>
          <a:p>
            <a:r>
              <a:rPr lang="en-GB" sz="1400" dirty="0"/>
              <a:t>Simple references (L1)</a:t>
            </a:r>
          </a:p>
          <a:p>
            <a:r>
              <a:rPr lang="en-GB" sz="1400" dirty="0"/>
              <a:t>Simple response to statement (L1)</a:t>
            </a:r>
          </a:p>
          <a:p>
            <a:endParaRPr lang="en-GB" sz="1400" b="1" dirty="0"/>
          </a:p>
          <a:p>
            <a:r>
              <a:rPr lang="en-GB" sz="1400" b="1" dirty="0"/>
              <a:t>SOME/ATTEMPTS (L2)</a:t>
            </a:r>
          </a:p>
          <a:p>
            <a:r>
              <a:rPr lang="en-GB" sz="1400" dirty="0"/>
              <a:t>Some evaluative comment (L2)</a:t>
            </a:r>
          </a:p>
          <a:p>
            <a:r>
              <a:rPr lang="en-GB" sz="1400" dirty="0"/>
              <a:t>Some method (L2)</a:t>
            </a:r>
          </a:p>
          <a:p>
            <a:r>
              <a:rPr lang="en-GB" sz="1400" dirty="0"/>
              <a:t>Some appropriate references (L2)</a:t>
            </a:r>
          </a:p>
          <a:p>
            <a:r>
              <a:rPr lang="en-GB" sz="1400" dirty="0"/>
              <a:t>Some response to statement (L2)</a:t>
            </a:r>
          </a:p>
          <a:p>
            <a:endParaRPr lang="en-GB" sz="1400" dirty="0"/>
          </a:p>
          <a:p>
            <a:r>
              <a:rPr lang="en-GB" sz="1400" b="1" dirty="0"/>
              <a:t>CLEAR/RELEVANT (L3)</a:t>
            </a:r>
          </a:p>
          <a:p>
            <a:r>
              <a:rPr lang="en-GB" sz="1400" dirty="0"/>
              <a:t>Clearly evaluates effect on reader (L3)</a:t>
            </a:r>
          </a:p>
          <a:p>
            <a:r>
              <a:rPr lang="en-GB" sz="1400" dirty="0"/>
              <a:t>Clear understanding of method (L3)</a:t>
            </a:r>
          </a:p>
          <a:p>
            <a:r>
              <a:rPr lang="en-GB" sz="1400" dirty="0"/>
              <a:t>Range of references (L3)</a:t>
            </a:r>
          </a:p>
          <a:p>
            <a:r>
              <a:rPr lang="en-GB" sz="1400" dirty="0"/>
              <a:t>Clear and relevant response to statement (L3)</a:t>
            </a:r>
          </a:p>
          <a:p>
            <a:endParaRPr lang="en-GB" sz="1400" dirty="0"/>
          </a:p>
          <a:p>
            <a:r>
              <a:rPr lang="en-GB" sz="1400" b="1" dirty="0"/>
              <a:t>PERCEPTIVE/JUDICIOUS (L4)</a:t>
            </a:r>
          </a:p>
          <a:p>
            <a:r>
              <a:rPr lang="en-GB" sz="1400" dirty="0"/>
              <a:t>Critically evaluates the effect on the reader (L4)</a:t>
            </a:r>
          </a:p>
          <a:p>
            <a:r>
              <a:rPr lang="en-GB" sz="1400" dirty="0"/>
              <a:t>Perceptive understanding of method (L4)</a:t>
            </a:r>
          </a:p>
          <a:p>
            <a:r>
              <a:rPr lang="en-GB" sz="1400" dirty="0"/>
              <a:t>Judicious range of references (L4)</a:t>
            </a:r>
          </a:p>
          <a:p>
            <a:r>
              <a:rPr lang="en-GB" sz="1400" dirty="0"/>
              <a:t>Convincing and critical response to statement (L4)</a:t>
            </a:r>
            <a:endParaRPr lang="en-GB" sz="1400" dirty="0"/>
          </a:p>
        </p:txBody>
      </p:sp>
    </p:spTree>
    <p:extLst>
      <p:ext uri="{BB962C8B-B14F-4D97-AF65-F5344CB8AC3E}">
        <p14:creationId xmlns:p14="http://schemas.microsoft.com/office/powerpoint/2010/main" val="248141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78616" y="1102251"/>
            <a:ext cx="4588329" cy="5570756"/>
          </a:xfrm>
          <a:prstGeom prst="rect">
            <a:avLst/>
          </a:prstGeom>
          <a:noFill/>
          <a:ln>
            <a:solidFill>
              <a:schemeClr val="tx1"/>
            </a:solidFill>
          </a:ln>
        </p:spPr>
        <p:txBody>
          <a:bodyPr wrap="square" rtlCol="0">
            <a:spAutoFit/>
          </a:bodyPr>
          <a:lstStyle/>
          <a:p>
            <a:pPr algn="just">
              <a:lnSpc>
                <a:spcPct val="200000"/>
              </a:lnSpc>
            </a:pPr>
            <a:r>
              <a:rPr lang="en-GB" sz="2000" dirty="0"/>
              <a:t>I agree because the writer says ‘eyes full of hatred’. This suggests that the people living there are very angry and don’t want Sally and Frederick there. This makes me agree that London is an unwelcoming place as you wouldn’t want to be there with angry people</a:t>
            </a:r>
            <a:r>
              <a:rPr lang="en-GB" sz="2000" dirty="0" smtClean="0"/>
              <a:t>.</a:t>
            </a:r>
          </a:p>
          <a:p>
            <a:pPr algn="just">
              <a:lnSpc>
                <a:spcPct val="200000"/>
              </a:lnSpc>
            </a:pPr>
            <a:endParaRPr lang="en-GB" sz="2000" dirty="0"/>
          </a:p>
          <a:p>
            <a:pPr algn="just">
              <a:lnSpc>
                <a:spcPct val="200000"/>
              </a:lnSpc>
            </a:pPr>
            <a:endParaRPr lang="en-GB" dirty="0"/>
          </a:p>
        </p:txBody>
      </p:sp>
      <p:sp>
        <p:nvSpPr>
          <p:cNvPr id="5" name="Rectangle 4"/>
          <p:cNvSpPr/>
          <p:nvPr/>
        </p:nvSpPr>
        <p:spPr>
          <a:xfrm>
            <a:off x="0" y="442051"/>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TWO)</a:t>
            </a:r>
            <a:endParaRPr lang="en-GB" sz="2400" dirty="0">
              <a:solidFill>
                <a:schemeClr val="bg1"/>
              </a:solidFill>
              <a:latin typeface="Berlin Sans FB" panose="020E0602020502020306" pitchFamily="34" charset="0"/>
            </a:endParaRPr>
          </a:p>
        </p:txBody>
      </p:sp>
      <p:sp>
        <p:nvSpPr>
          <p:cNvPr id="8" name="TextBox 7"/>
          <p:cNvSpPr txBox="1"/>
          <p:nvPr/>
        </p:nvSpPr>
        <p:spPr>
          <a:xfrm>
            <a:off x="152272" y="1292586"/>
            <a:ext cx="4060371" cy="5047536"/>
          </a:xfrm>
          <a:prstGeom prst="rect">
            <a:avLst/>
          </a:prstGeom>
          <a:noFill/>
          <a:ln>
            <a:solidFill>
              <a:schemeClr val="tx1"/>
            </a:solidFill>
          </a:ln>
        </p:spPr>
        <p:txBody>
          <a:bodyPr wrap="square" rtlCol="0">
            <a:spAutoFit/>
          </a:bodyPr>
          <a:lstStyle/>
          <a:p>
            <a:r>
              <a:rPr lang="en-GB" sz="1400" b="1" dirty="0" smtClean="0"/>
              <a:t>SIMPLE/LIMITED </a:t>
            </a:r>
            <a:r>
              <a:rPr lang="en-GB" sz="1400" b="1" dirty="0"/>
              <a:t>(L1)</a:t>
            </a:r>
          </a:p>
          <a:p>
            <a:r>
              <a:rPr lang="en-GB" sz="1400" dirty="0"/>
              <a:t>Simple evaluative statement (L1)</a:t>
            </a:r>
          </a:p>
          <a:p>
            <a:r>
              <a:rPr lang="en-GB" sz="1400" dirty="0"/>
              <a:t>Limited method (L1)</a:t>
            </a:r>
          </a:p>
          <a:p>
            <a:r>
              <a:rPr lang="en-GB" sz="1400" dirty="0"/>
              <a:t>Simple references (L1)</a:t>
            </a:r>
          </a:p>
          <a:p>
            <a:r>
              <a:rPr lang="en-GB" sz="1400" dirty="0"/>
              <a:t>Simple response to statement (L1)</a:t>
            </a:r>
          </a:p>
          <a:p>
            <a:endParaRPr lang="en-GB" sz="1400" b="1" dirty="0"/>
          </a:p>
          <a:p>
            <a:r>
              <a:rPr lang="en-GB" sz="1400" b="1" dirty="0"/>
              <a:t>SOME/ATTEMPTS (L2)</a:t>
            </a:r>
          </a:p>
          <a:p>
            <a:r>
              <a:rPr lang="en-GB" sz="1400" dirty="0"/>
              <a:t>Some evaluative comment (L2)</a:t>
            </a:r>
          </a:p>
          <a:p>
            <a:r>
              <a:rPr lang="en-GB" sz="1400" dirty="0"/>
              <a:t>Some method (L2)</a:t>
            </a:r>
          </a:p>
          <a:p>
            <a:r>
              <a:rPr lang="en-GB" sz="1400" dirty="0"/>
              <a:t>Some appropriate references (L2)</a:t>
            </a:r>
          </a:p>
          <a:p>
            <a:r>
              <a:rPr lang="en-GB" sz="1400" dirty="0"/>
              <a:t>Some response to statement (L2)</a:t>
            </a:r>
          </a:p>
          <a:p>
            <a:endParaRPr lang="en-GB" sz="1400" dirty="0"/>
          </a:p>
          <a:p>
            <a:r>
              <a:rPr lang="en-GB" sz="1400" b="1" dirty="0"/>
              <a:t>CLEAR/RELEVANT (L3)</a:t>
            </a:r>
          </a:p>
          <a:p>
            <a:r>
              <a:rPr lang="en-GB" sz="1400" dirty="0"/>
              <a:t>Clearly evaluates effect on reader (L3)</a:t>
            </a:r>
          </a:p>
          <a:p>
            <a:r>
              <a:rPr lang="en-GB" sz="1400" dirty="0"/>
              <a:t>Clear understanding of method (L3)</a:t>
            </a:r>
          </a:p>
          <a:p>
            <a:r>
              <a:rPr lang="en-GB" sz="1400" dirty="0"/>
              <a:t>Range of references (L3)</a:t>
            </a:r>
          </a:p>
          <a:p>
            <a:r>
              <a:rPr lang="en-GB" sz="1400" dirty="0"/>
              <a:t>Clear and relevant response to statement (L3)</a:t>
            </a:r>
          </a:p>
          <a:p>
            <a:endParaRPr lang="en-GB" sz="1400" dirty="0"/>
          </a:p>
          <a:p>
            <a:r>
              <a:rPr lang="en-GB" sz="1400" b="1" dirty="0"/>
              <a:t>PERCEPTIVE/JUDICIOUS (L4)</a:t>
            </a:r>
          </a:p>
          <a:p>
            <a:r>
              <a:rPr lang="en-GB" sz="1400" dirty="0"/>
              <a:t>Critically evaluates the effect on the reader (L4)</a:t>
            </a:r>
          </a:p>
          <a:p>
            <a:r>
              <a:rPr lang="en-GB" sz="1400" dirty="0"/>
              <a:t>Perceptive understanding of method (L4)</a:t>
            </a:r>
          </a:p>
          <a:p>
            <a:r>
              <a:rPr lang="en-GB" sz="1400" dirty="0"/>
              <a:t>Judicious range of references (L4)</a:t>
            </a:r>
          </a:p>
          <a:p>
            <a:r>
              <a:rPr lang="en-GB" sz="1400" dirty="0"/>
              <a:t>Convincing and critical response to statement (L4)</a:t>
            </a:r>
            <a:endParaRPr lang="en-GB" sz="1400" dirty="0"/>
          </a:p>
        </p:txBody>
      </p:sp>
    </p:spTree>
    <p:extLst>
      <p:ext uri="{BB962C8B-B14F-4D97-AF65-F5344CB8AC3E}">
        <p14:creationId xmlns:p14="http://schemas.microsoft.com/office/powerpoint/2010/main" val="295994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78615" y="1115614"/>
            <a:ext cx="4588329" cy="5401479"/>
          </a:xfrm>
          <a:prstGeom prst="rect">
            <a:avLst/>
          </a:prstGeom>
          <a:noFill/>
          <a:ln>
            <a:solidFill>
              <a:schemeClr val="tx1"/>
            </a:solidFill>
          </a:ln>
        </p:spPr>
        <p:txBody>
          <a:bodyPr wrap="square" rtlCol="0">
            <a:spAutoFit/>
          </a:bodyPr>
          <a:lstStyle/>
          <a:p>
            <a:r>
              <a:rPr lang="en-GB" sz="1500" dirty="0"/>
              <a:t>I partially agree with the statement as although the setting is presented as unwelcoming due to the intimidating atmosphere created by its inhabitants, the writer also creates feelings of sympathy and enables the reader to understand the reasons behind the occupants’ threatening behaviour. Firstly, the metaphor ‘eyes full of hatred’ implies that the men omit hostile glares to deter Sally and Frederick from encroaching on their territory; the only power they obtain as lower working class citizens. The emotive adjective ‘hatred’ and the verb ‘challenged’ both convey aggressive connotations that emphasise the unwelcoming atmosphere created by the inhabitants – this dilapidated setting is all they have and they do not wish to share it. However, the writer also reveals (through the dialogue of Frederick) that they lack opportunity and options when he refers to them as ‘poor fellows.’ The adjective ‘poor’ detracts from the hostile atmosphere as the inhabitants now appear defensive as opposed to confrontational. They only wish to be left alone with what is theirs; they do not wish to be in the presence of those who represent the very classes who ensure they are deprived of basic human </a:t>
            </a:r>
            <a:r>
              <a:rPr lang="en-GB" sz="1500" dirty="0" smtClean="0"/>
              <a:t>rights.</a:t>
            </a:r>
            <a:endParaRPr lang="en-GB" sz="1500" dirty="0"/>
          </a:p>
        </p:txBody>
      </p:sp>
      <p:sp>
        <p:nvSpPr>
          <p:cNvPr id="5" name="Rectangle 4"/>
          <p:cNvSpPr/>
          <p:nvPr/>
        </p:nvSpPr>
        <p:spPr>
          <a:xfrm>
            <a:off x="0" y="404398"/>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THREE)</a:t>
            </a:r>
            <a:endParaRPr lang="en-GB" sz="2400" dirty="0">
              <a:solidFill>
                <a:schemeClr val="bg1"/>
              </a:solidFill>
              <a:latin typeface="Berlin Sans FB" panose="020E0602020502020306" pitchFamily="34" charset="0"/>
            </a:endParaRPr>
          </a:p>
        </p:txBody>
      </p:sp>
      <p:sp>
        <p:nvSpPr>
          <p:cNvPr id="8" name="TextBox 7"/>
          <p:cNvSpPr txBox="1"/>
          <p:nvPr/>
        </p:nvSpPr>
        <p:spPr>
          <a:xfrm>
            <a:off x="152272" y="1292586"/>
            <a:ext cx="4060371" cy="5047536"/>
          </a:xfrm>
          <a:prstGeom prst="rect">
            <a:avLst/>
          </a:prstGeom>
          <a:noFill/>
          <a:ln>
            <a:solidFill>
              <a:schemeClr val="tx1"/>
            </a:solidFill>
          </a:ln>
        </p:spPr>
        <p:txBody>
          <a:bodyPr wrap="square" rtlCol="0">
            <a:spAutoFit/>
          </a:bodyPr>
          <a:lstStyle/>
          <a:p>
            <a:r>
              <a:rPr lang="en-GB" sz="1400" b="1" dirty="0" smtClean="0"/>
              <a:t>SIMPLE/LIMITED </a:t>
            </a:r>
            <a:r>
              <a:rPr lang="en-GB" sz="1400" b="1" dirty="0"/>
              <a:t>(L1)</a:t>
            </a:r>
          </a:p>
          <a:p>
            <a:r>
              <a:rPr lang="en-GB" sz="1400" dirty="0"/>
              <a:t>Simple evaluative statement (L1)</a:t>
            </a:r>
          </a:p>
          <a:p>
            <a:r>
              <a:rPr lang="en-GB" sz="1400" dirty="0"/>
              <a:t>Limited method (L1)</a:t>
            </a:r>
          </a:p>
          <a:p>
            <a:r>
              <a:rPr lang="en-GB" sz="1400" dirty="0"/>
              <a:t>Simple references (L1)</a:t>
            </a:r>
          </a:p>
          <a:p>
            <a:r>
              <a:rPr lang="en-GB" sz="1400" dirty="0"/>
              <a:t>Simple response to statement (L1)</a:t>
            </a:r>
          </a:p>
          <a:p>
            <a:endParaRPr lang="en-GB" sz="1400" b="1" dirty="0"/>
          </a:p>
          <a:p>
            <a:r>
              <a:rPr lang="en-GB" sz="1400" b="1" dirty="0"/>
              <a:t>SOME/ATTEMPTS (L2)</a:t>
            </a:r>
          </a:p>
          <a:p>
            <a:r>
              <a:rPr lang="en-GB" sz="1400" dirty="0"/>
              <a:t>Some evaluative comment (L2)</a:t>
            </a:r>
          </a:p>
          <a:p>
            <a:r>
              <a:rPr lang="en-GB" sz="1400" dirty="0"/>
              <a:t>Some method (L2)</a:t>
            </a:r>
          </a:p>
          <a:p>
            <a:r>
              <a:rPr lang="en-GB" sz="1400" dirty="0"/>
              <a:t>Some appropriate references (L2)</a:t>
            </a:r>
          </a:p>
          <a:p>
            <a:r>
              <a:rPr lang="en-GB" sz="1400" dirty="0"/>
              <a:t>Some response to statement (L2)</a:t>
            </a:r>
          </a:p>
          <a:p>
            <a:endParaRPr lang="en-GB" sz="1400" dirty="0"/>
          </a:p>
          <a:p>
            <a:r>
              <a:rPr lang="en-GB" sz="1400" b="1" dirty="0"/>
              <a:t>CLEAR/RELEVANT (L3)</a:t>
            </a:r>
          </a:p>
          <a:p>
            <a:r>
              <a:rPr lang="en-GB" sz="1400" dirty="0"/>
              <a:t>Clearly evaluates effect on reader (L3)</a:t>
            </a:r>
          </a:p>
          <a:p>
            <a:r>
              <a:rPr lang="en-GB" sz="1400" dirty="0"/>
              <a:t>Clear understanding of method (L3)</a:t>
            </a:r>
          </a:p>
          <a:p>
            <a:r>
              <a:rPr lang="en-GB" sz="1400" dirty="0"/>
              <a:t>Range of references (L3)</a:t>
            </a:r>
          </a:p>
          <a:p>
            <a:r>
              <a:rPr lang="en-GB" sz="1400" dirty="0"/>
              <a:t>Clear and relevant response to statement (L3)</a:t>
            </a:r>
          </a:p>
          <a:p>
            <a:endParaRPr lang="en-GB" sz="1400" dirty="0"/>
          </a:p>
          <a:p>
            <a:r>
              <a:rPr lang="en-GB" sz="1400" b="1" dirty="0"/>
              <a:t>PERCEPTIVE/JUDICIOUS (L4)</a:t>
            </a:r>
          </a:p>
          <a:p>
            <a:r>
              <a:rPr lang="en-GB" sz="1400" dirty="0"/>
              <a:t>Critically evaluates the effect on the reader (L4)</a:t>
            </a:r>
          </a:p>
          <a:p>
            <a:r>
              <a:rPr lang="en-GB" sz="1400" dirty="0"/>
              <a:t>Perceptive understanding of method (L4)</a:t>
            </a:r>
          </a:p>
          <a:p>
            <a:r>
              <a:rPr lang="en-GB" sz="1400" dirty="0"/>
              <a:t>Judicious range of references (L4)</a:t>
            </a:r>
          </a:p>
          <a:p>
            <a:r>
              <a:rPr lang="en-GB" sz="1400" dirty="0"/>
              <a:t>Convincing and critical response to statement (L4)</a:t>
            </a:r>
            <a:endParaRPr lang="en-GB" sz="1400" dirty="0"/>
          </a:p>
        </p:txBody>
      </p:sp>
    </p:spTree>
    <p:extLst>
      <p:ext uri="{BB962C8B-B14F-4D97-AF65-F5344CB8AC3E}">
        <p14:creationId xmlns:p14="http://schemas.microsoft.com/office/powerpoint/2010/main" val="82838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7858" y="1179485"/>
            <a:ext cx="4588329" cy="5262979"/>
          </a:xfrm>
          <a:prstGeom prst="rect">
            <a:avLst/>
          </a:prstGeom>
          <a:noFill/>
          <a:ln>
            <a:solidFill>
              <a:schemeClr val="tx1"/>
            </a:solidFill>
          </a:ln>
        </p:spPr>
        <p:txBody>
          <a:bodyPr wrap="square" rtlCol="0">
            <a:spAutoFit/>
          </a:bodyPr>
          <a:lstStyle/>
          <a:p>
            <a:r>
              <a:rPr lang="en-GB" sz="2100" dirty="0"/>
              <a:t>I completely agree with the statement that London is an unwelcoming place as the writer uses the metaphor ‘eyes full of hatred’ to emphasise the hostility that is omitted by the people who live there. The adjective ‘hatred’ implies that the inhabitants are intimidating and convey negative feelings towards those who don’t belong in the poverty-stricken streets of London. This could imply that despite the fact the setting itself is an unpleasant place to visit yet alone live, it is all the inhabitants have and therefore they attempt to deter anyone who encroaches on their territory.</a:t>
            </a:r>
            <a:endParaRPr lang="en-GB" sz="2100" dirty="0"/>
          </a:p>
        </p:txBody>
      </p:sp>
      <p:sp>
        <p:nvSpPr>
          <p:cNvPr id="5" name="Rectangle 4"/>
          <p:cNvSpPr/>
          <p:nvPr/>
        </p:nvSpPr>
        <p:spPr>
          <a:xfrm>
            <a:off x="0" y="377504"/>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FOUR)</a:t>
            </a:r>
            <a:endParaRPr lang="en-GB" sz="2400" dirty="0">
              <a:solidFill>
                <a:schemeClr val="bg1"/>
              </a:solidFill>
              <a:latin typeface="Berlin Sans FB" panose="020E0602020502020306" pitchFamily="34" charset="0"/>
            </a:endParaRPr>
          </a:p>
        </p:txBody>
      </p:sp>
      <p:sp>
        <p:nvSpPr>
          <p:cNvPr id="8" name="TextBox 7"/>
          <p:cNvSpPr txBox="1"/>
          <p:nvPr/>
        </p:nvSpPr>
        <p:spPr>
          <a:xfrm>
            <a:off x="152272" y="1287207"/>
            <a:ext cx="4060371" cy="5047536"/>
          </a:xfrm>
          <a:prstGeom prst="rect">
            <a:avLst/>
          </a:prstGeom>
          <a:noFill/>
          <a:ln>
            <a:solidFill>
              <a:schemeClr val="tx1"/>
            </a:solidFill>
          </a:ln>
        </p:spPr>
        <p:txBody>
          <a:bodyPr wrap="square" rtlCol="0">
            <a:spAutoFit/>
          </a:bodyPr>
          <a:lstStyle/>
          <a:p>
            <a:r>
              <a:rPr lang="en-GB" sz="1400" b="1" dirty="0" smtClean="0"/>
              <a:t>SIMPLE/LIMITED </a:t>
            </a:r>
            <a:r>
              <a:rPr lang="en-GB" sz="1400" b="1" dirty="0"/>
              <a:t>(L1)</a:t>
            </a:r>
          </a:p>
          <a:p>
            <a:r>
              <a:rPr lang="en-GB" sz="1400" dirty="0"/>
              <a:t>Simple evaluative statement (L1)</a:t>
            </a:r>
          </a:p>
          <a:p>
            <a:r>
              <a:rPr lang="en-GB" sz="1400" dirty="0"/>
              <a:t>Limited method (L1)</a:t>
            </a:r>
          </a:p>
          <a:p>
            <a:r>
              <a:rPr lang="en-GB" sz="1400" dirty="0"/>
              <a:t>Simple references (L1)</a:t>
            </a:r>
          </a:p>
          <a:p>
            <a:r>
              <a:rPr lang="en-GB" sz="1400" dirty="0"/>
              <a:t>Simple response to statement (L1)</a:t>
            </a:r>
          </a:p>
          <a:p>
            <a:endParaRPr lang="en-GB" sz="1400" b="1" dirty="0"/>
          </a:p>
          <a:p>
            <a:r>
              <a:rPr lang="en-GB" sz="1400" b="1" dirty="0"/>
              <a:t>SOME/ATTEMPTS (L2)</a:t>
            </a:r>
          </a:p>
          <a:p>
            <a:r>
              <a:rPr lang="en-GB" sz="1400" dirty="0"/>
              <a:t>Some evaluative comment (L2)</a:t>
            </a:r>
          </a:p>
          <a:p>
            <a:r>
              <a:rPr lang="en-GB" sz="1400" dirty="0"/>
              <a:t>Some method (L2)</a:t>
            </a:r>
          </a:p>
          <a:p>
            <a:r>
              <a:rPr lang="en-GB" sz="1400" dirty="0"/>
              <a:t>Some appropriate references (L2)</a:t>
            </a:r>
          </a:p>
          <a:p>
            <a:r>
              <a:rPr lang="en-GB" sz="1400" dirty="0"/>
              <a:t>Some response to statement (L2)</a:t>
            </a:r>
          </a:p>
          <a:p>
            <a:endParaRPr lang="en-GB" sz="1400" dirty="0"/>
          </a:p>
          <a:p>
            <a:r>
              <a:rPr lang="en-GB" sz="1400" b="1" dirty="0"/>
              <a:t>CLEAR/RELEVANT (L3)</a:t>
            </a:r>
          </a:p>
          <a:p>
            <a:r>
              <a:rPr lang="en-GB" sz="1400" dirty="0"/>
              <a:t>Clearly evaluates effect on reader (L3)</a:t>
            </a:r>
          </a:p>
          <a:p>
            <a:r>
              <a:rPr lang="en-GB" sz="1400" dirty="0"/>
              <a:t>Clear understanding of method (L3)</a:t>
            </a:r>
          </a:p>
          <a:p>
            <a:r>
              <a:rPr lang="en-GB" sz="1400" dirty="0"/>
              <a:t>Range of references (L3)</a:t>
            </a:r>
          </a:p>
          <a:p>
            <a:r>
              <a:rPr lang="en-GB" sz="1400" dirty="0"/>
              <a:t>Clear and relevant response to statement (L3)</a:t>
            </a:r>
          </a:p>
          <a:p>
            <a:endParaRPr lang="en-GB" sz="1400" dirty="0"/>
          </a:p>
          <a:p>
            <a:r>
              <a:rPr lang="en-GB" sz="1400" b="1" dirty="0"/>
              <a:t>PERCEPTIVE/JUDICIOUS (L4)</a:t>
            </a:r>
          </a:p>
          <a:p>
            <a:r>
              <a:rPr lang="en-GB" sz="1400" dirty="0"/>
              <a:t>Critically evaluates the effect on the reader (L4)</a:t>
            </a:r>
          </a:p>
          <a:p>
            <a:r>
              <a:rPr lang="en-GB" sz="1400" dirty="0"/>
              <a:t>Perceptive understanding of method (L4)</a:t>
            </a:r>
          </a:p>
          <a:p>
            <a:r>
              <a:rPr lang="en-GB" sz="1400" dirty="0"/>
              <a:t>Judicious range of references (L4)</a:t>
            </a:r>
          </a:p>
          <a:p>
            <a:r>
              <a:rPr lang="en-GB" sz="1400" dirty="0"/>
              <a:t>Convincing and critical response to statement (L4)</a:t>
            </a:r>
            <a:endParaRPr lang="en-GB" sz="1400" dirty="0"/>
          </a:p>
        </p:txBody>
      </p:sp>
    </p:spTree>
    <p:extLst>
      <p:ext uri="{BB962C8B-B14F-4D97-AF65-F5344CB8AC3E}">
        <p14:creationId xmlns:p14="http://schemas.microsoft.com/office/powerpoint/2010/main" val="111339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5364" y="1309782"/>
            <a:ext cx="4588329" cy="4930581"/>
          </a:xfrm>
          <a:prstGeom prst="rect">
            <a:avLst/>
          </a:prstGeom>
          <a:noFill/>
          <a:ln>
            <a:solidFill>
              <a:schemeClr val="tx1"/>
            </a:solidFill>
          </a:ln>
        </p:spPr>
        <p:txBody>
          <a:bodyPr wrap="square" rtlCol="0">
            <a:spAutoFit/>
          </a:bodyPr>
          <a:lstStyle/>
          <a:p>
            <a:pPr algn="just">
              <a:lnSpc>
                <a:spcPct val="200000"/>
              </a:lnSpc>
            </a:pPr>
            <a:r>
              <a:rPr lang="en-GB" sz="2000" dirty="0"/>
              <a:t>I agree that London is an unwelcoming place when the writer uses the metaphor ‘eyes full of hatred.’ This suggests that the people living there are angry and don’t want to be stuck the setting they are living in. The adjective ‘hatred’ implies that the people are hostile and don’t want stranger like Sally and Frederick there.</a:t>
            </a:r>
            <a:endParaRPr lang="en-GB" dirty="0"/>
          </a:p>
        </p:txBody>
      </p:sp>
      <p:sp>
        <p:nvSpPr>
          <p:cNvPr id="5" name="Rectangle 4"/>
          <p:cNvSpPr/>
          <p:nvPr/>
        </p:nvSpPr>
        <p:spPr>
          <a:xfrm>
            <a:off x="0" y="425914"/>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ONE)</a:t>
            </a:r>
            <a:endParaRPr lang="en-GB" sz="2400" dirty="0">
              <a:solidFill>
                <a:schemeClr val="bg1"/>
              </a:solidFill>
              <a:latin typeface="Berlin Sans FB" panose="020E0602020502020306" pitchFamily="34" charset="0"/>
            </a:endParaRPr>
          </a:p>
        </p:txBody>
      </p:sp>
      <p:sp>
        <p:nvSpPr>
          <p:cNvPr id="8" name="TextBox 7"/>
          <p:cNvSpPr txBox="1"/>
          <p:nvPr/>
        </p:nvSpPr>
        <p:spPr>
          <a:xfrm>
            <a:off x="152272" y="1292586"/>
            <a:ext cx="4060371" cy="5047536"/>
          </a:xfrm>
          <a:prstGeom prst="rect">
            <a:avLst/>
          </a:prstGeom>
          <a:noFill/>
          <a:ln>
            <a:solidFill>
              <a:schemeClr val="tx1"/>
            </a:solidFill>
          </a:ln>
        </p:spPr>
        <p:txBody>
          <a:bodyPr wrap="square" rtlCol="0">
            <a:spAutoFit/>
          </a:bodyPr>
          <a:lstStyle/>
          <a:p>
            <a:r>
              <a:rPr lang="en-GB" sz="1400" b="1" dirty="0" smtClean="0"/>
              <a:t>SIMPLE/LIMITED </a:t>
            </a:r>
            <a:r>
              <a:rPr lang="en-GB" sz="1400" b="1" dirty="0"/>
              <a:t>(L1)</a:t>
            </a:r>
          </a:p>
          <a:p>
            <a:r>
              <a:rPr lang="en-GB" sz="1400" dirty="0"/>
              <a:t>Simple evaluative statement (L1)</a:t>
            </a:r>
          </a:p>
          <a:p>
            <a:r>
              <a:rPr lang="en-GB" sz="1400" dirty="0"/>
              <a:t>Limited method (L1)</a:t>
            </a:r>
          </a:p>
          <a:p>
            <a:r>
              <a:rPr lang="en-GB" sz="1400" dirty="0"/>
              <a:t>Simple references (L1)</a:t>
            </a:r>
          </a:p>
          <a:p>
            <a:r>
              <a:rPr lang="en-GB" sz="1400" dirty="0"/>
              <a:t>Simple response to statement (L1)</a:t>
            </a:r>
          </a:p>
          <a:p>
            <a:endParaRPr lang="en-GB" sz="1400" b="1" dirty="0"/>
          </a:p>
          <a:p>
            <a:r>
              <a:rPr lang="en-GB" sz="1400" b="1" dirty="0"/>
              <a:t>SOME/ATTEMPTS (L2)</a:t>
            </a:r>
          </a:p>
          <a:p>
            <a:r>
              <a:rPr lang="en-GB" sz="1400" dirty="0"/>
              <a:t>Some evaluative comment (L2)</a:t>
            </a:r>
          </a:p>
          <a:p>
            <a:r>
              <a:rPr lang="en-GB" sz="1400" dirty="0"/>
              <a:t>Some method (L2)</a:t>
            </a:r>
          </a:p>
          <a:p>
            <a:r>
              <a:rPr lang="en-GB" sz="1400" dirty="0"/>
              <a:t>Some appropriate references (L2)</a:t>
            </a:r>
          </a:p>
          <a:p>
            <a:r>
              <a:rPr lang="en-GB" sz="1400" dirty="0"/>
              <a:t>Some response to statement (L2)</a:t>
            </a:r>
          </a:p>
          <a:p>
            <a:endParaRPr lang="en-GB" sz="1400" dirty="0"/>
          </a:p>
          <a:p>
            <a:r>
              <a:rPr lang="en-GB" sz="1400" b="1" dirty="0"/>
              <a:t>CLEAR/RELEVANT (L3)</a:t>
            </a:r>
          </a:p>
          <a:p>
            <a:r>
              <a:rPr lang="en-GB" sz="1400" dirty="0"/>
              <a:t>Clearly evaluates effect on reader (L3)</a:t>
            </a:r>
          </a:p>
          <a:p>
            <a:r>
              <a:rPr lang="en-GB" sz="1400" dirty="0"/>
              <a:t>Clear understanding of method (L3)</a:t>
            </a:r>
          </a:p>
          <a:p>
            <a:r>
              <a:rPr lang="en-GB" sz="1400" dirty="0"/>
              <a:t>Range of references (L3)</a:t>
            </a:r>
          </a:p>
          <a:p>
            <a:r>
              <a:rPr lang="en-GB" sz="1400" dirty="0"/>
              <a:t>Clear and relevant response to statement (L3)</a:t>
            </a:r>
          </a:p>
          <a:p>
            <a:endParaRPr lang="en-GB" sz="1400" dirty="0"/>
          </a:p>
          <a:p>
            <a:r>
              <a:rPr lang="en-GB" sz="1400" b="1" dirty="0"/>
              <a:t>PERCEPTIVE/JUDICIOUS (L4)</a:t>
            </a:r>
          </a:p>
          <a:p>
            <a:r>
              <a:rPr lang="en-GB" sz="1400" dirty="0"/>
              <a:t>Critically evaluates the effect on the reader (L4)</a:t>
            </a:r>
          </a:p>
          <a:p>
            <a:r>
              <a:rPr lang="en-GB" sz="1400" dirty="0"/>
              <a:t>Perceptive understanding of method (L4)</a:t>
            </a:r>
          </a:p>
          <a:p>
            <a:r>
              <a:rPr lang="en-GB" sz="1400" dirty="0"/>
              <a:t>Judicious range of references (L4)</a:t>
            </a:r>
          </a:p>
          <a:p>
            <a:r>
              <a:rPr lang="en-GB" sz="1400" dirty="0"/>
              <a:t>Convincing and critical response to statement (L4)</a:t>
            </a:r>
            <a:endParaRPr lang="en-GB" sz="1400" dirty="0"/>
          </a:p>
        </p:txBody>
      </p:sp>
      <p:sp>
        <p:nvSpPr>
          <p:cNvPr id="6" name="AutoShape 12"/>
          <p:cNvSpPr>
            <a:spLocks noChangeArrowheads="1"/>
          </p:cNvSpPr>
          <p:nvPr/>
        </p:nvSpPr>
        <p:spPr bwMode="auto">
          <a:xfrm rot="21190649">
            <a:off x="2608901" y="1949573"/>
            <a:ext cx="6784482" cy="3268238"/>
          </a:xfrm>
          <a:prstGeom prst="roundRect">
            <a:avLst>
              <a:gd name="adj" fmla="val 16667"/>
            </a:avLst>
          </a:prstGeom>
          <a:noFill/>
          <a:ln w="152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9600" b="1" dirty="0" smtClean="0">
                <a:solidFill>
                  <a:srgbClr val="FF0000"/>
                </a:solidFill>
              </a:rPr>
              <a:t>BAND</a:t>
            </a:r>
          </a:p>
          <a:p>
            <a:pPr algn="ctr" eaLnBrk="1" hangingPunct="1"/>
            <a:r>
              <a:rPr lang="en-GB" altLang="en-US" sz="9600" b="1" dirty="0" smtClean="0">
                <a:solidFill>
                  <a:srgbClr val="FF0000"/>
                </a:solidFill>
              </a:rPr>
              <a:t>TWO</a:t>
            </a:r>
            <a:endParaRPr lang="en-GB" altLang="en-US" sz="9600" b="1" dirty="0">
              <a:solidFill>
                <a:srgbClr val="FF0000"/>
              </a:solidFill>
            </a:endParaRPr>
          </a:p>
        </p:txBody>
      </p:sp>
      <p:pic>
        <p:nvPicPr>
          <p:cNvPr id="9" name="Picture 13" descr="stamp-effect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9911">
            <a:off x="2631033" y="1794242"/>
            <a:ext cx="6812424" cy="36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37234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78616" y="1102251"/>
            <a:ext cx="4588329" cy="5570756"/>
          </a:xfrm>
          <a:prstGeom prst="rect">
            <a:avLst/>
          </a:prstGeom>
          <a:noFill/>
          <a:ln>
            <a:solidFill>
              <a:schemeClr val="tx1"/>
            </a:solidFill>
          </a:ln>
        </p:spPr>
        <p:txBody>
          <a:bodyPr wrap="square" rtlCol="0">
            <a:spAutoFit/>
          </a:bodyPr>
          <a:lstStyle/>
          <a:p>
            <a:pPr algn="just">
              <a:lnSpc>
                <a:spcPct val="200000"/>
              </a:lnSpc>
            </a:pPr>
            <a:r>
              <a:rPr lang="en-GB" sz="2000" dirty="0"/>
              <a:t>I agree because the writer says ‘eyes full of hatred’. This suggests that the people living there are very angry and don’t want Sally and Frederick there. This makes me agree that London is an unwelcoming place as you wouldn’t want to be there with angry people</a:t>
            </a:r>
            <a:r>
              <a:rPr lang="en-GB" sz="2000" dirty="0" smtClean="0"/>
              <a:t>.</a:t>
            </a:r>
          </a:p>
          <a:p>
            <a:pPr algn="just">
              <a:lnSpc>
                <a:spcPct val="200000"/>
              </a:lnSpc>
            </a:pPr>
            <a:endParaRPr lang="en-GB" sz="2000" dirty="0"/>
          </a:p>
          <a:p>
            <a:pPr algn="just">
              <a:lnSpc>
                <a:spcPct val="200000"/>
              </a:lnSpc>
            </a:pPr>
            <a:endParaRPr lang="en-GB" dirty="0"/>
          </a:p>
        </p:txBody>
      </p:sp>
      <p:sp>
        <p:nvSpPr>
          <p:cNvPr id="5" name="Rectangle 4"/>
          <p:cNvSpPr/>
          <p:nvPr/>
        </p:nvSpPr>
        <p:spPr>
          <a:xfrm>
            <a:off x="0" y="442051"/>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TWO)</a:t>
            </a:r>
            <a:endParaRPr lang="en-GB" sz="2400" dirty="0">
              <a:solidFill>
                <a:schemeClr val="bg1"/>
              </a:solidFill>
              <a:latin typeface="Berlin Sans FB" panose="020E0602020502020306" pitchFamily="34" charset="0"/>
            </a:endParaRPr>
          </a:p>
        </p:txBody>
      </p:sp>
      <p:sp>
        <p:nvSpPr>
          <p:cNvPr id="8" name="TextBox 7"/>
          <p:cNvSpPr txBox="1"/>
          <p:nvPr/>
        </p:nvSpPr>
        <p:spPr>
          <a:xfrm>
            <a:off x="152272" y="1292586"/>
            <a:ext cx="4060371" cy="5047536"/>
          </a:xfrm>
          <a:prstGeom prst="rect">
            <a:avLst/>
          </a:prstGeom>
          <a:noFill/>
          <a:ln>
            <a:solidFill>
              <a:schemeClr val="tx1"/>
            </a:solidFill>
          </a:ln>
        </p:spPr>
        <p:txBody>
          <a:bodyPr wrap="square" rtlCol="0">
            <a:spAutoFit/>
          </a:bodyPr>
          <a:lstStyle/>
          <a:p>
            <a:r>
              <a:rPr lang="en-GB" sz="1400" b="1" dirty="0" smtClean="0"/>
              <a:t>SIMPLE/LIMITED </a:t>
            </a:r>
            <a:r>
              <a:rPr lang="en-GB" sz="1400" b="1" dirty="0"/>
              <a:t>(L1)</a:t>
            </a:r>
          </a:p>
          <a:p>
            <a:r>
              <a:rPr lang="en-GB" sz="1400" dirty="0"/>
              <a:t>Simple evaluative statement (L1)</a:t>
            </a:r>
          </a:p>
          <a:p>
            <a:r>
              <a:rPr lang="en-GB" sz="1400" dirty="0"/>
              <a:t>Limited method (L1)</a:t>
            </a:r>
          </a:p>
          <a:p>
            <a:r>
              <a:rPr lang="en-GB" sz="1400" dirty="0"/>
              <a:t>Simple references (L1)</a:t>
            </a:r>
          </a:p>
          <a:p>
            <a:r>
              <a:rPr lang="en-GB" sz="1400" dirty="0"/>
              <a:t>Simple response to statement (L1)</a:t>
            </a:r>
          </a:p>
          <a:p>
            <a:endParaRPr lang="en-GB" sz="1400" b="1" dirty="0"/>
          </a:p>
          <a:p>
            <a:r>
              <a:rPr lang="en-GB" sz="1400" b="1" dirty="0"/>
              <a:t>SOME/ATTEMPTS (L2)</a:t>
            </a:r>
          </a:p>
          <a:p>
            <a:r>
              <a:rPr lang="en-GB" sz="1400" dirty="0"/>
              <a:t>Some evaluative comment (L2)</a:t>
            </a:r>
          </a:p>
          <a:p>
            <a:r>
              <a:rPr lang="en-GB" sz="1400" dirty="0"/>
              <a:t>Some method (L2)</a:t>
            </a:r>
          </a:p>
          <a:p>
            <a:r>
              <a:rPr lang="en-GB" sz="1400" dirty="0"/>
              <a:t>Some appropriate references (L2)</a:t>
            </a:r>
          </a:p>
          <a:p>
            <a:r>
              <a:rPr lang="en-GB" sz="1400" dirty="0"/>
              <a:t>Some response to statement (L2)</a:t>
            </a:r>
          </a:p>
          <a:p>
            <a:endParaRPr lang="en-GB" sz="1400" dirty="0"/>
          </a:p>
          <a:p>
            <a:r>
              <a:rPr lang="en-GB" sz="1400" b="1" dirty="0"/>
              <a:t>CLEAR/RELEVANT (L3)</a:t>
            </a:r>
          </a:p>
          <a:p>
            <a:r>
              <a:rPr lang="en-GB" sz="1400" dirty="0"/>
              <a:t>Clearly evaluates effect on reader (L3)</a:t>
            </a:r>
          </a:p>
          <a:p>
            <a:r>
              <a:rPr lang="en-GB" sz="1400" dirty="0"/>
              <a:t>Clear understanding of method (L3)</a:t>
            </a:r>
          </a:p>
          <a:p>
            <a:r>
              <a:rPr lang="en-GB" sz="1400" dirty="0"/>
              <a:t>Range of references (L3)</a:t>
            </a:r>
          </a:p>
          <a:p>
            <a:r>
              <a:rPr lang="en-GB" sz="1400" dirty="0"/>
              <a:t>Clear and relevant response to statement (L3)</a:t>
            </a:r>
          </a:p>
          <a:p>
            <a:endParaRPr lang="en-GB" sz="1400" dirty="0"/>
          </a:p>
          <a:p>
            <a:r>
              <a:rPr lang="en-GB" sz="1400" b="1" dirty="0"/>
              <a:t>PERCEPTIVE/JUDICIOUS (L4)</a:t>
            </a:r>
          </a:p>
          <a:p>
            <a:r>
              <a:rPr lang="en-GB" sz="1400" dirty="0"/>
              <a:t>Critically evaluates the effect on the reader (L4)</a:t>
            </a:r>
          </a:p>
          <a:p>
            <a:r>
              <a:rPr lang="en-GB" sz="1400" dirty="0"/>
              <a:t>Perceptive understanding of method (L4)</a:t>
            </a:r>
          </a:p>
          <a:p>
            <a:r>
              <a:rPr lang="en-GB" sz="1400" dirty="0"/>
              <a:t>Judicious range of references (L4)</a:t>
            </a:r>
          </a:p>
          <a:p>
            <a:r>
              <a:rPr lang="en-GB" sz="1400" dirty="0"/>
              <a:t>Convincing and critical response to statement (L4)</a:t>
            </a:r>
            <a:endParaRPr lang="en-GB" sz="1400" dirty="0"/>
          </a:p>
        </p:txBody>
      </p:sp>
      <p:sp>
        <p:nvSpPr>
          <p:cNvPr id="6" name="AutoShape 12"/>
          <p:cNvSpPr>
            <a:spLocks noChangeArrowheads="1"/>
          </p:cNvSpPr>
          <p:nvPr/>
        </p:nvSpPr>
        <p:spPr bwMode="auto">
          <a:xfrm rot="21190649">
            <a:off x="2608901" y="1949573"/>
            <a:ext cx="6784482" cy="3268238"/>
          </a:xfrm>
          <a:prstGeom prst="roundRect">
            <a:avLst>
              <a:gd name="adj" fmla="val 16667"/>
            </a:avLst>
          </a:prstGeom>
          <a:noFill/>
          <a:ln w="152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9600" b="1" dirty="0" smtClean="0">
                <a:solidFill>
                  <a:srgbClr val="FF0000"/>
                </a:solidFill>
              </a:rPr>
              <a:t>BAND</a:t>
            </a:r>
          </a:p>
          <a:p>
            <a:pPr algn="ctr" eaLnBrk="1" hangingPunct="1"/>
            <a:r>
              <a:rPr lang="en-GB" altLang="en-US" sz="9600" b="1" dirty="0" smtClean="0">
                <a:solidFill>
                  <a:srgbClr val="FF0000"/>
                </a:solidFill>
              </a:rPr>
              <a:t>ONE</a:t>
            </a:r>
            <a:endParaRPr lang="en-GB" altLang="en-US" sz="9600" b="1" dirty="0">
              <a:solidFill>
                <a:srgbClr val="FF0000"/>
              </a:solidFill>
            </a:endParaRPr>
          </a:p>
        </p:txBody>
      </p:sp>
      <p:pic>
        <p:nvPicPr>
          <p:cNvPr id="9" name="Picture 13" descr="stamp-effect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9911">
            <a:off x="2631033" y="1794242"/>
            <a:ext cx="6812424" cy="36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37342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78615" y="1115614"/>
            <a:ext cx="4588329" cy="5401479"/>
          </a:xfrm>
          <a:prstGeom prst="rect">
            <a:avLst/>
          </a:prstGeom>
          <a:noFill/>
          <a:ln>
            <a:solidFill>
              <a:schemeClr val="tx1"/>
            </a:solidFill>
          </a:ln>
        </p:spPr>
        <p:txBody>
          <a:bodyPr wrap="square" rtlCol="0">
            <a:spAutoFit/>
          </a:bodyPr>
          <a:lstStyle/>
          <a:p>
            <a:r>
              <a:rPr lang="en-GB" sz="1500" dirty="0"/>
              <a:t>I partially agree with the statement as although the setting is presented as unwelcoming due to the intimidating atmosphere created by its inhabitants, the writer also creates feelings of sympathy and enables the reader to understand the reasons behind the occupants’ threatening behaviour. Firstly, the metaphor ‘eyes full of hatred’ implies that the men omit hostile glares to deter Sally and Frederick from encroaching on their territory; the only power they obtain as lower working class citizens. The emotive adjective ‘hatred’ and the verb ‘challenged’ both convey aggressive connotations that emphasise the unwelcoming atmosphere created by the inhabitants – this dilapidated setting is all they have and they do not wish to share it. However, the writer also reveals (through the dialogue of Frederick) that they lack opportunity and options when he refers to them as ‘poor fellows.’ The adjective ‘poor’ detracts from the hostile atmosphere as the inhabitants now appear defensive as opposed to confrontational. They only wish to be left alone with what is theirs; they do not wish to be in the presence of those who represent the very classes who ensure they are deprived of basic human rights </a:t>
            </a:r>
            <a:endParaRPr lang="en-GB" sz="1500" dirty="0"/>
          </a:p>
        </p:txBody>
      </p:sp>
      <p:sp>
        <p:nvSpPr>
          <p:cNvPr id="5" name="Rectangle 4"/>
          <p:cNvSpPr/>
          <p:nvPr/>
        </p:nvSpPr>
        <p:spPr>
          <a:xfrm>
            <a:off x="0" y="404398"/>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THREE)</a:t>
            </a:r>
            <a:endParaRPr lang="en-GB" sz="2400" dirty="0">
              <a:solidFill>
                <a:schemeClr val="bg1"/>
              </a:solidFill>
              <a:latin typeface="Berlin Sans FB" panose="020E0602020502020306" pitchFamily="34" charset="0"/>
            </a:endParaRPr>
          </a:p>
        </p:txBody>
      </p:sp>
      <p:sp>
        <p:nvSpPr>
          <p:cNvPr id="8" name="TextBox 7"/>
          <p:cNvSpPr txBox="1"/>
          <p:nvPr/>
        </p:nvSpPr>
        <p:spPr>
          <a:xfrm>
            <a:off x="152272" y="1292586"/>
            <a:ext cx="4060371" cy="5047536"/>
          </a:xfrm>
          <a:prstGeom prst="rect">
            <a:avLst/>
          </a:prstGeom>
          <a:noFill/>
          <a:ln>
            <a:solidFill>
              <a:schemeClr val="tx1"/>
            </a:solidFill>
          </a:ln>
        </p:spPr>
        <p:txBody>
          <a:bodyPr wrap="square" rtlCol="0">
            <a:spAutoFit/>
          </a:bodyPr>
          <a:lstStyle/>
          <a:p>
            <a:r>
              <a:rPr lang="en-GB" sz="1400" b="1" dirty="0" smtClean="0"/>
              <a:t>SIMPLE/LIMITED </a:t>
            </a:r>
            <a:r>
              <a:rPr lang="en-GB" sz="1400" b="1" dirty="0"/>
              <a:t>(L1)</a:t>
            </a:r>
          </a:p>
          <a:p>
            <a:r>
              <a:rPr lang="en-GB" sz="1400" dirty="0"/>
              <a:t>Simple evaluative statement (L1)</a:t>
            </a:r>
          </a:p>
          <a:p>
            <a:r>
              <a:rPr lang="en-GB" sz="1400" dirty="0"/>
              <a:t>Limited method (L1)</a:t>
            </a:r>
          </a:p>
          <a:p>
            <a:r>
              <a:rPr lang="en-GB" sz="1400" dirty="0"/>
              <a:t>Simple references (L1)</a:t>
            </a:r>
          </a:p>
          <a:p>
            <a:r>
              <a:rPr lang="en-GB" sz="1400" dirty="0"/>
              <a:t>Simple response to statement (L1)</a:t>
            </a:r>
          </a:p>
          <a:p>
            <a:endParaRPr lang="en-GB" sz="1400" b="1" dirty="0"/>
          </a:p>
          <a:p>
            <a:r>
              <a:rPr lang="en-GB" sz="1400" b="1" dirty="0"/>
              <a:t>SOME/ATTEMPTS (L2)</a:t>
            </a:r>
          </a:p>
          <a:p>
            <a:r>
              <a:rPr lang="en-GB" sz="1400" dirty="0"/>
              <a:t>Some evaluative comment (L2)</a:t>
            </a:r>
          </a:p>
          <a:p>
            <a:r>
              <a:rPr lang="en-GB" sz="1400" dirty="0"/>
              <a:t>Some method (L2)</a:t>
            </a:r>
          </a:p>
          <a:p>
            <a:r>
              <a:rPr lang="en-GB" sz="1400" dirty="0"/>
              <a:t>Some appropriate references (L2)</a:t>
            </a:r>
          </a:p>
          <a:p>
            <a:r>
              <a:rPr lang="en-GB" sz="1400" dirty="0"/>
              <a:t>Some response to statement (L2)</a:t>
            </a:r>
          </a:p>
          <a:p>
            <a:endParaRPr lang="en-GB" sz="1400" dirty="0"/>
          </a:p>
          <a:p>
            <a:r>
              <a:rPr lang="en-GB" sz="1400" b="1" dirty="0"/>
              <a:t>CLEAR/RELEVANT (L3)</a:t>
            </a:r>
          </a:p>
          <a:p>
            <a:r>
              <a:rPr lang="en-GB" sz="1400" dirty="0"/>
              <a:t>Clearly evaluates effect on reader (L3)</a:t>
            </a:r>
          </a:p>
          <a:p>
            <a:r>
              <a:rPr lang="en-GB" sz="1400" dirty="0"/>
              <a:t>Clear understanding of method (L3)</a:t>
            </a:r>
          </a:p>
          <a:p>
            <a:r>
              <a:rPr lang="en-GB" sz="1400" dirty="0"/>
              <a:t>Range of references (L3)</a:t>
            </a:r>
          </a:p>
          <a:p>
            <a:r>
              <a:rPr lang="en-GB" sz="1400" dirty="0"/>
              <a:t>Clear and relevant response to statement (L3)</a:t>
            </a:r>
          </a:p>
          <a:p>
            <a:endParaRPr lang="en-GB" sz="1400" dirty="0"/>
          </a:p>
          <a:p>
            <a:r>
              <a:rPr lang="en-GB" sz="1400" b="1" dirty="0"/>
              <a:t>PERCEPTIVE/JUDICIOUS (L4)</a:t>
            </a:r>
          </a:p>
          <a:p>
            <a:r>
              <a:rPr lang="en-GB" sz="1400" dirty="0"/>
              <a:t>Critically evaluates the effect on the reader (L4)</a:t>
            </a:r>
          </a:p>
          <a:p>
            <a:r>
              <a:rPr lang="en-GB" sz="1400" dirty="0"/>
              <a:t>Perceptive understanding of method (L4)</a:t>
            </a:r>
          </a:p>
          <a:p>
            <a:r>
              <a:rPr lang="en-GB" sz="1400" dirty="0"/>
              <a:t>Judicious range of references (L4)</a:t>
            </a:r>
          </a:p>
          <a:p>
            <a:r>
              <a:rPr lang="en-GB" sz="1400" dirty="0"/>
              <a:t>Convincing and critical response to statement (L4)</a:t>
            </a:r>
            <a:endParaRPr lang="en-GB" sz="1400" dirty="0"/>
          </a:p>
        </p:txBody>
      </p:sp>
      <p:sp>
        <p:nvSpPr>
          <p:cNvPr id="6" name="AutoShape 12"/>
          <p:cNvSpPr>
            <a:spLocks noChangeArrowheads="1"/>
          </p:cNvSpPr>
          <p:nvPr/>
        </p:nvSpPr>
        <p:spPr bwMode="auto">
          <a:xfrm rot="371356">
            <a:off x="2608901" y="1949573"/>
            <a:ext cx="6784482" cy="3268238"/>
          </a:xfrm>
          <a:prstGeom prst="roundRect">
            <a:avLst>
              <a:gd name="adj" fmla="val 16667"/>
            </a:avLst>
          </a:prstGeom>
          <a:noFill/>
          <a:ln w="152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9600" b="1" dirty="0" smtClean="0">
                <a:solidFill>
                  <a:srgbClr val="FF0000"/>
                </a:solidFill>
              </a:rPr>
              <a:t>BAND</a:t>
            </a:r>
          </a:p>
          <a:p>
            <a:pPr algn="ctr" eaLnBrk="1" hangingPunct="1"/>
            <a:r>
              <a:rPr lang="en-GB" altLang="en-US" sz="9600" b="1" dirty="0" smtClean="0">
                <a:solidFill>
                  <a:srgbClr val="FF0000"/>
                </a:solidFill>
              </a:rPr>
              <a:t>FOUR</a:t>
            </a:r>
            <a:endParaRPr lang="en-GB" altLang="en-US" sz="9600" b="1" dirty="0">
              <a:solidFill>
                <a:srgbClr val="FF0000"/>
              </a:solidFill>
            </a:endParaRPr>
          </a:p>
        </p:txBody>
      </p:sp>
      <p:pic>
        <p:nvPicPr>
          <p:cNvPr id="9" name="Picture 13" descr="stamp-effect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4238">
            <a:off x="2631033" y="1794242"/>
            <a:ext cx="6812424" cy="36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58728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67858" y="1179485"/>
            <a:ext cx="4588329" cy="5262979"/>
          </a:xfrm>
          <a:prstGeom prst="rect">
            <a:avLst/>
          </a:prstGeom>
          <a:noFill/>
          <a:ln>
            <a:solidFill>
              <a:schemeClr val="tx1"/>
            </a:solidFill>
          </a:ln>
        </p:spPr>
        <p:txBody>
          <a:bodyPr wrap="square" rtlCol="0">
            <a:spAutoFit/>
          </a:bodyPr>
          <a:lstStyle/>
          <a:p>
            <a:r>
              <a:rPr lang="en-GB" sz="2100" dirty="0"/>
              <a:t>I completely agree with the statement that London is an unwelcoming place as the writer uses the metaphor ‘eyes full of hatred’ to emphasise the hostility that is omitted by the people who live there. The adjective ‘hatred’ implies that the inhabitants are intimidating and convey negative feelings towards those who don’t belong in the poverty-stricken streets of London. This could imply that despite the fact the setting itself is an unpleasant place to visit yet alone live, it is all the inhabitants have and therefore they attempt to deter anyone who encroaches on their territory.</a:t>
            </a:r>
            <a:endParaRPr lang="en-GB" sz="2100" dirty="0"/>
          </a:p>
        </p:txBody>
      </p:sp>
      <p:sp>
        <p:nvSpPr>
          <p:cNvPr id="5" name="Rectangle 4"/>
          <p:cNvSpPr/>
          <p:nvPr/>
        </p:nvSpPr>
        <p:spPr>
          <a:xfrm>
            <a:off x="0" y="377504"/>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Berlin Sans FB" panose="020E0602020502020306" pitchFamily="34" charset="0"/>
              </a:rPr>
              <a:t>YOUR TASK: BE THE EXAMINER (CANDIDATE FOUR)</a:t>
            </a:r>
            <a:endParaRPr lang="en-GB" sz="2400" dirty="0">
              <a:solidFill>
                <a:schemeClr val="bg1"/>
              </a:solidFill>
              <a:latin typeface="Berlin Sans FB" panose="020E0602020502020306" pitchFamily="34" charset="0"/>
            </a:endParaRPr>
          </a:p>
        </p:txBody>
      </p:sp>
      <p:sp>
        <p:nvSpPr>
          <p:cNvPr id="8" name="TextBox 7"/>
          <p:cNvSpPr txBox="1"/>
          <p:nvPr/>
        </p:nvSpPr>
        <p:spPr>
          <a:xfrm>
            <a:off x="152272" y="1287207"/>
            <a:ext cx="4060371" cy="5047536"/>
          </a:xfrm>
          <a:prstGeom prst="rect">
            <a:avLst/>
          </a:prstGeom>
          <a:noFill/>
          <a:ln>
            <a:solidFill>
              <a:schemeClr val="tx1"/>
            </a:solidFill>
          </a:ln>
        </p:spPr>
        <p:txBody>
          <a:bodyPr wrap="square" rtlCol="0">
            <a:spAutoFit/>
          </a:bodyPr>
          <a:lstStyle/>
          <a:p>
            <a:r>
              <a:rPr lang="en-GB" sz="1400" b="1" dirty="0" smtClean="0"/>
              <a:t>SIMPLE/LIMITED </a:t>
            </a:r>
            <a:r>
              <a:rPr lang="en-GB" sz="1400" b="1" dirty="0"/>
              <a:t>(L1)</a:t>
            </a:r>
          </a:p>
          <a:p>
            <a:r>
              <a:rPr lang="en-GB" sz="1400" dirty="0"/>
              <a:t>Simple evaluative statement (L1)</a:t>
            </a:r>
          </a:p>
          <a:p>
            <a:r>
              <a:rPr lang="en-GB" sz="1400" dirty="0"/>
              <a:t>Limited method (L1)</a:t>
            </a:r>
          </a:p>
          <a:p>
            <a:r>
              <a:rPr lang="en-GB" sz="1400" dirty="0"/>
              <a:t>Simple references (L1)</a:t>
            </a:r>
          </a:p>
          <a:p>
            <a:r>
              <a:rPr lang="en-GB" sz="1400" dirty="0"/>
              <a:t>Simple response to statement (L1)</a:t>
            </a:r>
          </a:p>
          <a:p>
            <a:endParaRPr lang="en-GB" sz="1400" b="1" dirty="0"/>
          </a:p>
          <a:p>
            <a:r>
              <a:rPr lang="en-GB" sz="1400" b="1" dirty="0"/>
              <a:t>SOME/ATTEMPTS (L2)</a:t>
            </a:r>
          </a:p>
          <a:p>
            <a:r>
              <a:rPr lang="en-GB" sz="1400" dirty="0"/>
              <a:t>Some evaluative comment (L2)</a:t>
            </a:r>
          </a:p>
          <a:p>
            <a:r>
              <a:rPr lang="en-GB" sz="1400" dirty="0"/>
              <a:t>Some method (L2)</a:t>
            </a:r>
          </a:p>
          <a:p>
            <a:r>
              <a:rPr lang="en-GB" sz="1400" dirty="0"/>
              <a:t>Some appropriate references (L2)</a:t>
            </a:r>
          </a:p>
          <a:p>
            <a:r>
              <a:rPr lang="en-GB" sz="1400" dirty="0"/>
              <a:t>Some response to statement (L2)</a:t>
            </a:r>
          </a:p>
          <a:p>
            <a:endParaRPr lang="en-GB" sz="1400" dirty="0"/>
          </a:p>
          <a:p>
            <a:r>
              <a:rPr lang="en-GB" sz="1400" b="1" dirty="0"/>
              <a:t>CLEAR/RELEVANT (L3)</a:t>
            </a:r>
          </a:p>
          <a:p>
            <a:r>
              <a:rPr lang="en-GB" sz="1400" dirty="0"/>
              <a:t>Clearly evaluates effect on reader (L3)</a:t>
            </a:r>
          </a:p>
          <a:p>
            <a:r>
              <a:rPr lang="en-GB" sz="1400" dirty="0"/>
              <a:t>Clear understanding of method (L3)</a:t>
            </a:r>
          </a:p>
          <a:p>
            <a:r>
              <a:rPr lang="en-GB" sz="1400" dirty="0"/>
              <a:t>Range of references (L3)</a:t>
            </a:r>
          </a:p>
          <a:p>
            <a:r>
              <a:rPr lang="en-GB" sz="1400" dirty="0"/>
              <a:t>Clear and relevant response to statement (L3)</a:t>
            </a:r>
          </a:p>
          <a:p>
            <a:endParaRPr lang="en-GB" sz="1400" dirty="0"/>
          </a:p>
          <a:p>
            <a:r>
              <a:rPr lang="en-GB" sz="1400" b="1" dirty="0"/>
              <a:t>PERCEPTIVE/JUDICIOUS (L4)</a:t>
            </a:r>
          </a:p>
          <a:p>
            <a:r>
              <a:rPr lang="en-GB" sz="1400" dirty="0"/>
              <a:t>Critically evaluates the effect on the reader (L4)</a:t>
            </a:r>
          </a:p>
          <a:p>
            <a:r>
              <a:rPr lang="en-GB" sz="1400" dirty="0"/>
              <a:t>Perceptive understanding of method (L4)</a:t>
            </a:r>
          </a:p>
          <a:p>
            <a:r>
              <a:rPr lang="en-GB" sz="1400" dirty="0"/>
              <a:t>Judicious range of references (L4)</a:t>
            </a:r>
          </a:p>
          <a:p>
            <a:r>
              <a:rPr lang="en-GB" sz="1400" dirty="0"/>
              <a:t>Convincing and critical response to statement (L4)</a:t>
            </a:r>
            <a:endParaRPr lang="en-GB" sz="1400" dirty="0"/>
          </a:p>
        </p:txBody>
      </p:sp>
      <p:sp>
        <p:nvSpPr>
          <p:cNvPr id="6" name="AutoShape 12"/>
          <p:cNvSpPr>
            <a:spLocks noChangeArrowheads="1"/>
          </p:cNvSpPr>
          <p:nvPr/>
        </p:nvSpPr>
        <p:spPr bwMode="auto">
          <a:xfrm rot="300148">
            <a:off x="2608901" y="1949573"/>
            <a:ext cx="6784482" cy="3268238"/>
          </a:xfrm>
          <a:prstGeom prst="roundRect">
            <a:avLst>
              <a:gd name="adj" fmla="val 16667"/>
            </a:avLst>
          </a:prstGeom>
          <a:noFill/>
          <a:ln w="152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9600" b="1" dirty="0" smtClean="0">
                <a:solidFill>
                  <a:srgbClr val="FF0000"/>
                </a:solidFill>
              </a:rPr>
              <a:t>BAND</a:t>
            </a:r>
          </a:p>
          <a:p>
            <a:pPr algn="ctr" eaLnBrk="1" hangingPunct="1"/>
            <a:r>
              <a:rPr lang="en-GB" altLang="en-US" sz="9600" b="1" dirty="0" smtClean="0">
                <a:solidFill>
                  <a:srgbClr val="FF0000"/>
                </a:solidFill>
              </a:rPr>
              <a:t>THREE</a:t>
            </a:r>
            <a:endParaRPr lang="en-GB" altLang="en-US" sz="9600" b="1" dirty="0">
              <a:solidFill>
                <a:srgbClr val="FF0000"/>
              </a:solidFill>
            </a:endParaRPr>
          </a:p>
        </p:txBody>
      </p:sp>
      <p:pic>
        <p:nvPicPr>
          <p:cNvPr id="9" name="Picture 13" descr="stamp-effect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42599">
            <a:off x="2631033" y="1794242"/>
            <a:ext cx="6812424" cy="36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20790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995" y="271579"/>
            <a:ext cx="8741760" cy="1323439"/>
          </a:xfrm>
          <a:prstGeom prst="rect">
            <a:avLst/>
          </a:prstGeom>
          <a:solidFill>
            <a:schemeClr val="bg1"/>
          </a:solidFill>
          <a:ln w="28575">
            <a:solidFill>
              <a:schemeClr val="tx1"/>
            </a:solidFill>
          </a:ln>
        </p:spPr>
        <p:txBody>
          <a:bodyPr wrap="square" rtlCol="0">
            <a:spAutoFit/>
          </a:bodyPr>
          <a:lstStyle/>
          <a:p>
            <a:pPr algn="ctr"/>
            <a:r>
              <a:rPr lang="en-US" sz="4000" b="1" dirty="0" smtClean="0"/>
              <a:t>Advice: </a:t>
            </a:r>
            <a:r>
              <a:rPr lang="en-US" sz="4000" dirty="0" smtClean="0"/>
              <a:t>remember to use evaluate words such as ‘successfully’.</a:t>
            </a:r>
            <a:endParaRPr lang="en-US" sz="3200" dirty="0" smtClean="0"/>
          </a:p>
        </p:txBody>
      </p:sp>
      <p:sp>
        <p:nvSpPr>
          <p:cNvPr id="3" name="TextBox 2"/>
          <p:cNvSpPr txBox="1"/>
          <p:nvPr/>
        </p:nvSpPr>
        <p:spPr>
          <a:xfrm>
            <a:off x="199214" y="1772816"/>
            <a:ext cx="8729541" cy="4401205"/>
          </a:xfrm>
          <a:prstGeom prst="rect">
            <a:avLst/>
          </a:prstGeom>
          <a:solidFill>
            <a:schemeClr val="accent5">
              <a:lumMod val="20000"/>
              <a:lumOff val="80000"/>
            </a:schemeClr>
          </a:solidFill>
          <a:ln w="28575">
            <a:solidFill>
              <a:schemeClr val="tx1"/>
            </a:solidFill>
          </a:ln>
        </p:spPr>
        <p:txBody>
          <a:bodyPr wrap="square" rtlCol="0">
            <a:spAutoFit/>
          </a:bodyPr>
          <a:lstStyle/>
          <a:p>
            <a:r>
              <a:rPr lang="en-US" sz="3500" b="1" dirty="0" smtClean="0"/>
              <a:t>Remember to use your </a:t>
            </a:r>
            <a:r>
              <a:rPr lang="en-US" sz="3500" b="1" u="sng" dirty="0" smtClean="0"/>
              <a:t>evaluative statements</a:t>
            </a:r>
            <a:r>
              <a:rPr lang="en-US" sz="3500" b="1" dirty="0" smtClean="0"/>
              <a:t> when you respond to the question.</a:t>
            </a:r>
          </a:p>
          <a:p>
            <a:pPr marL="342900" indent="-342900">
              <a:buFont typeface="Arial" panose="020B0604020202020204" pitchFamily="34" charset="0"/>
              <a:buChar char="•"/>
            </a:pPr>
            <a:r>
              <a:rPr lang="en-US" sz="3500" dirty="0" smtClean="0"/>
              <a:t>The writer successfully depicts…</a:t>
            </a:r>
          </a:p>
          <a:p>
            <a:pPr marL="342900" indent="-342900">
              <a:buFont typeface="Arial" panose="020B0604020202020204" pitchFamily="34" charset="0"/>
              <a:buChar char="•"/>
            </a:pPr>
            <a:r>
              <a:rPr lang="en-US" sz="3500" dirty="0" smtClean="0"/>
              <a:t>The writer effectively conveys…</a:t>
            </a:r>
          </a:p>
          <a:p>
            <a:pPr marL="342900" indent="-342900">
              <a:buFont typeface="Arial" panose="020B0604020202020204" pitchFamily="34" charset="0"/>
              <a:buChar char="•"/>
            </a:pPr>
            <a:r>
              <a:rPr lang="en-US" sz="3500" dirty="0" smtClean="0"/>
              <a:t>The use of _____ works well because…</a:t>
            </a:r>
          </a:p>
          <a:p>
            <a:pPr marL="342900" indent="-342900">
              <a:buFont typeface="Arial" panose="020B0604020202020204" pitchFamily="34" charset="0"/>
              <a:buChar char="•"/>
            </a:pPr>
            <a:r>
              <a:rPr lang="en-US" sz="3500" dirty="0" smtClean="0"/>
              <a:t>The writer deliberately/purposefully chose to use…</a:t>
            </a:r>
          </a:p>
          <a:p>
            <a:pPr marL="342900" indent="-342900">
              <a:buFont typeface="Arial" panose="020B0604020202020204" pitchFamily="34" charset="0"/>
              <a:buChar char="•"/>
            </a:pPr>
            <a:r>
              <a:rPr lang="en-US" sz="3500" dirty="0" smtClean="0"/>
              <a:t>The use of _____ has great impact because…</a:t>
            </a:r>
            <a:endParaRPr lang="en-US" sz="3500" dirty="0"/>
          </a:p>
        </p:txBody>
      </p:sp>
      <p:sp>
        <p:nvSpPr>
          <p:cNvPr id="4" name="Date Placeholder 3"/>
          <p:cNvSpPr>
            <a:spLocks noGrp="1"/>
          </p:cNvSpPr>
          <p:nvPr>
            <p:ph type="dt" sz="half" idx="10"/>
          </p:nvPr>
        </p:nvSpPr>
        <p:spPr/>
        <p:txBody>
          <a:bodyPr/>
          <a:lstStyle/>
          <a:p>
            <a:fld id="{BEEBDF8C-F1CA-46E3-B37A-F022515533FA}"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2932009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387314"/>
            <a:ext cx="8280920" cy="4278094"/>
          </a:xfrm>
          <a:prstGeom prst="rect">
            <a:avLst/>
          </a:prstGeom>
          <a:solidFill>
            <a:schemeClr val="bg1"/>
          </a:solidFill>
        </p:spPr>
        <p:txBody>
          <a:bodyPr wrap="square">
            <a:spAutoFit/>
          </a:bodyPr>
          <a:lstStyle/>
          <a:p>
            <a:r>
              <a:rPr lang="en-GB" sz="1600" b="1" dirty="0"/>
              <a:t>Question 4</a:t>
            </a:r>
            <a:r>
              <a:rPr lang="en-GB" sz="1600" dirty="0"/>
              <a:t>: </a:t>
            </a:r>
          </a:p>
          <a:p>
            <a:r>
              <a:rPr lang="en-GB" sz="1600" dirty="0"/>
              <a:t>Focus this part of your answer on the second part of the source </a:t>
            </a:r>
            <a:r>
              <a:rPr lang="en-GB" sz="1600" b="1" dirty="0"/>
              <a:t>from line </a:t>
            </a:r>
            <a:r>
              <a:rPr lang="en-GB" sz="1600" b="1" dirty="0" smtClean="0"/>
              <a:t>14 </a:t>
            </a:r>
            <a:r>
              <a:rPr lang="en-GB" sz="1600" b="1" dirty="0" smtClean="0"/>
              <a:t>to </a:t>
            </a:r>
            <a:r>
              <a:rPr lang="en-GB" sz="1600" b="1" dirty="0"/>
              <a:t>the end</a:t>
            </a:r>
            <a:r>
              <a:rPr lang="en-GB" sz="1600" dirty="0"/>
              <a:t>. </a:t>
            </a:r>
          </a:p>
          <a:p>
            <a:r>
              <a:rPr lang="en-GB" sz="1600" dirty="0"/>
              <a:t> </a:t>
            </a:r>
          </a:p>
          <a:p>
            <a:r>
              <a:rPr lang="en-GB" sz="1600" b="1" dirty="0"/>
              <a:t>A student, having read this section of the text said, “The writer paints a dark picture of London here; it’s an unwelcoming place.”</a:t>
            </a:r>
          </a:p>
          <a:p>
            <a:endParaRPr lang="en-GB" sz="1600" b="1" i="1" dirty="0"/>
          </a:p>
          <a:p>
            <a:r>
              <a:rPr lang="en-GB" sz="1600" dirty="0"/>
              <a:t>To what extent do you agree?</a:t>
            </a:r>
          </a:p>
          <a:p>
            <a:r>
              <a:rPr lang="en-GB" sz="1600" dirty="0"/>
              <a:t> </a:t>
            </a:r>
          </a:p>
          <a:p>
            <a:r>
              <a:rPr lang="en-GB" sz="1600" dirty="0"/>
              <a:t>In your response, you could: </a:t>
            </a:r>
          </a:p>
          <a:p>
            <a:r>
              <a:rPr lang="en-GB" sz="1600" dirty="0"/>
              <a:t>• write about </a:t>
            </a:r>
            <a:r>
              <a:rPr lang="en-GB" sz="1600" dirty="0" smtClean="0"/>
              <a:t>your own impressions</a:t>
            </a:r>
            <a:endParaRPr lang="en-GB" sz="1600" dirty="0" smtClean="0"/>
          </a:p>
          <a:p>
            <a:r>
              <a:rPr lang="en-GB" sz="1600" dirty="0"/>
              <a:t> </a:t>
            </a:r>
            <a:r>
              <a:rPr lang="en-GB" sz="1600" dirty="0" smtClean="0"/>
              <a:t>  </a:t>
            </a:r>
            <a:r>
              <a:rPr lang="en-GB" sz="1600" dirty="0" smtClean="0"/>
              <a:t>of London in the text</a:t>
            </a:r>
            <a:endParaRPr lang="en-GB" sz="1600" dirty="0"/>
          </a:p>
          <a:p>
            <a:r>
              <a:rPr lang="en-GB" sz="1600" dirty="0"/>
              <a:t>• evaluate how the writer </a:t>
            </a:r>
            <a:r>
              <a:rPr lang="en-GB" sz="1600" dirty="0" smtClean="0"/>
              <a:t>has portrayed</a:t>
            </a:r>
            <a:endParaRPr lang="en-GB" sz="1600" dirty="0" smtClean="0"/>
          </a:p>
          <a:p>
            <a:r>
              <a:rPr lang="en-GB" sz="1600" dirty="0" smtClean="0"/>
              <a:t>   </a:t>
            </a:r>
            <a:r>
              <a:rPr lang="en-GB" sz="1600" dirty="0" smtClean="0"/>
              <a:t>it as an unwelcoming place</a:t>
            </a:r>
            <a:endParaRPr lang="en-GB" sz="1600" dirty="0"/>
          </a:p>
          <a:p>
            <a:r>
              <a:rPr lang="en-GB" sz="1600" dirty="0"/>
              <a:t>• support your opinions with </a:t>
            </a:r>
          </a:p>
          <a:p>
            <a:r>
              <a:rPr lang="en-GB" sz="1600" dirty="0" smtClean="0"/>
              <a:t>   references </a:t>
            </a:r>
            <a:r>
              <a:rPr lang="en-GB" sz="1600" dirty="0"/>
              <a:t>to the text</a:t>
            </a:r>
          </a:p>
          <a:p>
            <a:endParaRPr lang="en-GB" sz="1600" dirty="0"/>
          </a:p>
          <a:p>
            <a:r>
              <a:rPr lang="en-GB" sz="1600" b="1" dirty="0" smtClean="0"/>
              <a:t>[20</a:t>
            </a:r>
            <a:r>
              <a:rPr lang="en-GB" sz="1600" dirty="0" smtClean="0"/>
              <a:t> </a:t>
            </a:r>
            <a:r>
              <a:rPr lang="en-GB" sz="1600" b="1" dirty="0" smtClean="0"/>
              <a:t>Marks]</a:t>
            </a:r>
            <a:endParaRPr lang="en-GB" sz="1600" b="1" dirty="0"/>
          </a:p>
        </p:txBody>
      </p:sp>
      <p:pic>
        <p:nvPicPr>
          <p:cNvPr id="2" name="Picture 1" descr="text-image_open-book-2.png"/>
          <p:cNvPicPr>
            <a:picLocks noChangeAspect="1"/>
          </p:cNvPicPr>
          <p:nvPr/>
        </p:nvPicPr>
        <p:blipFill rotWithShape="1">
          <a:blip r:embed="rId4"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pic>
        <p:nvPicPr>
          <p:cNvPr id="5"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105726" y="5345347"/>
            <a:ext cx="244475" cy="244475"/>
          </a:xfrm>
          <a:prstGeom prst="rect">
            <a:avLst/>
          </a:prstGeom>
        </p:spPr>
      </p:pic>
      <p:sp>
        <p:nvSpPr>
          <p:cNvPr id="6" name="Oval 5"/>
          <p:cNvSpPr/>
          <p:nvPr/>
        </p:nvSpPr>
        <p:spPr>
          <a:xfrm>
            <a:off x="1547664" y="4553259"/>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1547664" y="4553259"/>
            <a:ext cx="2052228" cy="2052228"/>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8" name="TextBox 7"/>
          <p:cNvSpPr txBox="1"/>
          <p:nvPr/>
        </p:nvSpPr>
        <p:spPr>
          <a:xfrm>
            <a:off x="1785004" y="4049203"/>
            <a:ext cx="1577547" cy="461665"/>
          </a:xfrm>
          <a:prstGeom prst="rect">
            <a:avLst/>
          </a:prstGeom>
          <a:noFill/>
        </p:spPr>
        <p:txBody>
          <a:bodyPr wrap="none" rtlCol="0">
            <a:spAutoFit/>
          </a:bodyPr>
          <a:lstStyle/>
          <a:p>
            <a:pPr algn="ctr"/>
            <a:r>
              <a:rPr lang="en-GB" sz="2400" dirty="0" smtClean="0"/>
              <a:t>25 minutes</a:t>
            </a:r>
            <a:endParaRPr lang="en-GB" sz="2400" dirty="0"/>
          </a:p>
        </p:txBody>
      </p:sp>
      <p:graphicFrame>
        <p:nvGraphicFramePr>
          <p:cNvPr id="9" name="Table 8"/>
          <p:cNvGraphicFramePr>
            <a:graphicFrameLocks noGrp="1"/>
          </p:cNvGraphicFramePr>
          <p:nvPr>
            <p:extLst/>
          </p:nvPr>
        </p:nvGraphicFramePr>
        <p:xfrm>
          <a:off x="922987" y="5586983"/>
          <a:ext cx="1305362" cy="1095025"/>
        </p:xfrm>
        <a:graphic>
          <a:graphicData uri="http://schemas.openxmlformats.org/drawingml/2006/table">
            <a:tbl>
              <a:tblPr firstRow="1" bandRow="1">
                <a:tableStyleId>{5C22544A-7EE6-4342-B048-85BDC9FD1C3A}</a:tableStyleId>
              </a:tblPr>
              <a:tblGrid>
                <a:gridCol w="870241">
                  <a:extLst>
                    <a:ext uri="{9D8B030D-6E8A-4147-A177-3AD203B41FA5}">
                      <a16:colId xmlns:a16="http://schemas.microsoft.com/office/drawing/2014/main" xmlns="" val="20000"/>
                    </a:ext>
                  </a:extLst>
                </a:gridCol>
                <a:gridCol w="435121">
                  <a:extLst>
                    <a:ext uri="{9D8B030D-6E8A-4147-A177-3AD203B41FA5}">
                      <a16:colId xmlns:a16="http://schemas.microsoft.com/office/drawing/2014/main" xmlns="" val="20001"/>
                    </a:ext>
                  </a:extLst>
                </a:gridCol>
              </a:tblGrid>
              <a:tr h="1095025">
                <a:tc>
                  <a:txBody>
                    <a:bodyPr/>
                    <a:lstStyle/>
                    <a:p>
                      <a:endParaRPr lang="en-GB" dirty="0"/>
                    </a:p>
                  </a:txBody>
                  <a:tcPr>
                    <a:solidFill>
                      <a:schemeClr val="tx2">
                        <a:lumMod val="75000"/>
                      </a:schemeClr>
                    </a:solidFill>
                  </a:tcPr>
                </a:tc>
                <a:tc>
                  <a:txBody>
                    <a:bodyPr/>
                    <a:lstStyle/>
                    <a:p>
                      <a:endParaRPr lang="en-GB" dirty="0"/>
                    </a:p>
                  </a:txBody>
                  <a:tcPr>
                    <a:solidFill>
                      <a:schemeClr val="tx2">
                        <a:lumMod val="20000"/>
                        <a:lumOff val="80000"/>
                      </a:schemeClr>
                    </a:solidFill>
                  </a:tcPr>
                </a:tc>
                <a:extLst>
                  <a:ext uri="{0D108BD9-81ED-4DB2-BD59-A6C34878D82A}">
                    <a16:rowId xmlns:a16="http://schemas.microsoft.com/office/drawing/2014/main" xmlns="" val="10000"/>
                  </a:ext>
                </a:extLst>
              </a:tr>
            </a:tbl>
          </a:graphicData>
        </a:graphic>
      </p:graphicFrame>
      <p:sp>
        <p:nvSpPr>
          <p:cNvPr id="10" name="Right Arrow 9"/>
          <p:cNvSpPr/>
          <p:nvPr/>
        </p:nvSpPr>
        <p:spPr>
          <a:xfrm rot="21205666">
            <a:off x="384542" y="5796193"/>
            <a:ext cx="839697" cy="55268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670333" y="2310265"/>
            <a:ext cx="5443127" cy="4401205"/>
          </a:xfrm>
          <a:prstGeom prst="rect">
            <a:avLst/>
          </a:prstGeom>
          <a:solidFill>
            <a:srgbClr val="FFEFD4"/>
          </a:solidFill>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GB" sz="2000" dirty="0">
                <a:latin typeface="Arial" panose="020B0604020202020204" pitchFamily="34" charset="0"/>
                <a:cs typeface="Arial" panose="020B0604020202020204" pitchFamily="34" charset="0"/>
              </a:rPr>
              <a:t>I agree with the student that</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The writer </a:t>
            </a:r>
            <a:r>
              <a:rPr lang="en-GB" sz="2000" dirty="0" smtClean="0">
                <a:latin typeface="Arial" panose="020B0604020202020204" pitchFamily="34" charset="0"/>
                <a:cs typeface="Arial" panose="020B0604020202020204" pitchFamily="34" charset="0"/>
              </a:rPr>
              <a:t>creates </a:t>
            </a:r>
            <a:r>
              <a:rPr lang="en-GB" sz="2000" dirty="0" smtClean="0">
                <a:latin typeface="Arial" panose="020B0604020202020204" pitchFamily="34" charset="0"/>
                <a:cs typeface="Arial" panose="020B0604020202020204" pitchFamily="34" charset="0"/>
              </a:rPr>
              <a:t>dark picture of London </a:t>
            </a:r>
            <a:r>
              <a:rPr lang="en-GB" sz="2000" dirty="0" smtClean="0">
                <a:latin typeface="Arial" panose="020B0604020202020204" pitchFamily="34" charset="0"/>
                <a:cs typeface="Arial" panose="020B0604020202020204" pitchFamily="34" charset="0"/>
              </a:rPr>
              <a:t>because </a:t>
            </a:r>
            <a:r>
              <a:rPr lang="en-GB" sz="2000" dirty="0">
                <a:latin typeface="Arial" panose="020B0604020202020204" pitchFamily="34" charset="0"/>
                <a:cs typeface="Arial" panose="020B0604020202020204" pitchFamily="34" charset="0"/>
              </a:rPr>
              <a:t>of the way he </a:t>
            </a:r>
            <a:r>
              <a:rPr lang="en-GB" sz="2000" dirty="0">
                <a:solidFill>
                  <a:srgbClr val="CC3300"/>
                </a:solidFill>
                <a:latin typeface="Arial" panose="020B0604020202020204" pitchFamily="34" charset="0"/>
                <a:cs typeface="Arial" panose="020B0604020202020204" pitchFamily="34" charset="0"/>
              </a:rPr>
              <a:t>refers to/ describes / </a:t>
            </a:r>
            <a:r>
              <a:rPr lang="en-GB" sz="2000" dirty="0" smtClean="0">
                <a:solidFill>
                  <a:srgbClr val="CC3300"/>
                </a:solidFill>
                <a:latin typeface="Arial" panose="020B0604020202020204" pitchFamily="34" charset="0"/>
                <a:cs typeface="Arial" panose="020B0604020202020204" pitchFamily="34" charset="0"/>
              </a:rPr>
              <a:t>focuses </a:t>
            </a:r>
            <a:r>
              <a:rPr lang="en-GB" sz="2000" dirty="0">
                <a:solidFill>
                  <a:srgbClr val="CC3300"/>
                </a:solidFill>
                <a:latin typeface="Arial" panose="020B0604020202020204" pitchFamily="34" charset="0"/>
                <a:cs typeface="Arial" panose="020B0604020202020204" pitchFamily="34" charset="0"/>
              </a:rPr>
              <a:t>on</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This is </a:t>
            </a:r>
            <a:r>
              <a:rPr lang="en-GB" sz="2000" dirty="0" smtClean="0">
                <a:latin typeface="Arial" panose="020B0604020202020204" pitchFamily="34" charset="0"/>
                <a:cs typeface="Arial" panose="020B0604020202020204" pitchFamily="34" charset="0"/>
              </a:rPr>
              <a:t>unwelcoming </a:t>
            </a:r>
            <a:r>
              <a:rPr lang="en-GB" sz="2000" dirty="0">
                <a:latin typeface="Arial" panose="020B0604020202020204" pitchFamily="34" charset="0"/>
                <a:cs typeface="Arial" panose="020B0604020202020204" pitchFamily="34" charset="0"/>
              </a:rPr>
              <a:t>because</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The use of &lt;method&gt; is effective as…. and </a:t>
            </a:r>
            <a:r>
              <a:rPr lang="en-GB" sz="2000" dirty="0" smtClean="0">
                <a:latin typeface="Arial" panose="020B0604020202020204" pitchFamily="34" charset="0"/>
                <a:cs typeface="Arial" panose="020B0604020202020204" pitchFamily="34" charset="0"/>
              </a:rPr>
              <a:t>successfully creates </a:t>
            </a:r>
            <a:r>
              <a:rPr lang="en-GB" sz="2000" dirty="0">
                <a:latin typeface="Arial" panose="020B0604020202020204" pitchFamily="34" charset="0"/>
                <a:cs typeface="Arial" panose="020B0604020202020204" pitchFamily="34" charset="0"/>
              </a:rPr>
              <a:t>the idea that…</a:t>
            </a:r>
          </a:p>
          <a:p>
            <a:pPr>
              <a:defRPr/>
            </a:pPr>
            <a:endParaRPr lang="en-GB" sz="2000" dirty="0">
              <a:latin typeface="Arial" panose="020B0604020202020204" pitchFamily="34" charset="0"/>
              <a:cs typeface="Arial" panose="020B0604020202020204" pitchFamily="34" charset="0"/>
            </a:endParaRPr>
          </a:p>
          <a:p>
            <a:pPr>
              <a:defRPr/>
            </a:pPr>
            <a:r>
              <a:rPr lang="en-GB" sz="2000" dirty="0" smtClean="0">
                <a:solidFill>
                  <a:srgbClr val="CC3300"/>
                </a:solidFill>
                <a:latin typeface="Arial" panose="020B0604020202020204" pitchFamily="34" charset="0"/>
                <a:cs typeface="Arial" panose="020B0604020202020204" pitchFamily="34" charset="0"/>
              </a:rPr>
              <a:t>This is </a:t>
            </a:r>
            <a:r>
              <a:rPr lang="en-GB" sz="2000" dirty="0" smtClean="0">
                <a:solidFill>
                  <a:srgbClr val="CC3300"/>
                </a:solidFill>
                <a:latin typeface="Arial" panose="020B0604020202020204" pitchFamily="34" charset="0"/>
                <a:cs typeface="Arial" panose="020B0604020202020204" pitchFamily="34" charset="0"/>
              </a:rPr>
              <a:t>successful</a:t>
            </a:r>
            <a:r>
              <a:rPr lang="en-GB" sz="2000" dirty="0" smtClean="0">
                <a:solidFill>
                  <a:srgbClr val="CC3300"/>
                </a:solidFill>
                <a:latin typeface="Arial" panose="020B0604020202020204" pitchFamily="34" charset="0"/>
                <a:cs typeface="Arial" panose="020B0604020202020204" pitchFamily="34" charset="0"/>
              </a:rPr>
              <a:t> </a:t>
            </a:r>
            <a:r>
              <a:rPr lang="en-GB" sz="2000" dirty="0" smtClean="0">
                <a:solidFill>
                  <a:srgbClr val="CC3300"/>
                </a:solidFill>
                <a:latin typeface="Arial" panose="020B0604020202020204" pitchFamily="34" charset="0"/>
                <a:cs typeface="Arial" panose="020B0604020202020204" pitchFamily="34" charset="0"/>
              </a:rPr>
              <a:t>because…</a:t>
            </a:r>
            <a:endParaRPr lang="en-GB" sz="2000" dirty="0">
              <a:solidFill>
                <a:srgbClr val="CC3300"/>
              </a:solidFill>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a:defRPr/>
            </a:pPr>
            <a:r>
              <a:rPr lang="en-GB" sz="2000" u="sng" dirty="0">
                <a:latin typeface="Arial" panose="020B0604020202020204" pitchFamily="34" charset="0"/>
                <a:cs typeface="Arial" panose="020B0604020202020204" pitchFamily="34" charset="0"/>
              </a:rPr>
              <a:t>Furthermore</a:t>
            </a:r>
            <a:r>
              <a:rPr lang="en-GB" sz="2000" dirty="0">
                <a:latin typeface="Arial" panose="020B0604020202020204" pitchFamily="34" charset="0"/>
                <a:cs typeface="Arial" panose="020B0604020202020204" pitchFamily="34" charset="0"/>
              </a:rPr>
              <a:t>, the </a:t>
            </a:r>
            <a:r>
              <a:rPr lang="en-GB" sz="2000" dirty="0" smtClean="0">
                <a:latin typeface="Arial" panose="020B0604020202020204" pitchFamily="34" charset="0"/>
                <a:cs typeface="Arial" panose="020B0604020202020204" pitchFamily="34" charset="0"/>
              </a:rPr>
              <a:t>writer...</a:t>
            </a:r>
            <a:endParaRPr lang="en-GB" sz="20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6386B43E-C3B9-41FB-9627-F3E88192030D}"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1339507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500000"/>
                                        <p:tgtEl>
                                          <p:spTgt spid="7"/>
                                        </p:tgtEl>
                                      </p:cBhvr>
                                    </p:animEffect>
                                  </p:childTnLst>
                                </p:cTn>
                              </p:par>
                            </p:childTnLst>
                          </p:cTn>
                        </p:par>
                        <p:par>
                          <p:cTn id="8" fill="hold">
                            <p:stCondLst>
                              <p:cond delay="1500000"/>
                            </p:stCondLst>
                            <p:childTnLst>
                              <p:par>
                                <p:cTn id="9" presetID="1" presetClass="mediacall" presetSubtype="0" fill="hold" nodeType="afterEffect">
                                  <p:stCondLst>
                                    <p:cond delay="0"/>
                                  </p:stCondLst>
                                  <p:childTnLst>
                                    <p:cmd type="call" cmd="playFrom(0.0)">
                                      <p:cBhvr>
                                        <p:cTn id="10" dur="2177" fill="hold"/>
                                        <p:tgtEl>
                                          <p:spTgt spid="5"/>
                                        </p:tgtEl>
                                      </p:cBhvr>
                                    </p:cmd>
                                  </p:childTnLst>
                                </p:cTn>
                              </p:par>
                            </p:childTnLst>
                          </p:cTn>
                        </p:par>
                      </p:childTnLst>
                    </p:cTn>
                  </p:par>
                </p:childTnLst>
              </p:cTn>
              <p:nextCondLst>
                <p:cond evt="onClick" delay="0">
                  <p:tgtEl>
                    <p:spTgt spid="6"/>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187624" y="2060848"/>
            <a:ext cx="7056785" cy="1077218"/>
          </a:xfrm>
          <a:prstGeom prst="rect">
            <a:avLst/>
          </a:prstGeom>
          <a:noFill/>
        </p:spPr>
        <p:txBody>
          <a:bodyPr wrap="square" rtlCol="0">
            <a:spAutoFit/>
          </a:bodyPr>
          <a:lstStyle/>
          <a:p>
            <a:pPr algn="ctr"/>
            <a:r>
              <a:rPr lang="en-GB" sz="3200" b="1" dirty="0" smtClean="0">
                <a:solidFill>
                  <a:srgbClr val="7030A0"/>
                </a:solidFill>
              </a:rPr>
              <a:t>You know the questions so look for the answers as you read…</a:t>
            </a:r>
            <a:endParaRPr lang="en-GB" sz="3200" b="1" dirty="0">
              <a:solidFill>
                <a:srgbClr val="7030A0"/>
              </a:solidFill>
            </a:endParaRPr>
          </a:p>
        </p:txBody>
      </p:sp>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sp>
        <p:nvSpPr>
          <p:cNvPr id="5" name="Date Placeholder 4"/>
          <p:cNvSpPr>
            <a:spLocks noGrp="1"/>
          </p:cNvSpPr>
          <p:nvPr>
            <p:ph type="dt" sz="half" idx="10"/>
          </p:nvPr>
        </p:nvSpPr>
        <p:spPr/>
        <p:txBody>
          <a:bodyPr/>
          <a:lstStyle/>
          <a:p>
            <a:fld id="{EA24A41A-10BF-4B15-9713-9A6F3901BA0A}"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37349200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38469" y="1176864"/>
            <a:ext cx="4588329" cy="4962641"/>
          </a:xfrm>
          <a:prstGeom prst="rect">
            <a:avLst/>
          </a:prstGeom>
          <a:noFill/>
          <a:ln>
            <a:solidFill>
              <a:schemeClr val="bg1"/>
            </a:solidFill>
          </a:ln>
        </p:spPr>
        <p:txBody>
          <a:bodyPr wrap="square" rtlCol="0">
            <a:spAutoFit/>
          </a:bodyPr>
          <a:lstStyle/>
          <a:p>
            <a:pPr algn="ctr"/>
            <a:r>
              <a:rPr lang="en-GB" sz="2400" b="1" dirty="0"/>
              <a:t>Write your answer to the following question:</a:t>
            </a:r>
          </a:p>
          <a:p>
            <a:pPr algn="ctr"/>
            <a:endParaRPr lang="en-GB" sz="1600" b="1" dirty="0"/>
          </a:p>
          <a:p>
            <a:pPr algn="ctr">
              <a:lnSpc>
                <a:spcPct val="107000"/>
              </a:lnSpc>
            </a:pPr>
            <a:r>
              <a:rPr lang="en-GB" sz="1600" b="1" dirty="0"/>
              <a:t>A student, having read this section of the text said, “The writer paints a dark picture of London here; it’s an unwelcoming place</a:t>
            </a:r>
            <a:r>
              <a:rPr lang="en-GB" sz="1600" b="1" dirty="0" smtClean="0"/>
              <a:t>.” </a:t>
            </a:r>
            <a:r>
              <a:rPr lang="en-GB" sz="1600" b="1" dirty="0" smtClean="0">
                <a:latin typeface="Calibri" panose="020F0502020204030204" pitchFamily="34" charset="0"/>
                <a:ea typeface="Calibri" panose="020F0502020204030204" pitchFamily="34" charset="0"/>
                <a:cs typeface="Times New Roman" panose="02020603050405020304" pitchFamily="18" charset="0"/>
              </a:rPr>
              <a:t>To </a:t>
            </a:r>
            <a:r>
              <a:rPr lang="en-GB" sz="1600" b="1" dirty="0">
                <a:latin typeface="Calibri" panose="020F0502020204030204" pitchFamily="34" charset="0"/>
                <a:ea typeface="Calibri" panose="020F0502020204030204" pitchFamily="34" charset="0"/>
                <a:cs typeface="Times New Roman" panose="02020603050405020304" pitchFamily="18" charset="0"/>
              </a:rPr>
              <a:t>what extent do you agree?</a:t>
            </a:r>
          </a:p>
          <a:p>
            <a:pPr algn="ctr"/>
            <a:endParaRPr lang="en-GB" sz="2400" b="1" dirty="0">
              <a:solidFill>
                <a:srgbClr val="0070C0"/>
              </a:solidFill>
            </a:endParaRPr>
          </a:p>
          <a:p>
            <a:pPr algn="ctr"/>
            <a:r>
              <a:rPr lang="en-GB" sz="2400" b="1" dirty="0"/>
              <a:t>Use the examiner’s comments on the left to help you consider what you are writing.</a:t>
            </a:r>
          </a:p>
          <a:p>
            <a:pPr algn="ctr"/>
            <a:endParaRPr lang="en-GB" sz="2400" b="1" dirty="0"/>
          </a:p>
          <a:p>
            <a:pPr algn="ctr"/>
            <a:r>
              <a:rPr lang="en-GB" sz="2400" b="1" dirty="0"/>
              <a:t>Remember, this question is worth 20 marks</a:t>
            </a:r>
            <a:r>
              <a:rPr lang="en-GB" sz="2400" b="1" dirty="0" smtClean="0"/>
              <a:t>. </a:t>
            </a:r>
            <a:endParaRPr lang="en-GB" sz="2400" b="1" dirty="0"/>
          </a:p>
          <a:p>
            <a:pPr algn="ctr"/>
            <a:endParaRPr lang="en-GB" sz="1600" dirty="0"/>
          </a:p>
        </p:txBody>
      </p:sp>
      <p:sp>
        <p:nvSpPr>
          <p:cNvPr id="5" name="Rectangle 4"/>
          <p:cNvSpPr/>
          <p:nvPr/>
        </p:nvSpPr>
        <p:spPr>
          <a:xfrm>
            <a:off x="0" y="329095"/>
            <a:ext cx="9144000" cy="49792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bg1"/>
                </a:solidFill>
                <a:latin typeface="Berlin Sans FB" panose="020E0602020502020306" pitchFamily="34" charset="0"/>
              </a:rPr>
              <a:t>YOUR TASK: WRITE YOUR ANSWER</a:t>
            </a:r>
            <a:endParaRPr lang="en-GB" sz="2700" dirty="0">
              <a:solidFill>
                <a:schemeClr val="bg1"/>
              </a:solidFill>
              <a:latin typeface="Berlin Sans FB" panose="020E0602020502020306" pitchFamily="34" charset="0"/>
            </a:endParaRPr>
          </a:p>
        </p:txBody>
      </p:sp>
      <p:sp>
        <p:nvSpPr>
          <p:cNvPr id="2" name="Rectangle 1"/>
          <p:cNvSpPr/>
          <p:nvPr/>
        </p:nvSpPr>
        <p:spPr>
          <a:xfrm>
            <a:off x="4381500" y="2065469"/>
            <a:ext cx="4588329" cy="1221142"/>
          </a:xfrm>
          <a:prstGeom prst="rect">
            <a:avLst/>
          </a:prstGeom>
          <a:noFill/>
          <a:ln>
            <a:solidFill>
              <a:srgbClr val="FFC00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Box 5"/>
          <p:cNvSpPr txBox="1"/>
          <p:nvPr/>
        </p:nvSpPr>
        <p:spPr>
          <a:xfrm>
            <a:off x="146893" y="1206016"/>
            <a:ext cx="4060371" cy="5478423"/>
          </a:xfrm>
          <a:prstGeom prst="rect">
            <a:avLst/>
          </a:prstGeom>
          <a:noFill/>
          <a:ln>
            <a:solidFill>
              <a:schemeClr val="tx1"/>
            </a:solidFill>
          </a:ln>
        </p:spPr>
        <p:txBody>
          <a:bodyPr wrap="square" rtlCol="0">
            <a:spAutoFit/>
          </a:bodyPr>
          <a:lstStyle/>
          <a:p>
            <a:endParaRPr lang="en-GB" sz="1400" b="1" dirty="0"/>
          </a:p>
          <a:p>
            <a:r>
              <a:rPr lang="en-GB" sz="1400" b="1" dirty="0"/>
              <a:t>SIMPLE/LIMITED (L1)</a:t>
            </a:r>
          </a:p>
          <a:p>
            <a:r>
              <a:rPr lang="en-GB" sz="1400" dirty="0"/>
              <a:t>Simple evaluative statement (L1)</a:t>
            </a:r>
          </a:p>
          <a:p>
            <a:r>
              <a:rPr lang="en-GB" sz="1400" dirty="0"/>
              <a:t>Limited method (L1)</a:t>
            </a:r>
          </a:p>
          <a:p>
            <a:r>
              <a:rPr lang="en-GB" sz="1400" dirty="0"/>
              <a:t>Simple references (L1)</a:t>
            </a:r>
          </a:p>
          <a:p>
            <a:r>
              <a:rPr lang="en-GB" sz="1400" dirty="0"/>
              <a:t>Simple response to statement (L1)</a:t>
            </a:r>
          </a:p>
          <a:p>
            <a:endParaRPr lang="en-GB" sz="1400" b="1" dirty="0"/>
          </a:p>
          <a:p>
            <a:r>
              <a:rPr lang="en-GB" sz="1400" b="1" dirty="0"/>
              <a:t>SOME/ATTEMPTS (L2)</a:t>
            </a:r>
          </a:p>
          <a:p>
            <a:r>
              <a:rPr lang="en-GB" sz="1400" dirty="0"/>
              <a:t>Some evaluative comment (L2)</a:t>
            </a:r>
          </a:p>
          <a:p>
            <a:r>
              <a:rPr lang="en-GB" sz="1400" dirty="0"/>
              <a:t>Some method (L2)</a:t>
            </a:r>
          </a:p>
          <a:p>
            <a:r>
              <a:rPr lang="en-GB" sz="1400" dirty="0"/>
              <a:t>Some appropriate references (L2)</a:t>
            </a:r>
          </a:p>
          <a:p>
            <a:r>
              <a:rPr lang="en-GB" sz="1400" dirty="0"/>
              <a:t>Some response to statement (L2)</a:t>
            </a:r>
          </a:p>
          <a:p>
            <a:endParaRPr lang="en-GB" sz="1400" dirty="0"/>
          </a:p>
          <a:p>
            <a:r>
              <a:rPr lang="en-GB" sz="1400" b="1" dirty="0"/>
              <a:t>CLEAR/RELEVANT (L3)</a:t>
            </a:r>
          </a:p>
          <a:p>
            <a:r>
              <a:rPr lang="en-GB" sz="1400" dirty="0"/>
              <a:t>Clearly evaluates effect on reader (L3)</a:t>
            </a:r>
          </a:p>
          <a:p>
            <a:r>
              <a:rPr lang="en-GB" sz="1400" dirty="0"/>
              <a:t>Clear understanding of method (L3)</a:t>
            </a:r>
          </a:p>
          <a:p>
            <a:r>
              <a:rPr lang="en-GB" sz="1400" dirty="0"/>
              <a:t>Range of references (L3)</a:t>
            </a:r>
          </a:p>
          <a:p>
            <a:r>
              <a:rPr lang="en-GB" sz="1400" dirty="0"/>
              <a:t>Clear and relevant response to statement (L3)</a:t>
            </a:r>
          </a:p>
          <a:p>
            <a:endParaRPr lang="en-GB" sz="1400" dirty="0"/>
          </a:p>
          <a:p>
            <a:r>
              <a:rPr lang="en-GB" sz="1400" b="1" dirty="0"/>
              <a:t>PERCEPTIVE/JUDICIOUS (L4)</a:t>
            </a:r>
          </a:p>
          <a:p>
            <a:r>
              <a:rPr lang="en-GB" sz="1400" dirty="0"/>
              <a:t>Critically evaluates the effect on the reader (L4)</a:t>
            </a:r>
          </a:p>
          <a:p>
            <a:r>
              <a:rPr lang="en-GB" sz="1400" dirty="0"/>
              <a:t>Perceptive understanding of method (L4)</a:t>
            </a:r>
          </a:p>
          <a:p>
            <a:r>
              <a:rPr lang="en-GB" sz="1400" dirty="0"/>
              <a:t>Judicious range of references (L4)</a:t>
            </a:r>
          </a:p>
          <a:p>
            <a:r>
              <a:rPr lang="en-GB" sz="1400" dirty="0"/>
              <a:t>Convincing and critical response to statement (L4)</a:t>
            </a:r>
          </a:p>
          <a:p>
            <a:endParaRPr lang="en-GB" sz="1400" dirty="0"/>
          </a:p>
        </p:txBody>
      </p:sp>
    </p:spTree>
    <p:extLst>
      <p:ext uri="{BB962C8B-B14F-4D97-AF65-F5344CB8AC3E}">
        <p14:creationId xmlns:p14="http://schemas.microsoft.com/office/powerpoint/2010/main" val="57230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03239">
            <a:off x="234858" y="618618"/>
            <a:ext cx="6089424" cy="3533370"/>
          </a:xfrm>
          <a:prstGeom prst="rect">
            <a:avLst/>
          </a:prstGeom>
        </p:spPr>
      </p:pic>
      <p:sp>
        <p:nvSpPr>
          <p:cNvPr id="3" name="TextBox 2"/>
          <p:cNvSpPr txBox="1"/>
          <p:nvPr/>
        </p:nvSpPr>
        <p:spPr>
          <a:xfrm>
            <a:off x="2018134" y="1337133"/>
            <a:ext cx="1261437" cy="3170099"/>
          </a:xfrm>
          <a:prstGeom prst="rect">
            <a:avLst/>
          </a:prstGeom>
          <a:noFill/>
        </p:spPr>
        <p:txBody>
          <a:bodyPr wrap="square" rtlCol="0">
            <a:spAutoFit/>
          </a:bodyPr>
          <a:lstStyle/>
          <a:p>
            <a:r>
              <a:rPr lang="en-GB" sz="20000" dirty="0" smtClean="0">
                <a:solidFill>
                  <a:srgbClr val="FF0000"/>
                </a:solidFill>
                <a:effectLst>
                  <a:outerShdw blurRad="38100" dist="38100" dir="2700000" algn="tl">
                    <a:srgbClr val="000000">
                      <a:alpha val="43137"/>
                    </a:srgbClr>
                  </a:outerShdw>
                </a:effectLst>
              </a:rPr>
              <a:t>?</a:t>
            </a:r>
            <a:endParaRPr lang="en-GB" sz="20000"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04813"/>
            <a:ext cx="5381600" cy="3926895"/>
          </a:xfrm>
          <a:prstGeom prst="rect">
            <a:avLst/>
          </a:prstGeom>
          <a:noFill/>
        </p:spPr>
      </p:pic>
      <p:graphicFrame>
        <p:nvGraphicFramePr>
          <p:cNvPr id="12" name="Table 11"/>
          <p:cNvGraphicFramePr>
            <a:graphicFrameLocks noGrp="1"/>
          </p:cNvGraphicFramePr>
          <p:nvPr/>
        </p:nvGraphicFramePr>
        <p:xfrm>
          <a:off x="17463" y="4167188"/>
          <a:ext cx="9126537" cy="2925888"/>
        </p:xfrm>
        <a:graphic>
          <a:graphicData uri="http://schemas.openxmlformats.org/drawingml/2006/table">
            <a:tbl>
              <a:tblPr/>
              <a:tblGrid>
                <a:gridCol w="3041650">
                  <a:extLst>
                    <a:ext uri="{9D8B030D-6E8A-4147-A177-3AD203B41FA5}">
                      <a16:colId xmlns:a16="http://schemas.microsoft.com/office/drawing/2014/main" xmlns="" val="20000"/>
                    </a:ext>
                  </a:extLst>
                </a:gridCol>
                <a:gridCol w="3043237">
                  <a:extLst>
                    <a:ext uri="{9D8B030D-6E8A-4147-A177-3AD203B41FA5}">
                      <a16:colId xmlns:a16="http://schemas.microsoft.com/office/drawing/2014/main" xmlns="" val="20001"/>
                    </a:ext>
                  </a:extLst>
                </a:gridCol>
                <a:gridCol w="3041650">
                  <a:extLst>
                    <a:ext uri="{9D8B030D-6E8A-4147-A177-3AD203B41FA5}">
                      <a16:colId xmlns:a16="http://schemas.microsoft.com/office/drawing/2014/main" xmlns="" val="20002"/>
                    </a:ext>
                  </a:extLst>
                </a:gridCol>
              </a:tblGrid>
              <a:tr h="36565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STRENGTHS</a:t>
                      </a: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WEAKNESSES</a:t>
                      </a: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NEXT STEPS</a:t>
                      </a: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2560111">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Clear and relevant points.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Consideration of the view given.</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Evidence used to support interpretations.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The effect of methods is explained clearly.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 range of quotations used.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Limited range of points.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Effects of methods not analysed clearly.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Interpretations are not connected to the statement in the question.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No use of subject terminology. </a:t>
                      </a: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Be critical in evaluation of the statement.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Include a range of points and quotations.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Analyse the effect of methods precisely.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Use subject terminology accurately. </a:t>
                      </a: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bl>
          </a:graphicData>
        </a:graphic>
      </p:graphicFrame>
      <p:sp>
        <p:nvSpPr>
          <p:cNvPr id="2" name="Date Placeholder 1"/>
          <p:cNvSpPr>
            <a:spLocks noGrp="1"/>
          </p:cNvSpPr>
          <p:nvPr>
            <p:ph type="dt" sz="half" idx="10"/>
          </p:nvPr>
        </p:nvSpPr>
        <p:spPr/>
        <p:txBody>
          <a:bodyPr/>
          <a:lstStyle/>
          <a:p>
            <a:fld id="{A1A0E8C3-2810-45A3-A1AD-80E3EB2EC969}"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1465662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3" y="260648"/>
            <a:ext cx="8712968" cy="584775"/>
          </a:xfrm>
          <a:prstGeom prst="rect">
            <a:avLst/>
          </a:prstGeom>
          <a:noFill/>
        </p:spPr>
        <p:txBody>
          <a:bodyPr wrap="square" rtlCol="0">
            <a:spAutoFit/>
          </a:bodyPr>
          <a:lstStyle/>
          <a:p>
            <a:r>
              <a:rPr lang="en-GB" sz="3200" b="1" dirty="0" smtClean="0">
                <a:solidFill>
                  <a:srgbClr val="7030A0"/>
                </a:solidFill>
              </a:rPr>
              <a:t>Q2: Language</a:t>
            </a:r>
            <a:endParaRPr lang="en-GB" sz="3200" b="1" dirty="0">
              <a:solidFill>
                <a:srgbClr val="7030A0"/>
              </a:solidFill>
            </a:endParaRPr>
          </a:p>
        </p:txBody>
      </p:sp>
      <p:sp>
        <p:nvSpPr>
          <p:cNvPr id="5" name="Rectangle 4"/>
          <p:cNvSpPr/>
          <p:nvPr/>
        </p:nvSpPr>
        <p:spPr>
          <a:xfrm rot="21337224">
            <a:off x="827584" y="1052736"/>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First person pronoun</a:t>
            </a:r>
            <a:endParaRPr lang="en-GB" b="1" dirty="0">
              <a:solidFill>
                <a:schemeClr val="tx1"/>
              </a:solidFill>
            </a:endParaRPr>
          </a:p>
        </p:txBody>
      </p:sp>
      <p:sp>
        <p:nvSpPr>
          <p:cNvPr id="6" name="Rectangle 5"/>
          <p:cNvSpPr/>
          <p:nvPr/>
        </p:nvSpPr>
        <p:spPr>
          <a:xfrm rot="264995">
            <a:off x="827424" y="5687988"/>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Adjectives</a:t>
            </a:r>
            <a:endParaRPr lang="en-GB" b="1" dirty="0">
              <a:solidFill>
                <a:schemeClr val="tx1"/>
              </a:solidFill>
            </a:endParaRPr>
          </a:p>
        </p:txBody>
      </p:sp>
      <p:sp>
        <p:nvSpPr>
          <p:cNvPr id="7" name="Rectangle 6"/>
          <p:cNvSpPr/>
          <p:nvPr/>
        </p:nvSpPr>
        <p:spPr>
          <a:xfrm rot="21345904">
            <a:off x="6303873" y="5697169"/>
            <a:ext cx="2192901"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Statistics, figures and measurements</a:t>
            </a:r>
            <a:endParaRPr lang="en-GB" b="1" dirty="0">
              <a:solidFill>
                <a:schemeClr val="tx1"/>
              </a:solidFill>
            </a:endParaRPr>
          </a:p>
        </p:txBody>
      </p:sp>
      <p:sp>
        <p:nvSpPr>
          <p:cNvPr id="8" name="Rectangle 7"/>
          <p:cNvSpPr/>
          <p:nvPr/>
        </p:nvSpPr>
        <p:spPr>
          <a:xfrm rot="264995">
            <a:off x="1209690" y="1847994"/>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Past tense</a:t>
            </a:r>
            <a:endParaRPr lang="en-GB" b="1" dirty="0">
              <a:solidFill>
                <a:schemeClr val="tx1"/>
              </a:solidFill>
            </a:endParaRPr>
          </a:p>
        </p:txBody>
      </p:sp>
      <p:sp>
        <p:nvSpPr>
          <p:cNvPr id="9" name="Rectangle 8"/>
          <p:cNvSpPr/>
          <p:nvPr/>
        </p:nvSpPr>
        <p:spPr>
          <a:xfrm rot="264995">
            <a:off x="4316654" y="5510879"/>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Verbs</a:t>
            </a:r>
            <a:endParaRPr lang="en-GB" b="1" dirty="0">
              <a:solidFill>
                <a:schemeClr val="tx1"/>
              </a:solidFill>
            </a:endParaRPr>
          </a:p>
        </p:txBody>
      </p:sp>
      <p:sp>
        <p:nvSpPr>
          <p:cNvPr id="10" name="Rectangle 9"/>
          <p:cNvSpPr/>
          <p:nvPr/>
        </p:nvSpPr>
        <p:spPr>
          <a:xfrm rot="264995">
            <a:off x="6286023" y="1077899"/>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Lists</a:t>
            </a:r>
            <a:endParaRPr lang="en-GB" b="1" dirty="0">
              <a:solidFill>
                <a:schemeClr val="tx1"/>
              </a:solidFill>
            </a:endParaRPr>
          </a:p>
        </p:txBody>
      </p:sp>
      <p:sp>
        <p:nvSpPr>
          <p:cNvPr id="11" name="Rectangle 10"/>
          <p:cNvSpPr/>
          <p:nvPr/>
        </p:nvSpPr>
        <p:spPr>
          <a:xfrm rot="264995">
            <a:off x="6428214" y="4919683"/>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Repetition</a:t>
            </a:r>
            <a:endParaRPr lang="en-GB" b="1" dirty="0">
              <a:solidFill>
                <a:schemeClr val="tx1"/>
              </a:solidFill>
            </a:endParaRPr>
          </a:p>
        </p:txBody>
      </p:sp>
      <p:sp>
        <p:nvSpPr>
          <p:cNvPr id="12" name="Rectangle 11"/>
          <p:cNvSpPr/>
          <p:nvPr/>
        </p:nvSpPr>
        <p:spPr>
          <a:xfrm rot="21401808">
            <a:off x="1569730" y="5008025"/>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Proper Nouns</a:t>
            </a:r>
            <a:endParaRPr lang="en-GB" b="1" dirty="0">
              <a:solidFill>
                <a:schemeClr val="tx1"/>
              </a:solidFill>
            </a:endParaRPr>
          </a:p>
        </p:txBody>
      </p:sp>
      <p:sp>
        <p:nvSpPr>
          <p:cNvPr id="13" name="Rectangle 12"/>
          <p:cNvSpPr/>
          <p:nvPr/>
        </p:nvSpPr>
        <p:spPr>
          <a:xfrm rot="21396681">
            <a:off x="6532989" y="1847993"/>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Adverbs</a:t>
            </a:r>
            <a:endParaRPr lang="en-GB" b="1" dirty="0">
              <a:solidFill>
                <a:schemeClr val="tx1"/>
              </a:solidFill>
            </a:endParaRPr>
          </a:p>
        </p:txBody>
      </p:sp>
      <p:sp>
        <p:nvSpPr>
          <p:cNvPr id="14" name="Rectangle 13"/>
          <p:cNvSpPr/>
          <p:nvPr/>
        </p:nvSpPr>
        <p:spPr>
          <a:xfrm rot="21431467">
            <a:off x="4240690" y="722903"/>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Superlative Adjectives</a:t>
            </a:r>
            <a:endParaRPr lang="en-GB" b="1" dirty="0">
              <a:solidFill>
                <a:schemeClr val="tx1"/>
              </a:solidFill>
            </a:endParaRPr>
          </a:p>
        </p:txBody>
      </p:sp>
      <p:sp>
        <p:nvSpPr>
          <p:cNvPr id="15" name="Rectangle 14"/>
          <p:cNvSpPr/>
          <p:nvPr/>
        </p:nvSpPr>
        <p:spPr>
          <a:xfrm rot="21396681">
            <a:off x="2711747" y="6078099"/>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Adverbial Phrases</a:t>
            </a:r>
            <a:endParaRPr lang="en-GB" b="1" dirty="0">
              <a:solidFill>
                <a:schemeClr val="tx1"/>
              </a:solidFill>
            </a:endParaRPr>
          </a:p>
        </p:txBody>
      </p:sp>
      <p:sp>
        <p:nvSpPr>
          <p:cNvPr id="16" name="Rectangle 15"/>
          <p:cNvSpPr/>
          <p:nvPr/>
        </p:nvSpPr>
        <p:spPr>
          <a:xfrm rot="264995">
            <a:off x="163466" y="4230580"/>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Simile</a:t>
            </a:r>
            <a:endParaRPr lang="en-GB" b="1" dirty="0">
              <a:solidFill>
                <a:schemeClr val="tx1"/>
              </a:solidFill>
            </a:endParaRPr>
          </a:p>
        </p:txBody>
      </p:sp>
      <p:sp>
        <p:nvSpPr>
          <p:cNvPr id="17" name="Rectangle 16"/>
          <p:cNvSpPr/>
          <p:nvPr/>
        </p:nvSpPr>
        <p:spPr>
          <a:xfrm rot="21337224">
            <a:off x="2729789" y="1349079"/>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Direct Address</a:t>
            </a:r>
            <a:endParaRPr lang="en-GB" b="1" dirty="0">
              <a:solidFill>
                <a:schemeClr val="tx1"/>
              </a:solidFill>
            </a:endParaRPr>
          </a:p>
        </p:txBody>
      </p:sp>
      <p:sp>
        <p:nvSpPr>
          <p:cNvPr id="18" name="Rectangle 17"/>
          <p:cNvSpPr/>
          <p:nvPr/>
        </p:nvSpPr>
        <p:spPr>
          <a:xfrm rot="21337224">
            <a:off x="6056544" y="464191"/>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Facts</a:t>
            </a:r>
            <a:endParaRPr lang="en-GB" b="1" dirty="0">
              <a:solidFill>
                <a:schemeClr val="tx1"/>
              </a:solidFill>
            </a:endParaRPr>
          </a:p>
        </p:txBody>
      </p:sp>
      <p:sp>
        <p:nvSpPr>
          <p:cNvPr id="19" name="Rectangle 18"/>
          <p:cNvSpPr/>
          <p:nvPr/>
        </p:nvSpPr>
        <p:spPr>
          <a:xfrm rot="21337224">
            <a:off x="1819626" y="4187270"/>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Onomatopoeia</a:t>
            </a:r>
            <a:endParaRPr lang="en-GB" b="1" dirty="0">
              <a:solidFill>
                <a:schemeClr val="tx1"/>
              </a:solidFill>
            </a:endParaRPr>
          </a:p>
        </p:txBody>
      </p:sp>
      <p:sp>
        <p:nvSpPr>
          <p:cNvPr id="20" name="Rectangle 19"/>
          <p:cNvSpPr/>
          <p:nvPr/>
        </p:nvSpPr>
        <p:spPr>
          <a:xfrm rot="21337224">
            <a:off x="7052526" y="4228275"/>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Questions</a:t>
            </a:r>
            <a:endParaRPr lang="en-GB" b="1" dirty="0">
              <a:solidFill>
                <a:schemeClr val="tx1"/>
              </a:solidFill>
            </a:endParaRPr>
          </a:p>
        </p:txBody>
      </p:sp>
      <p:sp>
        <p:nvSpPr>
          <p:cNvPr id="4" name="Date Placeholder 3"/>
          <p:cNvSpPr>
            <a:spLocks noGrp="1"/>
          </p:cNvSpPr>
          <p:nvPr>
            <p:ph type="dt" sz="half" idx="10"/>
          </p:nvPr>
        </p:nvSpPr>
        <p:spPr/>
        <p:txBody>
          <a:bodyPr/>
          <a:lstStyle/>
          <a:p>
            <a:fld id="{082EB0E0-1D6E-48FC-9B26-E86AC8008456}"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342439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3" y="260648"/>
            <a:ext cx="8712968" cy="584775"/>
          </a:xfrm>
          <a:prstGeom prst="rect">
            <a:avLst/>
          </a:prstGeom>
          <a:noFill/>
        </p:spPr>
        <p:txBody>
          <a:bodyPr wrap="square" rtlCol="0">
            <a:spAutoFit/>
          </a:bodyPr>
          <a:lstStyle/>
          <a:p>
            <a:r>
              <a:rPr lang="en-GB" sz="3200" b="1" dirty="0" smtClean="0">
                <a:solidFill>
                  <a:srgbClr val="7030A0"/>
                </a:solidFill>
              </a:rPr>
              <a:t>Q3: Structure</a:t>
            </a:r>
            <a:endParaRPr lang="en-GB" sz="3200" b="1" dirty="0">
              <a:solidFill>
                <a:srgbClr val="7030A0"/>
              </a:solidFill>
            </a:endParaRPr>
          </a:p>
        </p:txBody>
      </p:sp>
      <p:pic>
        <p:nvPicPr>
          <p:cNvPr id="5" name="Picture 4"/>
          <p:cNvPicPr>
            <a:picLocks noChangeAspect="1"/>
          </p:cNvPicPr>
          <p:nvPr/>
        </p:nvPicPr>
        <p:blipFill>
          <a:blip r:embed="rId3"/>
          <a:stretch>
            <a:fillRect/>
          </a:stretch>
        </p:blipFill>
        <p:spPr>
          <a:xfrm rot="21407987">
            <a:off x="200442" y="980728"/>
            <a:ext cx="2482486" cy="1872208"/>
          </a:xfrm>
          <a:prstGeom prst="rect">
            <a:avLst/>
          </a:prstGeom>
          <a:ln>
            <a:solidFill>
              <a:srgbClr val="FF0000"/>
            </a:solidFill>
          </a:ln>
        </p:spPr>
      </p:pic>
      <p:pic>
        <p:nvPicPr>
          <p:cNvPr id="7" name="Picture 6"/>
          <p:cNvPicPr>
            <a:picLocks noChangeAspect="1"/>
          </p:cNvPicPr>
          <p:nvPr/>
        </p:nvPicPr>
        <p:blipFill>
          <a:blip r:embed="rId4"/>
          <a:stretch>
            <a:fillRect/>
          </a:stretch>
        </p:blipFill>
        <p:spPr>
          <a:xfrm>
            <a:off x="3635896" y="1159187"/>
            <a:ext cx="1149397" cy="1704900"/>
          </a:xfrm>
          <a:prstGeom prst="rect">
            <a:avLst/>
          </a:prstGeom>
        </p:spPr>
      </p:pic>
      <p:sp>
        <p:nvSpPr>
          <p:cNvPr id="8" name="TextBox 7"/>
          <p:cNvSpPr txBox="1"/>
          <p:nvPr/>
        </p:nvSpPr>
        <p:spPr>
          <a:xfrm>
            <a:off x="2778177" y="1011795"/>
            <a:ext cx="1152128" cy="369332"/>
          </a:xfrm>
          <a:prstGeom prst="rect">
            <a:avLst/>
          </a:prstGeom>
          <a:noFill/>
        </p:spPr>
        <p:txBody>
          <a:bodyPr wrap="square" rtlCol="0">
            <a:spAutoFit/>
          </a:bodyPr>
          <a:lstStyle/>
          <a:p>
            <a:r>
              <a:rPr lang="en-GB" dirty="0" smtClean="0"/>
              <a:t>Contrasts</a:t>
            </a:r>
            <a:endParaRPr lang="en-GB" dirty="0"/>
          </a:p>
        </p:txBody>
      </p:sp>
      <p:pic>
        <p:nvPicPr>
          <p:cNvPr id="9" name="Picture 8"/>
          <p:cNvPicPr>
            <a:picLocks noChangeAspect="1"/>
          </p:cNvPicPr>
          <p:nvPr/>
        </p:nvPicPr>
        <p:blipFill>
          <a:blip r:embed="rId5"/>
          <a:stretch>
            <a:fillRect/>
          </a:stretch>
        </p:blipFill>
        <p:spPr>
          <a:xfrm rot="21368351">
            <a:off x="4785293" y="980728"/>
            <a:ext cx="2555776" cy="1916832"/>
          </a:xfrm>
          <a:prstGeom prst="rect">
            <a:avLst/>
          </a:prstGeom>
        </p:spPr>
      </p:pic>
      <p:sp>
        <p:nvSpPr>
          <p:cNvPr id="10" name="TextBox 9"/>
          <p:cNvSpPr txBox="1"/>
          <p:nvPr/>
        </p:nvSpPr>
        <p:spPr>
          <a:xfrm rot="21436601">
            <a:off x="4798257" y="980728"/>
            <a:ext cx="2294023" cy="646331"/>
          </a:xfrm>
          <a:prstGeom prst="rect">
            <a:avLst/>
          </a:prstGeom>
          <a:noFill/>
        </p:spPr>
        <p:txBody>
          <a:bodyPr wrap="square" rtlCol="0">
            <a:spAutoFit/>
          </a:bodyPr>
          <a:lstStyle/>
          <a:p>
            <a:r>
              <a:rPr lang="en-GB" dirty="0" smtClean="0">
                <a:solidFill>
                  <a:schemeClr val="bg1"/>
                </a:solidFill>
              </a:rPr>
              <a:t>Central Ideas, settings or themes </a:t>
            </a:r>
            <a:endParaRPr lang="en-GB" dirty="0">
              <a:solidFill>
                <a:schemeClr val="bg1"/>
              </a:solidFill>
            </a:endParaRPr>
          </a:p>
        </p:txBody>
      </p:sp>
      <p:pic>
        <p:nvPicPr>
          <p:cNvPr id="11" name="Picture 10"/>
          <p:cNvPicPr>
            <a:picLocks noChangeAspect="1"/>
          </p:cNvPicPr>
          <p:nvPr/>
        </p:nvPicPr>
        <p:blipFill>
          <a:blip r:embed="rId6"/>
          <a:stretch>
            <a:fillRect/>
          </a:stretch>
        </p:blipFill>
        <p:spPr>
          <a:xfrm rot="588697">
            <a:off x="7203708" y="1606696"/>
            <a:ext cx="1637273" cy="1296144"/>
          </a:xfrm>
          <a:prstGeom prst="rect">
            <a:avLst/>
          </a:prstGeom>
        </p:spPr>
      </p:pic>
      <p:sp>
        <p:nvSpPr>
          <p:cNvPr id="12" name="TextBox 11"/>
          <p:cNvSpPr txBox="1"/>
          <p:nvPr/>
        </p:nvSpPr>
        <p:spPr>
          <a:xfrm rot="590113">
            <a:off x="7365183" y="962418"/>
            <a:ext cx="1823704" cy="646331"/>
          </a:xfrm>
          <a:prstGeom prst="rect">
            <a:avLst/>
          </a:prstGeom>
          <a:noFill/>
        </p:spPr>
        <p:txBody>
          <a:bodyPr wrap="square" rtlCol="0">
            <a:spAutoFit/>
          </a:bodyPr>
          <a:lstStyle/>
          <a:p>
            <a:r>
              <a:rPr lang="en-GB" dirty="0" smtClean="0"/>
              <a:t>Pivotal/ Turning Points</a:t>
            </a:r>
            <a:endParaRPr lang="en-GB" dirty="0"/>
          </a:p>
        </p:txBody>
      </p:sp>
      <p:pic>
        <p:nvPicPr>
          <p:cNvPr id="13" name="Picture 12"/>
          <p:cNvPicPr>
            <a:picLocks noChangeAspect="1"/>
          </p:cNvPicPr>
          <p:nvPr/>
        </p:nvPicPr>
        <p:blipFill>
          <a:blip r:embed="rId7"/>
          <a:stretch>
            <a:fillRect/>
          </a:stretch>
        </p:blipFill>
        <p:spPr>
          <a:xfrm rot="21224473">
            <a:off x="1306305" y="2702590"/>
            <a:ext cx="2485781" cy="1862825"/>
          </a:xfrm>
          <a:prstGeom prst="rect">
            <a:avLst/>
          </a:prstGeom>
        </p:spPr>
      </p:pic>
      <p:sp>
        <p:nvSpPr>
          <p:cNvPr id="14" name="TextBox 13"/>
          <p:cNvSpPr txBox="1"/>
          <p:nvPr/>
        </p:nvSpPr>
        <p:spPr>
          <a:xfrm rot="21263182">
            <a:off x="1713607" y="2704550"/>
            <a:ext cx="1699435" cy="923330"/>
          </a:xfrm>
          <a:prstGeom prst="rect">
            <a:avLst/>
          </a:prstGeom>
          <a:noFill/>
        </p:spPr>
        <p:txBody>
          <a:bodyPr wrap="square" rtlCol="0">
            <a:spAutoFit/>
          </a:bodyPr>
          <a:lstStyle/>
          <a:p>
            <a:r>
              <a:rPr lang="en-GB" b="1" dirty="0" smtClean="0">
                <a:solidFill>
                  <a:schemeClr val="bg1"/>
                </a:solidFill>
              </a:rPr>
              <a:t>Build up of ideas, image, feeling</a:t>
            </a:r>
            <a:endParaRPr lang="en-GB" b="1" dirty="0">
              <a:solidFill>
                <a:schemeClr val="bg1"/>
              </a:solidFill>
            </a:endParaRPr>
          </a:p>
        </p:txBody>
      </p:sp>
      <p:pic>
        <p:nvPicPr>
          <p:cNvPr id="15" name="Picture 14"/>
          <p:cNvPicPr>
            <a:picLocks noChangeAspect="1"/>
          </p:cNvPicPr>
          <p:nvPr/>
        </p:nvPicPr>
        <p:blipFill>
          <a:blip r:embed="rId8"/>
          <a:stretch>
            <a:fillRect/>
          </a:stretch>
        </p:blipFill>
        <p:spPr>
          <a:xfrm rot="292505">
            <a:off x="3641376" y="2816916"/>
            <a:ext cx="2344868" cy="1753766"/>
          </a:xfrm>
          <a:prstGeom prst="rect">
            <a:avLst/>
          </a:prstGeom>
        </p:spPr>
      </p:pic>
      <p:sp>
        <p:nvSpPr>
          <p:cNvPr id="16" name="TextBox 15"/>
          <p:cNvSpPr txBox="1"/>
          <p:nvPr/>
        </p:nvSpPr>
        <p:spPr>
          <a:xfrm rot="361403">
            <a:off x="3797294" y="2926359"/>
            <a:ext cx="2553298" cy="400110"/>
          </a:xfrm>
          <a:prstGeom prst="rect">
            <a:avLst/>
          </a:prstGeom>
          <a:noFill/>
        </p:spPr>
        <p:txBody>
          <a:bodyPr wrap="square" rtlCol="0">
            <a:spAutoFit/>
          </a:bodyPr>
          <a:lstStyle/>
          <a:p>
            <a:r>
              <a:rPr lang="en-GB" sz="2000" b="1" dirty="0" smtClean="0">
                <a:solidFill>
                  <a:schemeClr val="bg1"/>
                </a:solidFill>
              </a:rPr>
              <a:t>Passages of time</a:t>
            </a:r>
            <a:endParaRPr lang="en-GB" sz="2000" b="1" dirty="0">
              <a:solidFill>
                <a:schemeClr val="bg1"/>
              </a:solidFill>
            </a:endParaRPr>
          </a:p>
        </p:txBody>
      </p:sp>
      <p:pic>
        <p:nvPicPr>
          <p:cNvPr id="17" name="Picture 16"/>
          <p:cNvPicPr>
            <a:picLocks noChangeAspect="1"/>
          </p:cNvPicPr>
          <p:nvPr/>
        </p:nvPicPr>
        <p:blipFill>
          <a:blip r:embed="rId9"/>
          <a:stretch>
            <a:fillRect/>
          </a:stretch>
        </p:blipFill>
        <p:spPr>
          <a:xfrm rot="21318897">
            <a:off x="5774077" y="2745521"/>
            <a:ext cx="2538663" cy="1921627"/>
          </a:xfrm>
          <a:prstGeom prst="rect">
            <a:avLst/>
          </a:prstGeom>
        </p:spPr>
      </p:pic>
      <p:sp>
        <p:nvSpPr>
          <p:cNvPr id="18" name="TextBox 17"/>
          <p:cNvSpPr txBox="1"/>
          <p:nvPr/>
        </p:nvSpPr>
        <p:spPr>
          <a:xfrm rot="21308465">
            <a:off x="5749420" y="2818153"/>
            <a:ext cx="2609230" cy="707886"/>
          </a:xfrm>
          <a:prstGeom prst="rect">
            <a:avLst/>
          </a:prstGeom>
          <a:noFill/>
        </p:spPr>
        <p:txBody>
          <a:bodyPr wrap="square" rtlCol="0">
            <a:spAutoFit/>
          </a:bodyPr>
          <a:lstStyle/>
          <a:p>
            <a:r>
              <a:rPr lang="en-GB" sz="2000" b="1" dirty="0" smtClean="0">
                <a:solidFill>
                  <a:schemeClr val="bg1"/>
                </a:solidFill>
              </a:rPr>
              <a:t>Movement (sentence types / punctuation)</a:t>
            </a:r>
            <a:endParaRPr lang="en-GB" sz="2000" b="1" dirty="0">
              <a:solidFill>
                <a:schemeClr val="bg1"/>
              </a:solidFill>
            </a:endParaRPr>
          </a:p>
        </p:txBody>
      </p:sp>
      <p:pic>
        <p:nvPicPr>
          <p:cNvPr id="19" name="Picture 18"/>
          <p:cNvPicPr>
            <a:picLocks noChangeAspect="1"/>
          </p:cNvPicPr>
          <p:nvPr/>
        </p:nvPicPr>
        <p:blipFill>
          <a:blip r:embed="rId10"/>
          <a:stretch>
            <a:fillRect/>
          </a:stretch>
        </p:blipFill>
        <p:spPr>
          <a:xfrm rot="222299">
            <a:off x="1944348" y="4192486"/>
            <a:ext cx="2335108" cy="1755091"/>
          </a:xfrm>
          <a:prstGeom prst="rect">
            <a:avLst/>
          </a:prstGeom>
        </p:spPr>
      </p:pic>
      <p:sp>
        <p:nvSpPr>
          <p:cNvPr id="20" name="TextBox 19"/>
          <p:cNvSpPr txBox="1"/>
          <p:nvPr/>
        </p:nvSpPr>
        <p:spPr>
          <a:xfrm rot="298584">
            <a:off x="2158484" y="4252309"/>
            <a:ext cx="3529013" cy="400110"/>
          </a:xfrm>
          <a:prstGeom prst="rect">
            <a:avLst/>
          </a:prstGeom>
          <a:noFill/>
        </p:spPr>
        <p:txBody>
          <a:bodyPr wrap="square" rtlCol="0">
            <a:spAutoFit/>
          </a:bodyPr>
          <a:lstStyle/>
          <a:p>
            <a:r>
              <a:rPr lang="en-GB" sz="2000" b="1" dirty="0" smtClean="0">
                <a:solidFill>
                  <a:schemeClr val="bg1"/>
                </a:solidFill>
              </a:rPr>
              <a:t>Voice</a:t>
            </a:r>
            <a:endParaRPr lang="en-GB" sz="2000" b="1" dirty="0">
              <a:solidFill>
                <a:schemeClr val="bg1"/>
              </a:solidFill>
            </a:endParaRPr>
          </a:p>
        </p:txBody>
      </p:sp>
      <p:sp>
        <p:nvSpPr>
          <p:cNvPr id="4" name="Date Placeholder 3"/>
          <p:cNvSpPr>
            <a:spLocks noGrp="1"/>
          </p:cNvSpPr>
          <p:nvPr>
            <p:ph type="dt" sz="half" idx="10"/>
          </p:nvPr>
        </p:nvSpPr>
        <p:spPr/>
        <p:txBody>
          <a:bodyPr/>
          <a:lstStyle/>
          <a:p>
            <a:fld id="{33D59771-EFFF-4F80-8DE5-1F9A18213DBF}"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80876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1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1565237" y="2033847"/>
            <a:ext cx="6293341" cy="1637466"/>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This question is the </a:t>
            </a:r>
            <a:r>
              <a:rPr lang="en-GB" sz="1800" b="1" dirty="0" smtClean="0">
                <a:latin typeface="Century Gothic" panose="020B0502020202020204" pitchFamily="34" charset="0"/>
              </a:rPr>
              <a:t>easiest</a:t>
            </a:r>
            <a:r>
              <a:rPr lang="en-GB" sz="1800" dirty="0" smtClean="0">
                <a:latin typeface="Century Gothic" panose="020B0502020202020204" pitchFamily="34" charset="0"/>
              </a:rPr>
              <a:t>. It will ask you to pick out FOUR things from the text.</a:t>
            </a:r>
          </a:p>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NOT </a:t>
            </a:r>
            <a:r>
              <a:rPr lang="en-GB" sz="1800" dirty="0" smtClean="0">
                <a:latin typeface="Century Gothic" panose="020B0502020202020204" pitchFamily="34" charset="0"/>
              </a:rPr>
              <a:t>just copy the entire paragraph. This will not get you any marks. </a:t>
            </a:r>
          </a:p>
          <a:p>
            <a:endParaRPr lang="en-GB" sz="1800" dirty="0">
              <a:latin typeface="Century Gothic" panose="020B0502020202020204" pitchFamily="34" charset="0"/>
            </a:endParaRPr>
          </a:p>
        </p:txBody>
      </p:sp>
      <p:sp>
        <p:nvSpPr>
          <p:cNvPr id="9" name="Title 1"/>
          <p:cNvSpPr txBox="1">
            <a:spLocks/>
          </p:cNvSpPr>
          <p:nvPr/>
        </p:nvSpPr>
        <p:spPr>
          <a:xfrm>
            <a:off x="478715" y="4171033"/>
            <a:ext cx="8310282" cy="2022577"/>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Box off the lines the question refers to</a:t>
            </a:r>
          </a:p>
          <a:p>
            <a:pPr marL="285750" indent="-285750">
              <a:buFont typeface="Arial" panose="020B0604020202020204" pitchFamily="34" charset="0"/>
              <a:buChar char="•"/>
            </a:pPr>
            <a:r>
              <a:rPr lang="en-GB" sz="1800" dirty="0" smtClean="0">
                <a:latin typeface="Century Gothic" panose="020B0502020202020204" pitchFamily="34" charset="0"/>
              </a:rPr>
              <a:t>Underline each relevant detail from the extract as you find it</a:t>
            </a:r>
          </a:p>
          <a:p>
            <a:pPr marL="285750" indent="-285750">
              <a:buFont typeface="Arial" panose="020B0604020202020204" pitchFamily="34" charset="0"/>
              <a:buChar char="•"/>
            </a:pPr>
            <a:r>
              <a:rPr lang="en-GB" sz="1800" dirty="0" smtClean="0">
                <a:latin typeface="Century Gothic" panose="020B0502020202020204" pitchFamily="34" charset="0"/>
              </a:rPr>
              <a:t>Write down each detail as a short sentence, using quotation marks around your evidence</a:t>
            </a:r>
            <a:endParaRPr lang="en-GB" sz="1800" dirty="0">
              <a:latin typeface="Century Gothic" panose="020B0502020202020204" pitchFamily="34" charset="0"/>
            </a:endParaRPr>
          </a:p>
        </p:txBody>
      </p:sp>
      <p:sp>
        <p:nvSpPr>
          <p:cNvPr id="2" name="Date Placeholder 1"/>
          <p:cNvSpPr>
            <a:spLocks noGrp="1"/>
          </p:cNvSpPr>
          <p:nvPr>
            <p:ph type="dt" sz="half" idx="10"/>
          </p:nvPr>
        </p:nvSpPr>
        <p:spPr/>
        <p:txBody>
          <a:bodyPr/>
          <a:lstStyle/>
          <a:p>
            <a:fld id="{52706737-8F3E-4C8D-8363-52062AECF274}" type="datetime3">
              <a:rPr lang="en-GB" smtClean="0">
                <a:solidFill>
                  <a:prstClr val="black">
                    <a:tint val="75000"/>
                  </a:prstClr>
                </a:solidFill>
              </a:rPr>
              <a:t>8 April, 2019</a:t>
            </a:fld>
            <a:endParaRPr lang="en-GB">
              <a:solidFill>
                <a:prstClr val="black">
                  <a:tint val="75000"/>
                </a:prstClr>
              </a:solidFill>
            </a:endParaRPr>
          </a:p>
        </p:txBody>
      </p:sp>
    </p:spTree>
    <p:extLst>
      <p:ext uri="{BB962C8B-B14F-4D97-AF65-F5344CB8AC3E}">
        <p14:creationId xmlns:p14="http://schemas.microsoft.com/office/powerpoint/2010/main" val="2717219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1635</TotalTime>
  <Words>9899</Words>
  <Application>Microsoft Office PowerPoint</Application>
  <PresentationFormat>On-screen Show (4:3)</PresentationFormat>
  <Paragraphs>1224</Paragraphs>
  <Slides>61</Slides>
  <Notes>25</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MS PGothic</vt:lpstr>
      <vt:lpstr>Arial</vt:lpstr>
      <vt:lpstr>Berlin Sans FB</vt:lpstr>
      <vt:lpstr>Calibri</vt:lpstr>
      <vt:lpstr>Calibri Light</vt:lpstr>
      <vt:lpstr>Century Gothic</vt:lpstr>
      <vt:lpstr>Open Sans</vt:lpstr>
      <vt:lpstr>Symbol</vt:lpstr>
      <vt:lpstr>Times New Roman</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Victoria Archer</cp:lastModifiedBy>
  <cp:revision>13</cp:revision>
  <dcterms:created xsi:type="dcterms:W3CDTF">2019-02-06T09:52:06Z</dcterms:created>
  <dcterms:modified xsi:type="dcterms:W3CDTF">2019-04-08T13:39:44Z</dcterms:modified>
</cp:coreProperties>
</file>