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77" r:id="rId3"/>
    <p:sldId id="341" r:id="rId4"/>
    <p:sldId id="281" r:id="rId5"/>
    <p:sldId id="282" r:id="rId6"/>
    <p:sldId id="283" r:id="rId7"/>
    <p:sldId id="285" r:id="rId8"/>
    <p:sldId id="342"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9" r:id="rId22"/>
    <p:sldId id="300" r:id="rId23"/>
    <p:sldId id="343" r:id="rId24"/>
    <p:sldId id="302" r:id="rId25"/>
    <p:sldId id="344" r:id="rId26"/>
    <p:sldId id="304" r:id="rId27"/>
    <p:sldId id="305" r:id="rId28"/>
    <p:sldId id="306" r:id="rId29"/>
    <p:sldId id="307" r:id="rId30"/>
    <p:sldId id="308" r:id="rId31"/>
    <p:sldId id="309" r:id="rId32"/>
    <p:sldId id="310" r:id="rId33"/>
    <p:sldId id="311" r:id="rId34"/>
    <p:sldId id="312" r:id="rId35"/>
    <p:sldId id="313" r:id="rId36"/>
    <p:sldId id="314" r:id="rId37"/>
    <p:sldId id="318" r:id="rId38"/>
    <p:sldId id="319" r:id="rId39"/>
    <p:sldId id="345" r:id="rId40"/>
    <p:sldId id="321" r:id="rId41"/>
    <p:sldId id="322" r:id="rId42"/>
    <p:sldId id="324" r:id="rId43"/>
    <p:sldId id="346" r:id="rId44"/>
    <p:sldId id="325" r:id="rId45"/>
    <p:sldId id="326" r:id="rId46"/>
    <p:sldId id="327" r:id="rId47"/>
    <p:sldId id="328" r:id="rId48"/>
    <p:sldId id="329" r:id="rId49"/>
    <p:sldId id="330" r:id="rId50"/>
    <p:sldId id="331" r:id="rId51"/>
    <p:sldId id="332" r:id="rId52"/>
    <p:sldId id="333" r:id="rId53"/>
    <p:sldId id="334" r:id="rId54"/>
    <p:sldId id="335" r:id="rId55"/>
    <p:sldId id="339"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555" autoAdjust="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E0F52A-91DA-4A73-B4FB-404DC190A9D2}" type="datetimeFigureOut">
              <a:rPr lang="en-GB" smtClean="0"/>
              <a:t>01/05/2019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2EDA86-B5D6-42CE-86B7-F1D1A4538C10}" type="slidenum">
              <a:rPr lang="en-GB" smtClean="0"/>
              <a:t>‹#›</a:t>
            </a:fld>
            <a:endParaRPr lang="en-GB"/>
          </a:p>
        </p:txBody>
      </p:sp>
    </p:spTree>
    <p:extLst>
      <p:ext uri="{BB962C8B-B14F-4D97-AF65-F5344CB8AC3E}">
        <p14:creationId xmlns:p14="http://schemas.microsoft.com/office/powerpoint/2010/main" val="69669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13</a:t>
            </a:fld>
            <a:endParaRPr lang="en-GB"/>
          </a:p>
        </p:txBody>
      </p:sp>
    </p:spTree>
    <p:extLst>
      <p:ext uri="{BB962C8B-B14F-4D97-AF65-F5344CB8AC3E}">
        <p14:creationId xmlns:p14="http://schemas.microsoft.com/office/powerpoint/2010/main" val="3095494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30</a:t>
            </a:fld>
            <a:endParaRPr lang="en-GB"/>
          </a:p>
        </p:txBody>
      </p:sp>
    </p:spTree>
    <p:extLst>
      <p:ext uri="{BB962C8B-B14F-4D97-AF65-F5344CB8AC3E}">
        <p14:creationId xmlns:p14="http://schemas.microsoft.com/office/powerpoint/2010/main" val="391794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31</a:t>
            </a:fld>
            <a:endParaRPr lang="en-GB"/>
          </a:p>
        </p:txBody>
      </p:sp>
    </p:spTree>
    <p:extLst>
      <p:ext uri="{BB962C8B-B14F-4D97-AF65-F5344CB8AC3E}">
        <p14:creationId xmlns:p14="http://schemas.microsoft.com/office/powerpoint/2010/main" val="217162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32</a:t>
            </a:fld>
            <a:endParaRPr lang="en-GB"/>
          </a:p>
        </p:txBody>
      </p:sp>
    </p:spTree>
    <p:extLst>
      <p:ext uri="{BB962C8B-B14F-4D97-AF65-F5344CB8AC3E}">
        <p14:creationId xmlns:p14="http://schemas.microsoft.com/office/powerpoint/2010/main" val="2470522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33</a:t>
            </a:fld>
            <a:endParaRPr lang="en-GB"/>
          </a:p>
        </p:txBody>
      </p:sp>
    </p:spTree>
    <p:extLst>
      <p:ext uri="{BB962C8B-B14F-4D97-AF65-F5344CB8AC3E}">
        <p14:creationId xmlns:p14="http://schemas.microsoft.com/office/powerpoint/2010/main" val="1868693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34</a:t>
            </a:fld>
            <a:endParaRPr lang="en-GB"/>
          </a:p>
        </p:txBody>
      </p:sp>
    </p:spTree>
    <p:extLst>
      <p:ext uri="{BB962C8B-B14F-4D97-AF65-F5344CB8AC3E}">
        <p14:creationId xmlns:p14="http://schemas.microsoft.com/office/powerpoint/2010/main" val="1457448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35</a:t>
            </a:fld>
            <a:endParaRPr lang="en-GB"/>
          </a:p>
        </p:txBody>
      </p:sp>
    </p:spTree>
    <p:extLst>
      <p:ext uri="{BB962C8B-B14F-4D97-AF65-F5344CB8AC3E}">
        <p14:creationId xmlns:p14="http://schemas.microsoft.com/office/powerpoint/2010/main" val="3828721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36</a:t>
            </a:fld>
            <a:endParaRPr lang="en-GB"/>
          </a:p>
        </p:txBody>
      </p:sp>
    </p:spTree>
    <p:extLst>
      <p:ext uri="{BB962C8B-B14F-4D97-AF65-F5344CB8AC3E}">
        <p14:creationId xmlns:p14="http://schemas.microsoft.com/office/powerpoint/2010/main" val="649011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may want a</a:t>
            </a:r>
            <a:r>
              <a:rPr lang="en-GB" baseline="0" dirty="0" smtClean="0"/>
              <a:t> </a:t>
            </a:r>
            <a:r>
              <a:rPr lang="en-GB" baseline="0" dirty="0" err="1" smtClean="0"/>
              <a:t>visualiser</a:t>
            </a:r>
            <a:r>
              <a:rPr lang="en-GB" baseline="0" dirty="0" smtClean="0"/>
              <a:t> at this point to work through collecting ‘evidence’ with students together.</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42</a:t>
            </a:fld>
            <a:endParaRPr lang="en-GB"/>
          </a:p>
        </p:txBody>
      </p:sp>
    </p:spTree>
    <p:extLst>
      <p:ext uri="{BB962C8B-B14F-4D97-AF65-F5344CB8AC3E}">
        <p14:creationId xmlns:p14="http://schemas.microsoft.com/office/powerpoint/2010/main" val="44481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47</a:t>
            </a:fld>
            <a:endParaRPr lang="en-GB"/>
          </a:p>
        </p:txBody>
      </p:sp>
    </p:spTree>
    <p:extLst>
      <p:ext uri="{BB962C8B-B14F-4D97-AF65-F5344CB8AC3E}">
        <p14:creationId xmlns:p14="http://schemas.microsoft.com/office/powerpoint/2010/main" val="1974516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48</a:t>
            </a:fld>
            <a:endParaRPr lang="en-GB"/>
          </a:p>
        </p:txBody>
      </p:sp>
    </p:spTree>
    <p:extLst>
      <p:ext uri="{BB962C8B-B14F-4D97-AF65-F5344CB8AC3E}">
        <p14:creationId xmlns:p14="http://schemas.microsoft.com/office/powerpoint/2010/main" val="1018379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14</a:t>
            </a:fld>
            <a:endParaRPr lang="en-GB"/>
          </a:p>
        </p:txBody>
      </p:sp>
    </p:spTree>
    <p:extLst>
      <p:ext uri="{BB962C8B-B14F-4D97-AF65-F5344CB8AC3E}">
        <p14:creationId xmlns:p14="http://schemas.microsoft.com/office/powerpoint/2010/main" val="1011065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49</a:t>
            </a:fld>
            <a:endParaRPr lang="en-GB"/>
          </a:p>
        </p:txBody>
      </p:sp>
    </p:spTree>
    <p:extLst>
      <p:ext uri="{BB962C8B-B14F-4D97-AF65-F5344CB8AC3E}">
        <p14:creationId xmlns:p14="http://schemas.microsoft.com/office/powerpoint/2010/main" val="2452653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50</a:t>
            </a:fld>
            <a:endParaRPr lang="en-GB"/>
          </a:p>
        </p:txBody>
      </p:sp>
    </p:spTree>
    <p:extLst>
      <p:ext uri="{BB962C8B-B14F-4D97-AF65-F5344CB8AC3E}">
        <p14:creationId xmlns:p14="http://schemas.microsoft.com/office/powerpoint/2010/main" val="46091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51</a:t>
            </a:fld>
            <a:endParaRPr lang="en-GB"/>
          </a:p>
        </p:txBody>
      </p:sp>
    </p:spTree>
    <p:extLst>
      <p:ext uri="{BB962C8B-B14F-4D97-AF65-F5344CB8AC3E}">
        <p14:creationId xmlns:p14="http://schemas.microsoft.com/office/powerpoint/2010/main" val="25327142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52</a:t>
            </a:fld>
            <a:endParaRPr lang="en-GB"/>
          </a:p>
        </p:txBody>
      </p:sp>
    </p:spTree>
    <p:extLst>
      <p:ext uri="{BB962C8B-B14F-4D97-AF65-F5344CB8AC3E}">
        <p14:creationId xmlns:p14="http://schemas.microsoft.com/office/powerpoint/2010/main" val="16138671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53</a:t>
            </a:fld>
            <a:endParaRPr lang="en-GB"/>
          </a:p>
        </p:txBody>
      </p:sp>
    </p:spTree>
    <p:extLst>
      <p:ext uri="{BB962C8B-B14F-4D97-AF65-F5344CB8AC3E}">
        <p14:creationId xmlns:p14="http://schemas.microsoft.com/office/powerpoint/2010/main" val="5789884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54</a:t>
            </a:fld>
            <a:endParaRPr lang="en-GB"/>
          </a:p>
        </p:txBody>
      </p:sp>
    </p:spTree>
    <p:extLst>
      <p:ext uri="{BB962C8B-B14F-4D97-AF65-F5344CB8AC3E}">
        <p14:creationId xmlns:p14="http://schemas.microsoft.com/office/powerpoint/2010/main" val="393415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15</a:t>
            </a:fld>
            <a:endParaRPr lang="en-GB"/>
          </a:p>
        </p:txBody>
      </p:sp>
    </p:spTree>
    <p:extLst>
      <p:ext uri="{BB962C8B-B14F-4D97-AF65-F5344CB8AC3E}">
        <p14:creationId xmlns:p14="http://schemas.microsoft.com/office/powerpoint/2010/main" val="1608413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16</a:t>
            </a:fld>
            <a:endParaRPr lang="en-GB"/>
          </a:p>
        </p:txBody>
      </p:sp>
    </p:spTree>
    <p:extLst>
      <p:ext uri="{BB962C8B-B14F-4D97-AF65-F5344CB8AC3E}">
        <p14:creationId xmlns:p14="http://schemas.microsoft.com/office/powerpoint/2010/main" val="3159171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17</a:t>
            </a:fld>
            <a:endParaRPr lang="en-GB"/>
          </a:p>
        </p:txBody>
      </p:sp>
    </p:spTree>
    <p:extLst>
      <p:ext uri="{BB962C8B-B14F-4D97-AF65-F5344CB8AC3E}">
        <p14:creationId xmlns:p14="http://schemas.microsoft.com/office/powerpoint/2010/main" val="3768091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18</a:t>
            </a:fld>
            <a:endParaRPr lang="en-GB"/>
          </a:p>
        </p:txBody>
      </p:sp>
    </p:spTree>
    <p:extLst>
      <p:ext uri="{BB962C8B-B14F-4D97-AF65-F5344CB8AC3E}">
        <p14:creationId xmlns:p14="http://schemas.microsoft.com/office/powerpoint/2010/main" val="1434669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19</a:t>
            </a:fld>
            <a:endParaRPr lang="en-GB"/>
          </a:p>
        </p:txBody>
      </p:sp>
    </p:spTree>
    <p:extLst>
      <p:ext uri="{BB962C8B-B14F-4D97-AF65-F5344CB8AC3E}">
        <p14:creationId xmlns:p14="http://schemas.microsoft.com/office/powerpoint/2010/main" val="3267639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20</a:t>
            </a:fld>
            <a:endParaRPr lang="en-GB"/>
          </a:p>
        </p:txBody>
      </p:sp>
    </p:spTree>
    <p:extLst>
      <p:ext uri="{BB962C8B-B14F-4D97-AF65-F5344CB8AC3E}">
        <p14:creationId xmlns:p14="http://schemas.microsoft.com/office/powerpoint/2010/main" val="1824399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29</a:t>
            </a:fld>
            <a:endParaRPr lang="en-GB"/>
          </a:p>
        </p:txBody>
      </p:sp>
    </p:spTree>
    <p:extLst>
      <p:ext uri="{BB962C8B-B14F-4D97-AF65-F5344CB8AC3E}">
        <p14:creationId xmlns:p14="http://schemas.microsoft.com/office/powerpoint/2010/main" val="448440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01/05/2019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681372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01/05/2019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0360265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01/05/2019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19257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01/05/2019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383281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B3CBC-CC92-43D5-A835-A5214216D37C}" type="datetimeFigureOut">
              <a:rPr lang="en-GB" smtClean="0"/>
              <a:t>01/05/2019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75374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2B3CBC-CC92-43D5-A835-A5214216D37C}" type="datetimeFigureOut">
              <a:rPr lang="en-GB" smtClean="0"/>
              <a:t>01/05/2019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40070106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2B3CBC-CC92-43D5-A835-A5214216D37C}" type="datetimeFigureOut">
              <a:rPr lang="en-GB" smtClean="0"/>
              <a:t>01/05/2019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7728666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2B3CBC-CC92-43D5-A835-A5214216D37C}" type="datetimeFigureOut">
              <a:rPr lang="en-GB" smtClean="0"/>
              <a:t>01/05/2019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6295180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B3CBC-CC92-43D5-A835-A5214216D37C}" type="datetimeFigureOut">
              <a:rPr lang="en-GB" smtClean="0"/>
              <a:t>01/05/2019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433718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01/05/2019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614525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01/05/2019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502012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B3CBC-CC92-43D5-A835-A5214216D37C}" type="datetimeFigureOut">
              <a:rPr lang="en-GB" smtClean="0"/>
              <a:t>01/05/2019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B0336-4D6B-481D-A765-0806A77152FB}" type="slidenum">
              <a:rPr lang="en-GB" smtClean="0"/>
              <a:t>‹#›</a:t>
            </a:fld>
            <a:endParaRPr lang="en-GB"/>
          </a:p>
        </p:txBody>
      </p:sp>
    </p:spTree>
    <p:extLst>
      <p:ext uri="{BB962C8B-B14F-4D97-AF65-F5344CB8AC3E}">
        <p14:creationId xmlns:p14="http://schemas.microsoft.com/office/powerpoint/2010/main" val="4242234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GCSE ENGLISH LANGUAGE – PAPER ONE REVISION</a:t>
            </a:r>
            <a:endParaRPr lang="en-GB" sz="40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3163759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p>
          <a:p>
            <a:endParaRPr lang="en-GB" sz="1600" dirty="0" smtClean="0"/>
          </a:p>
        </p:txBody>
      </p:sp>
      <p:sp>
        <p:nvSpPr>
          <p:cNvPr id="7" name="TextBox 6"/>
          <p:cNvSpPr txBox="1"/>
          <p:nvPr/>
        </p:nvSpPr>
        <p:spPr>
          <a:xfrm>
            <a:off x="5856514" y="1141258"/>
            <a:ext cx="6117772" cy="5447645"/>
          </a:xfrm>
          <a:prstGeom prst="rect">
            <a:avLst/>
          </a:prstGeom>
          <a:noFill/>
          <a:ln>
            <a:solidFill>
              <a:schemeClr val="tx1"/>
            </a:solidFill>
          </a:ln>
        </p:spPr>
        <p:txBody>
          <a:bodyPr wrap="square" rtlCol="0">
            <a:spAutoFit/>
          </a:bodyPr>
          <a:lstStyle/>
          <a:p>
            <a:pPr algn="ctr"/>
            <a:endParaRPr lang="en-GB" sz="2600" b="1" dirty="0" smtClean="0"/>
          </a:p>
          <a:p>
            <a:pPr algn="ctr"/>
            <a:endParaRPr lang="en-GB" sz="3200" b="1" dirty="0" smtClean="0"/>
          </a:p>
          <a:p>
            <a:pPr algn="ctr"/>
            <a:endParaRPr lang="en-GB" sz="3200" b="1" dirty="0"/>
          </a:p>
          <a:p>
            <a:pPr algn="ctr"/>
            <a:r>
              <a:rPr lang="en-GB" sz="4000" b="1" dirty="0" smtClean="0"/>
              <a:t>Candidate’s answer will appear here on the examiner’s marking screen.</a:t>
            </a:r>
            <a:endParaRPr lang="en-GB" sz="4000" b="1" dirty="0"/>
          </a:p>
          <a:p>
            <a:pPr algn="ctr"/>
            <a:endParaRPr lang="en-GB" sz="3200" b="1" dirty="0"/>
          </a:p>
          <a:p>
            <a:pPr algn="ctr"/>
            <a:endParaRPr lang="en-GB" sz="3200" b="1" dirty="0" smtClean="0"/>
          </a:p>
          <a:p>
            <a:pPr algn="ctr"/>
            <a:endParaRPr lang="en-GB" sz="3200" b="1" dirty="0" smtClean="0"/>
          </a:p>
          <a:p>
            <a:pPr algn="ctr"/>
            <a:endParaRPr lang="en-GB" sz="2600" b="1" dirty="0"/>
          </a:p>
          <a:p>
            <a:pPr algn="ctr"/>
            <a:endParaRPr lang="en-GB" sz="1600" dirty="0" smtClean="0"/>
          </a:p>
        </p:txBody>
      </p:sp>
      <p:sp>
        <p:nvSpPr>
          <p:cNvPr id="5" name="Rectangle 4"/>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2510839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56514" y="1141258"/>
            <a:ext cx="6117772" cy="5539978"/>
          </a:xfrm>
          <a:prstGeom prst="rect">
            <a:avLst/>
          </a:prstGeom>
          <a:noFill/>
          <a:ln>
            <a:solidFill>
              <a:schemeClr val="tx1"/>
            </a:solidFill>
          </a:ln>
        </p:spPr>
        <p:txBody>
          <a:bodyPr wrap="square" rtlCol="0">
            <a:spAutoFit/>
          </a:bodyPr>
          <a:lstStyle/>
          <a:p>
            <a:pPr algn="ctr"/>
            <a:r>
              <a:rPr lang="en-GB" sz="2600" b="1" dirty="0" smtClean="0"/>
              <a:t>The examiner will see the candidate’s answer to the right of these comments.</a:t>
            </a:r>
          </a:p>
          <a:p>
            <a:pPr algn="ctr"/>
            <a:endParaRPr lang="en-GB" sz="2600" b="1" dirty="0"/>
          </a:p>
          <a:p>
            <a:pPr algn="ctr"/>
            <a:r>
              <a:rPr lang="en-GB" sz="2600" b="1" dirty="0" smtClean="0"/>
              <a:t>The examiner will then click and drag these comments onto your answer to show where you have met the criteria. </a:t>
            </a:r>
          </a:p>
          <a:p>
            <a:pPr algn="ctr"/>
            <a:endParaRPr lang="en-GB" sz="2600" b="1" dirty="0"/>
          </a:p>
          <a:p>
            <a:pPr algn="ctr"/>
            <a:r>
              <a:rPr lang="en-GB" sz="2600" b="1" dirty="0" smtClean="0"/>
              <a:t>This means that part of your answer could contain a L1 comment but also a L4 comment. This means that if part of your answer is L4 but the rest is L1, you will receive a mark in the L4 section of the mark scheme.</a:t>
            </a:r>
          </a:p>
          <a:p>
            <a:pPr algn="ctr"/>
            <a:endParaRPr lang="en-GB" sz="1600" dirty="0" smtClean="0"/>
          </a:p>
        </p:txBody>
      </p:sp>
      <p:cxnSp>
        <p:nvCxnSpPr>
          <p:cNvPr id="9" name="Straight Arrow Connector 8"/>
          <p:cNvCxnSpPr/>
          <p:nvPr/>
        </p:nvCxnSpPr>
        <p:spPr>
          <a:xfrm flipH="1">
            <a:off x="4325257" y="1669144"/>
            <a:ext cx="1770744" cy="159656"/>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39629681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141258"/>
            <a:ext cx="6117772" cy="1938992"/>
          </a:xfrm>
          <a:prstGeom prst="rect">
            <a:avLst/>
          </a:prstGeom>
          <a:noFill/>
          <a:ln>
            <a:solidFill>
              <a:schemeClr val="bg1"/>
            </a:solidFill>
          </a:ln>
        </p:spPr>
        <p:txBody>
          <a:bodyPr wrap="square" rtlCol="0">
            <a:spAutoFit/>
          </a:bodyPr>
          <a:lstStyle/>
          <a:p>
            <a:pPr algn="ctr"/>
            <a:r>
              <a:rPr lang="en-GB" sz="2600" b="1" dirty="0" smtClean="0"/>
              <a:t>Annotate the following answers with the comments on the left. See if you can identify the highest level the answer achieves and where it achieves it.</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MARK THE FOLLOWING ANSWERS</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3085160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141258"/>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as arriving in ‘great flocks’, saying the are both ‘restless’ and ‘uneasy.’ The use of these adjectives creates a sense of foreboding, as if the birds themselves are waiting for something dark and sinister to occur. This juxtaposes the stereotypical image of birds as carefree creatures that soar through the air, an image du </a:t>
            </a:r>
            <a:r>
              <a:rPr lang="en-GB" sz="1500" dirty="0" err="1" smtClean="0"/>
              <a:t>Maurier</a:t>
            </a:r>
            <a:r>
              <a:rPr lang="en-GB" sz="1500" dirty="0" smtClean="0"/>
              <a:t> herself references with the simile ‘starlings, rustling like silk.’ The noun ‘silk’ connotes softness and delicacy, presenting these birds as anything but a threat. Silk itself can ripple, much like the movements of flocks of birds, a beautiful image now tainted by the fact they are ‘restless.’ Du </a:t>
            </a:r>
            <a:r>
              <a:rPr lang="en-GB" sz="1500" dirty="0" err="1" smtClean="0"/>
              <a:t>Maurier</a:t>
            </a:r>
            <a:r>
              <a:rPr lang="en-GB" sz="1500" dirty="0" smtClean="0"/>
              <a:t> may be doing this to make her readers feel uncertain of what these birds will do; indeed their movements seen unpredictable through du </a:t>
            </a:r>
            <a:r>
              <a:rPr lang="en-GB" sz="1500" dirty="0" err="1" smtClean="0"/>
              <a:t>Maurier’s</a:t>
            </a:r>
            <a:r>
              <a:rPr lang="en-GB" sz="1500" dirty="0" smtClean="0"/>
              <a:t> constant repetition of the adverb ‘now’, implying the birds are everywhere at once.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2133107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as arriving in ‘great flocks’ which shows there are a lot of them. She also says they are ‘restless’ and ‘uneasy’ which means that something has probably disturbed them or maybe even angered them as they are not calm and peaceful. The writer then creates a striking image of ‘black and white’ birds flying together, ‘mingled in strange partnership, seeking some sort of liberation.’ This is an odd image. ‘Liberation’ suggests freedom and escape, yet the verb ‘seeking’ implies that the birds do not think they are free despite the fact that nothing is keeping them restrained. Perhaps this is the source of their restlessness but this creates a sense of unease because nothing is keeping them imprisoned. The repetition of the adverb ‘never’ shows how the birds are desperate to keep moving; perhaps they are afraid of keeping still.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4223321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writer says the birds are ‘restless’ and ‘uneasy’ which shows that they cannot keep still because the are ‘uneasy’. They keep on ‘wheeling’ and ‘circling’ the sky which shows they are flying around. They are all mixed up together because all the jackdaws and the gulls are flying around together. It also says the ‘birds’ are ‘scattered.’ This is an adjective. There are lots of birds here which can be quite scary. The colours of the birds are also described as being ‘black and white’. The writer also talks about ‘smaller birds’ which shows they are different sizes. The birds are probably quite loud if there are lots of them flying around together which shows how noisy the can be. The writer says they are ‘never still’ which shows they never stop flying around.</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3973935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using the adjectives ‘restless’ and ‘uneasy’ which shows that something is bothering the birds. Usually birds are carefree and can fly away from danger but they so not fly away here so they remain ‘uneasy’. The verbs ‘wheeling’ and ‘circling’ shows how the birds can fly around freely and easily. The writer repeats the word ‘now’ to show how the birds are everywhere else. This is seen in the quotation ‘now wheeling, circling in the sky, now settling to feed on the rich, new-turned soil.’ It is like the birds cannot keep still. The birds are described as moving in ‘great flocks’ which shows how many of them there are. It means they could all be dangerous together. The adjective ‘great’ shows that maybe the sight of them is very impressive because if something is ‘great’ it is usually positive and exciting to look at.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3885052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141258"/>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as arriving in ‘great flocks’, saying the are both ‘restless’ and ‘uneasy.’ The use of these adjectives creates a sense of foreboding, as if the birds themselves are waiting for something dark and sinister to occur. This juxtaposes the stereotypical image of birds as carefree creatures that soar through the air, an image du </a:t>
            </a:r>
            <a:r>
              <a:rPr lang="en-GB" sz="1500" dirty="0" err="1" smtClean="0"/>
              <a:t>Maurier</a:t>
            </a:r>
            <a:r>
              <a:rPr lang="en-GB" sz="1500" dirty="0" smtClean="0"/>
              <a:t> herself references with the simile ‘starlings, rustling like silk.’ The noun ‘silk’ connotes softness and delicacy, presenting these birds as anything but a threat. Silk itself can ripple, much like the movements of flocks of birds, a beautiful image now tainted by the fact they are ‘restless.’ Du </a:t>
            </a:r>
            <a:r>
              <a:rPr lang="en-GB" sz="1500" dirty="0" err="1" smtClean="0"/>
              <a:t>Maurier</a:t>
            </a:r>
            <a:r>
              <a:rPr lang="en-GB" sz="1500" dirty="0" smtClean="0"/>
              <a:t> may be doing this to make her readers feel uncertain of what these birds will do; indeed their movements seen unpredictable through du </a:t>
            </a:r>
            <a:r>
              <a:rPr lang="en-GB" sz="1500" dirty="0" err="1" smtClean="0"/>
              <a:t>Maurier’s</a:t>
            </a:r>
            <a:r>
              <a:rPr lang="en-GB" sz="1500" dirty="0" smtClean="0"/>
              <a:t> constant repetition of the adverb ‘now’, implying the birds are everywhere at once.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
        <p:nvSpPr>
          <p:cNvPr id="8" name="TextBox 7"/>
          <p:cNvSpPr txBox="1"/>
          <p:nvPr/>
        </p:nvSpPr>
        <p:spPr>
          <a:xfrm>
            <a:off x="5602514" y="2016502"/>
            <a:ext cx="3628573" cy="307777"/>
          </a:xfrm>
          <a:prstGeom prst="rect">
            <a:avLst/>
          </a:prstGeom>
          <a:solidFill>
            <a:srgbClr val="FFFF99"/>
          </a:solidFill>
          <a:ln>
            <a:solidFill>
              <a:schemeClr val="tx1"/>
            </a:solidFill>
          </a:ln>
        </p:spPr>
        <p:txBody>
          <a:bodyPr wrap="square" rtlCol="0">
            <a:spAutoFit/>
          </a:bodyPr>
          <a:lstStyle/>
          <a:p>
            <a:r>
              <a:rPr lang="en-GB" sz="1400" b="1" dirty="0" smtClean="0"/>
              <a:t>Clear accurate use of subject terminology (L3)</a:t>
            </a:r>
            <a:endParaRPr lang="en-GB" sz="1400" b="1" dirty="0"/>
          </a:p>
        </p:txBody>
      </p:sp>
      <p:cxnSp>
        <p:nvCxnSpPr>
          <p:cNvPr id="9" name="Straight Arrow Connector 8"/>
          <p:cNvCxnSpPr>
            <a:stCxn id="8" idx="3"/>
          </p:cNvCxnSpPr>
          <p:nvPr/>
        </p:nvCxnSpPr>
        <p:spPr>
          <a:xfrm flipV="1">
            <a:off x="9231087" y="2060045"/>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367937" y="4764039"/>
            <a:ext cx="3628573" cy="307777"/>
          </a:xfrm>
          <a:prstGeom prst="rect">
            <a:avLst/>
          </a:prstGeom>
          <a:solidFill>
            <a:srgbClr val="FFFF99"/>
          </a:solidFill>
          <a:ln>
            <a:solidFill>
              <a:schemeClr val="tx1"/>
            </a:solidFill>
          </a:ln>
        </p:spPr>
        <p:txBody>
          <a:bodyPr wrap="square" rtlCol="0">
            <a:spAutoFit/>
          </a:bodyPr>
          <a:lstStyle/>
          <a:p>
            <a:r>
              <a:rPr lang="en-GB" sz="1400" b="1" dirty="0" smtClean="0"/>
              <a:t>Analysis of the effects of language (L4)</a:t>
            </a:r>
            <a:endParaRPr lang="en-GB" sz="1400" b="1" dirty="0"/>
          </a:p>
        </p:txBody>
      </p:sp>
      <p:cxnSp>
        <p:nvCxnSpPr>
          <p:cNvPr id="11" name="Straight Arrow Connector 10"/>
          <p:cNvCxnSpPr>
            <a:stCxn id="10" idx="3"/>
          </p:cNvCxnSpPr>
          <p:nvPr/>
        </p:nvCxnSpPr>
        <p:spPr>
          <a:xfrm flipV="1">
            <a:off x="7996510" y="4807582"/>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027713" y="2908400"/>
            <a:ext cx="3628573" cy="307777"/>
          </a:xfrm>
          <a:prstGeom prst="rect">
            <a:avLst/>
          </a:prstGeom>
          <a:solidFill>
            <a:srgbClr val="FFFF99"/>
          </a:solidFill>
          <a:ln>
            <a:solidFill>
              <a:schemeClr val="tx1"/>
            </a:solidFill>
          </a:ln>
        </p:spPr>
        <p:txBody>
          <a:bodyPr wrap="square" rtlCol="0">
            <a:spAutoFit/>
          </a:bodyPr>
          <a:lstStyle/>
          <a:p>
            <a:r>
              <a:rPr lang="en-GB" sz="1400" b="1" dirty="0" smtClean="0"/>
              <a:t>Sophisticated use of subject terminology (L4)</a:t>
            </a:r>
            <a:endParaRPr lang="en-GB" sz="1400" b="1" dirty="0"/>
          </a:p>
        </p:txBody>
      </p:sp>
      <p:cxnSp>
        <p:nvCxnSpPr>
          <p:cNvPr id="13" name="Straight Arrow Connector 12"/>
          <p:cNvCxnSpPr>
            <a:stCxn id="12" idx="3"/>
          </p:cNvCxnSpPr>
          <p:nvPr/>
        </p:nvCxnSpPr>
        <p:spPr>
          <a:xfrm flipV="1">
            <a:off x="7656286" y="2951943"/>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8105615" y="6089973"/>
            <a:ext cx="3745302" cy="307777"/>
          </a:xfrm>
          <a:prstGeom prst="rect">
            <a:avLst/>
          </a:prstGeom>
          <a:solidFill>
            <a:srgbClr val="FFFF99"/>
          </a:solidFill>
          <a:ln>
            <a:solidFill>
              <a:schemeClr val="tx1"/>
            </a:solidFill>
          </a:ln>
        </p:spPr>
        <p:txBody>
          <a:bodyPr wrap="square" rtlCol="0">
            <a:spAutoFit/>
          </a:bodyPr>
          <a:lstStyle/>
          <a:p>
            <a:r>
              <a:rPr lang="en-GB" sz="1400" b="1" dirty="0" smtClean="0"/>
              <a:t>Clear explanation of the effects of language(L3)</a:t>
            </a:r>
            <a:endParaRPr lang="en-GB" sz="1400" b="1" dirty="0"/>
          </a:p>
        </p:txBody>
      </p:sp>
      <p:cxnSp>
        <p:nvCxnSpPr>
          <p:cNvPr id="15" name="Straight Arrow Connector 14"/>
          <p:cNvCxnSpPr/>
          <p:nvPr/>
        </p:nvCxnSpPr>
        <p:spPr>
          <a:xfrm flipH="1">
            <a:off x="7222210" y="6243862"/>
            <a:ext cx="883405" cy="1538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FOUR</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6289620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par>
                                <p:cTn id="11" presetID="3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as arriving in ‘great flocks’ which shows there are a lot of them. She also says they are ‘restless’ and ‘uneasy’ which means that something has probably disturbed them or maybe even angered them as they are not calm and peaceful. The writer then creates a striking image of ‘black and white’ birds flying together, ‘mingled in strange partnership, seeking some sort of liberation.’ This is an odd image. ‘Liberation’ suggests freedom and escape, yet the verb ‘seeking’ implies that the birds do not think they are free despite the fact that nothing is keeping them restrained. Perhaps this is the source of their restlessness but this creates a sense of unease because nothing is keeping them imprisoned. The repetition of the adverb ‘never’ shows how the birds are desperate to keep moving; perhaps they are afraid of keeping still.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
        <p:nvSpPr>
          <p:cNvPr id="8" name="TextBox 7"/>
          <p:cNvSpPr txBox="1"/>
          <p:nvPr/>
        </p:nvSpPr>
        <p:spPr>
          <a:xfrm>
            <a:off x="4299939" y="4241003"/>
            <a:ext cx="3694410" cy="307777"/>
          </a:xfrm>
          <a:prstGeom prst="rect">
            <a:avLst/>
          </a:prstGeom>
          <a:solidFill>
            <a:srgbClr val="FFFF99"/>
          </a:solidFill>
          <a:ln>
            <a:solidFill>
              <a:schemeClr val="tx1"/>
            </a:solidFill>
          </a:ln>
        </p:spPr>
        <p:txBody>
          <a:bodyPr wrap="square" rtlCol="0">
            <a:spAutoFit/>
          </a:bodyPr>
          <a:lstStyle/>
          <a:p>
            <a:r>
              <a:rPr lang="en-GB" sz="1400" dirty="0" smtClean="0"/>
              <a:t>Clear explanation of the effects of language (L3)</a:t>
            </a:r>
            <a:endParaRPr lang="en-GB" sz="1400" dirty="0"/>
          </a:p>
        </p:txBody>
      </p:sp>
      <p:cxnSp>
        <p:nvCxnSpPr>
          <p:cNvPr id="9" name="Straight Arrow Connector 8"/>
          <p:cNvCxnSpPr>
            <a:stCxn id="8" idx="3"/>
          </p:cNvCxnSpPr>
          <p:nvPr/>
        </p:nvCxnSpPr>
        <p:spPr>
          <a:xfrm flipV="1">
            <a:off x="7994349" y="4284547"/>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131326" y="2384540"/>
            <a:ext cx="3888518" cy="307777"/>
          </a:xfrm>
          <a:prstGeom prst="rect">
            <a:avLst/>
          </a:prstGeom>
          <a:solidFill>
            <a:srgbClr val="FFFF99"/>
          </a:solidFill>
          <a:ln>
            <a:solidFill>
              <a:schemeClr val="tx1"/>
            </a:solidFill>
          </a:ln>
        </p:spPr>
        <p:txBody>
          <a:bodyPr wrap="square" rtlCol="0">
            <a:spAutoFit/>
          </a:bodyPr>
          <a:lstStyle/>
          <a:p>
            <a:r>
              <a:rPr lang="en-GB" sz="1400" dirty="0" smtClean="0"/>
              <a:t>Attempt to comment on the effect of language (L2)</a:t>
            </a:r>
            <a:endParaRPr lang="en-GB" sz="1400" dirty="0"/>
          </a:p>
        </p:txBody>
      </p:sp>
      <p:cxnSp>
        <p:nvCxnSpPr>
          <p:cNvPr id="11" name="Straight Arrow Connector 10"/>
          <p:cNvCxnSpPr>
            <a:stCxn id="10" idx="3"/>
          </p:cNvCxnSpPr>
          <p:nvPr/>
        </p:nvCxnSpPr>
        <p:spPr>
          <a:xfrm flipV="1">
            <a:off x="8019844" y="2428084"/>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6295518" y="5559906"/>
            <a:ext cx="3694410" cy="307777"/>
          </a:xfrm>
          <a:prstGeom prst="rect">
            <a:avLst/>
          </a:prstGeom>
          <a:solidFill>
            <a:srgbClr val="FFFF99"/>
          </a:solidFill>
          <a:ln>
            <a:solidFill>
              <a:schemeClr val="tx1"/>
            </a:solidFill>
          </a:ln>
        </p:spPr>
        <p:txBody>
          <a:bodyPr wrap="square" rtlCol="0">
            <a:spAutoFit/>
          </a:bodyPr>
          <a:lstStyle/>
          <a:p>
            <a:r>
              <a:rPr lang="en-GB" sz="1400" dirty="0" smtClean="0"/>
              <a:t>Clear/accurate use of subject terminology (L3)</a:t>
            </a:r>
            <a:endParaRPr lang="en-GB" sz="1400" dirty="0"/>
          </a:p>
        </p:txBody>
      </p:sp>
      <p:cxnSp>
        <p:nvCxnSpPr>
          <p:cNvPr id="15" name="Straight Arrow Connector 14"/>
          <p:cNvCxnSpPr>
            <a:stCxn id="14" idx="3"/>
          </p:cNvCxnSpPr>
          <p:nvPr/>
        </p:nvCxnSpPr>
        <p:spPr>
          <a:xfrm flipV="1">
            <a:off x="9989928" y="5603450"/>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AutoShape 12"/>
          <p:cNvSpPr>
            <a:spLocks noChangeArrowheads="1"/>
          </p:cNvSpPr>
          <p:nvPr/>
        </p:nvSpPr>
        <p:spPr bwMode="auto">
          <a:xfrm rot="244626">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THREE</a:t>
            </a:r>
            <a:endParaRPr lang="en-GB" altLang="en-US" sz="9600" b="1" dirty="0">
              <a:solidFill>
                <a:srgbClr val="FF0000"/>
              </a:solidFill>
            </a:endParaRPr>
          </a:p>
        </p:txBody>
      </p:sp>
      <p:pic>
        <p:nvPicPr>
          <p:cNvPr id="13"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583888">
            <a:off x="2669373" y="1691984"/>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5841206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par>
                                <p:cTn id="11" presetID="3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ppt_w</p:attrName>
                                        </p:attrNameLst>
                                      </p:cBhvr>
                                      <p:tavLst>
                                        <p:tav tm="0">
                                          <p:val>
                                            <p:fltVal val="0"/>
                                          </p:val>
                                        </p:tav>
                                        <p:tav tm="100000">
                                          <p:val>
                                            <p:strVal val="#ppt_w"/>
                                          </p:val>
                                        </p:tav>
                                      </p:tavLst>
                                    </p:anim>
                                    <p:anim calcmode="lin" valueType="num">
                                      <p:cBhvr>
                                        <p:cTn id="14" dur="1000" fill="hold"/>
                                        <p:tgtEl>
                                          <p:spTgt spid="13"/>
                                        </p:tgtEl>
                                        <p:attrNameLst>
                                          <p:attrName>ppt_h</p:attrName>
                                        </p:attrNameLst>
                                      </p:cBhvr>
                                      <p:tavLst>
                                        <p:tav tm="0">
                                          <p:val>
                                            <p:fltVal val="0"/>
                                          </p:val>
                                        </p:tav>
                                        <p:tav tm="100000">
                                          <p:val>
                                            <p:strVal val="#ppt_h"/>
                                          </p:val>
                                        </p:tav>
                                      </p:tavLst>
                                    </p:anim>
                                    <p:anim calcmode="lin" valueType="num">
                                      <p:cBhvr>
                                        <p:cTn id="15" dur="1000" fill="hold"/>
                                        <p:tgtEl>
                                          <p:spTgt spid="13"/>
                                        </p:tgtEl>
                                        <p:attrNameLst>
                                          <p:attrName>style.rotation</p:attrName>
                                        </p:attrNameLst>
                                      </p:cBhvr>
                                      <p:tavLst>
                                        <p:tav tm="0">
                                          <p:val>
                                            <p:fltVal val="90"/>
                                          </p:val>
                                        </p:tav>
                                        <p:tav tm="100000">
                                          <p:val>
                                            <p:fltVal val="0"/>
                                          </p:val>
                                        </p:tav>
                                      </p:tavLst>
                                    </p:anim>
                                    <p:animEffect transition="in" filter="fade">
                                      <p:cBhvr>
                                        <p:cTn id="1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writer says the birds are ‘restless’ and ‘uneasy’ which shows that they cannot keep still because the are ‘uneasy’. They keep on ‘wheeling’ and ‘circling’ the sky which shows they are flying around. They are all mixed up together because all the jackdaws and the gulls are flying around together. It also says the ‘birds’ are ‘scattered.’ This is an adjective. There are lots of birds here which can be quite scary. The colours of the birds are also described as being ‘black and white’. The writer also talks about ‘smaller birds’ which shows they are different sizes. The birds are probably quite loud if there are lots of them flying around together which shows how noisy the can be. The writer says they are ‘never still’ which shows they never stop flying around.</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
        <p:nvSpPr>
          <p:cNvPr id="8" name="TextBox 7"/>
          <p:cNvSpPr txBox="1"/>
          <p:nvPr/>
        </p:nvSpPr>
        <p:spPr>
          <a:xfrm>
            <a:off x="3917544" y="1943865"/>
            <a:ext cx="3628573"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language (L1)</a:t>
            </a:r>
            <a:endParaRPr lang="en-GB" sz="1400" dirty="0"/>
          </a:p>
        </p:txBody>
      </p:sp>
      <p:cxnSp>
        <p:nvCxnSpPr>
          <p:cNvPr id="9" name="Straight Arrow Connector 8"/>
          <p:cNvCxnSpPr>
            <a:stCxn id="8" idx="3"/>
          </p:cNvCxnSpPr>
          <p:nvPr/>
        </p:nvCxnSpPr>
        <p:spPr>
          <a:xfrm flipV="1">
            <a:off x="7546117" y="1987408"/>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5602514" y="3319351"/>
            <a:ext cx="3628573" cy="523220"/>
          </a:xfrm>
          <a:prstGeom prst="rect">
            <a:avLst/>
          </a:prstGeom>
          <a:solidFill>
            <a:srgbClr val="FFFF99"/>
          </a:solidFill>
          <a:ln>
            <a:solidFill>
              <a:schemeClr val="tx1"/>
            </a:solidFill>
          </a:ln>
        </p:spPr>
        <p:txBody>
          <a:bodyPr wrap="square" rtlCol="0">
            <a:spAutoFit/>
          </a:bodyPr>
          <a:lstStyle/>
          <a:p>
            <a:r>
              <a:rPr lang="en-GB" sz="1400" dirty="0" smtClean="0"/>
              <a:t>Simple use of subject terminology (L1)</a:t>
            </a:r>
          </a:p>
          <a:p>
            <a:r>
              <a:rPr lang="en-GB" sz="1400" dirty="0" smtClean="0"/>
              <a:t>Incorrect use of subject terminology</a:t>
            </a:r>
            <a:endParaRPr lang="en-GB" sz="1400" dirty="0"/>
          </a:p>
        </p:txBody>
      </p:sp>
      <p:cxnSp>
        <p:nvCxnSpPr>
          <p:cNvPr id="11" name="Straight Arrow Connector 10"/>
          <p:cNvCxnSpPr>
            <a:stCxn id="10" idx="3"/>
          </p:cNvCxnSpPr>
          <p:nvPr/>
        </p:nvCxnSpPr>
        <p:spPr>
          <a:xfrm flipV="1">
            <a:off x="9231087" y="3362894"/>
            <a:ext cx="566057" cy="2180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5717806" y="5144288"/>
            <a:ext cx="3628573" cy="307777"/>
          </a:xfrm>
          <a:prstGeom prst="rect">
            <a:avLst/>
          </a:prstGeom>
          <a:solidFill>
            <a:srgbClr val="FFFF99"/>
          </a:solidFill>
          <a:ln>
            <a:solidFill>
              <a:schemeClr val="tx1"/>
            </a:solidFill>
          </a:ln>
        </p:spPr>
        <p:txBody>
          <a:bodyPr wrap="square" rtlCol="0">
            <a:spAutoFit/>
          </a:bodyPr>
          <a:lstStyle/>
          <a:p>
            <a:r>
              <a:rPr lang="en-GB" sz="1400" dirty="0" smtClean="0"/>
              <a:t>Simple textual detail (L1)</a:t>
            </a:r>
            <a:endParaRPr lang="en-GB" sz="1400" dirty="0"/>
          </a:p>
        </p:txBody>
      </p:sp>
      <p:cxnSp>
        <p:nvCxnSpPr>
          <p:cNvPr id="13" name="Straight Arrow Connector 12"/>
          <p:cNvCxnSpPr>
            <a:stCxn id="12" idx="3"/>
          </p:cNvCxnSpPr>
          <p:nvPr/>
        </p:nvCxnSpPr>
        <p:spPr>
          <a:xfrm flipV="1">
            <a:off x="9346379" y="5187831"/>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AutoShape 12"/>
          <p:cNvSpPr>
            <a:spLocks noChangeArrowheads="1"/>
          </p:cNvSpPr>
          <p:nvPr/>
        </p:nvSpPr>
        <p:spPr bwMode="auto">
          <a:xfrm rot="21190649">
            <a:off x="2562406" y="1921680"/>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ONE</a:t>
            </a:r>
            <a:endParaRPr lang="en-GB" altLang="en-US" sz="9600" b="1" dirty="0">
              <a:solidFill>
                <a:srgbClr val="FF0000"/>
              </a:solidFill>
            </a:endParaRPr>
          </a:p>
        </p:txBody>
      </p:sp>
      <p:pic>
        <p:nvPicPr>
          <p:cNvPr id="15"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527035" y="1641926"/>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8599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par>
                                <p:cTn id="11" presetID="3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1000" fill="hold"/>
                                        <p:tgtEl>
                                          <p:spTgt spid="15"/>
                                        </p:tgtEl>
                                        <p:attrNameLst>
                                          <p:attrName>ppt_w</p:attrName>
                                        </p:attrNameLst>
                                      </p:cBhvr>
                                      <p:tavLst>
                                        <p:tav tm="0">
                                          <p:val>
                                            <p:fltVal val="0"/>
                                          </p:val>
                                        </p:tav>
                                        <p:tav tm="100000">
                                          <p:val>
                                            <p:strVal val="#ppt_w"/>
                                          </p:val>
                                        </p:tav>
                                      </p:tavLst>
                                    </p:anim>
                                    <p:anim calcmode="lin" valueType="num">
                                      <p:cBhvr>
                                        <p:cTn id="14" dur="1000" fill="hold"/>
                                        <p:tgtEl>
                                          <p:spTgt spid="15"/>
                                        </p:tgtEl>
                                        <p:attrNameLst>
                                          <p:attrName>ppt_h</p:attrName>
                                        </p:attrNameLst>
                                      </p:cBhvr>
                                      <p:tavLst>
                                        <p:tav tm="0">
                                          <p:val>
                                            <p:fltVal val="0"/>
                                          </p:val>
                                        </p:tav>
                                        <p:tav tm="100000">
                                          <p:val>
                                            <p:strVal val="#ppt_h"/>
                                          </p:val>
                                        </p:tav>
                                      </p:tavLst>
                                    </p:anim>
                                    <p:anim calcmode="lin" valueType="num">
                                      <p:cBhvr>
                                        <p:cTn id="15" dur="1000" fill="hold"/>
                                        <p:tgtEl>
                                          <p:spTgt spid="15"/>
                                        </p:tgtEl>
                                        <p:attrNameLst>
                                          <p:attrName>style.rotation</p:attrName>
                                        </p:attrNameLst>
                                      </p:cBhvr>
                                      <p:tavLst>
                                        <p:tav tm="0">
                                          <p:val>
                                            <p:fltVal val="90"/>
                                          </p:val>
                                        </p:tav>
                                        <p:tav tm="100000">
                                          <p:val>
                                            <p:fltVal val="0"/>
                                          </p:val>
                                        </p:tav>
                                      </p:tavLst>
                                    </p:anim>
                                    <p:animEffect transition="in" filter="fade">
                                      <p:cBhvr>
                                        <p:cTn id="1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the birds daphne du mauri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1771" y="1325993"/>
            <a:ext cx="5536389" cy="3390263"/>
          </a:xfrm>
          <a:prstGeom prst="rect">
            <a:avLst/>
          </a:prstGeom>
          <a:noFill/>
          <a:effectLst>
            <a:glow rad="139700">
              <a:schemeClr val="accent4">
                <a:satMod val="175000"/>
                <a:alpha val="40000"/>
              </a:schemeClr>
            </a:glow>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READ THE SOURCE</a:t>
            </a:r>
            <a:endParaRPr lang="en-GB" sz="3600" dirty="0">
              <a:solidFill>
                <a:schemeClr val="bg1"/>
              </a:solidFill>
              <a:latin typeface="Berlin Sans FB" panose="020E0602020502020306" pitchFamily="34" charset="0"/>
            </a:endParaRPr>
          </a:p>
        </p:txBody>
      </p:sp>
      <p:sp>
        <p:nvSpPr>
          <p:cNvPr id="5" name="Rectangle 4"/>
          <p:cNvSpPr/>
          <p:nvPr/>
        </p:nvSpPr>
        <p:spPr>
          <a:xfrm>
            <a:off x="159657" y="1325993"/>
            <a:ext cx="6096000" cy="5078313"/>
          </a:xfrm>
          <a:prstGeom prst="rect">
            <a:avLst/>
          </a:prstGeom>
        </p:spPr>
        <p:txBody>
          <a:bodyPr>
            <a:spAutoFit/>
          </a:bodyPr>
          <a:lstStyle/>
          <a:p>
            <a:pPr algn="ctr"/>
            <a:r>
              <a:rPr lang="en-GB" sz="3600" b="1" dirty="0"/>
              <a:t>"The Birds" is a horror story by British writer Daphne du </a:t>
            </a:r>
            <a:r>
              <a:rPr lang="en-GB" sz="3600" b="1" dirty="0" err="1"/>
              <a:t>Maurier</a:t>
            </a:r>
            <a:r>
              <a:rPr lang="en-GB" sz="3600" b="1" dirty="0"/>
              <a:t>, first published in her 1952 </a:t>
            </a:r>
            <a:r>
              <a:rPr lang="en-GB" sz="3600" b="1" dirty="0" smtClean="0"/>
              <a:t>collection, </a:t>
            </a:r>
            <a:r>
              <a:rPr lang="en-GB" sz="3600" b="1" i="1" dirty="0" smtClean="0"/>
              <a:t>The </a:t>
            </a:r>
            <a:r>
              <a:rPr lang="en-GB" sz="3600" b="1" i="1" dirty="0"/>
              <a:t>Apple Tree</a:t>
            </a:r>
            <a:r>
              <a:rPr lang="en-GB" sz="3600" b="1" dirty="0"/>
              <a:t>. It is the story of a farmhand, his family, and his community that are attacked by flocks of birds and seabirds in kamikaze fashion.</a:t>
            </a:r>
          </a:p>
        </p:txBody>
      </p:sp>
      <p:pic>
        <p:nvPicPr>
          <p:cNvPr id="1026" name="Picture 2" descr="Image result for the birds daphne du mauri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93952">
            <a:off x="9791890" y="3656212"/>
            <a:ext cx="1992031" cy="2994702"/>
          </a:xfrm>
          <a:prstGeom prst="rect">
            <a:avLst/>
          </a:prstGeom>
          <a:noFill/>
          <a:effectLst>
            <a:glow rad="139700">
              <a:schemeClr val="accent4">
                <a:satMod val="175000"/>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585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using the adjectives ‘restless’ and ‘uneasy’ which shows that something is bothering the birds. Usually birds are carefree and can fly away from danger but they so not fly away here so they remain ‘uneasy’. The verbs ‘wheeling’ and ‘circling’ shows how the birds can fly around freely and easily. The writer repeats the word ‘now’ to show how the birds are everywhere else. This is seen in the quotation ‘now wheeling, circling in the sky, now settling to feed on the rich, new-turned soil.’ It is like the birds cannot keep still. The birds are described as moving in ‘great flocks’ which shows how many of them there are. It means they could all be dangerous together. The adjective ‘great’ shows that maybe the sight of them is very impressive because if something is ‘great’ it is usually positive and exciting to look at.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
        <p:nvSpPr>
          <p:cNvPr id="8" name="TextBox 7"/>
          <p:cNvSpPr txBox="1"/>
          <p:nvPr/>
        </p:nvSpPr>
        <p:spPr>
          <a:xfrm>
            <a:off x="4131326" y="2384540"/>
            <a:ext cx="3888518" cy="307777"/>
          </a:xfrm>
          <a:prstGeom prst="rect">
            <a:avLst/>
          </a:prstGeom>
          <a:solidFill>
            <a:srgbClr val="FFFF99"/>
          </a:solidFill>
          <a:ln>
            <a:solidFill>
              <a:schemeClr val="tx1"/>
            </a:solidFill>
          </a:ln>
        </p:spPr>
        <p:txBody>
          <a:bodyPr wrap="square" rtlCol="0">
            <a:spAutoFit/>
          </a:bodyPr>
          <a:lstStyle/>
          <a:p>
            <a:r>
              <a:rPr lang="en-GB" sz="1400" dirty="0" smtClean="0"/>
              <a:t>Attempt to comment on the effect of language (L2)</a:t>
            </a:r>
            <a:endParaRPr lang="en-GB" sz="1400" dirty="0"/>
          </a:p>
        </p:txBody>
      </p:sp>
      <p:cxnSp>
        <p:nvCxnSpPr>
          <p:cNvPr id="9" name="Straight Arrow Connector 8"/>
          <p:cNvCxnSpPr>
            <a:stCxn id="8" idx="3"/>
          </p:cNvCxnSpPr>
          <p:nvPr/>
        </p:nvCxnSpPr>
        <p:spPr>
          <a:xfrm flipV="1">
            <a:off x="8019844" y="2428084"/>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390439" y="2872820"/>
            <a:ext cx="2881088" cy="307777"/>
          </a:xfrm>
          <a:prstGeom prst="rect">
            <a:avLst/>
          </a:prstGeom>
          <a:solidFill>
            <a:srgbClr val="FFFF99"/>
          </a:solidFill>
          <a:ln>
            <a:solidFill>
              <a:schemeClr val="tx1"/>
            </a:solidFill>
          </a:ln>
        </p:spPr>
        <p:txBody>
          <a:bodyPr wrap="square" rtlCol="0">
            <a:spAutoFit/>
          </a:bodyPr>
          <a:lstStyle/>
          <a:p>
            <a:r>
              <a:rPr lang="en-GB" sz="1400" dirty="0" smtClean="0"/>
              <a:t>Some use of subject terminology (L2)</a:t>
            </a:r>
            <a:endParaRPr lang="en-GB" sz="1400" dirty="0"/>
          </a:p>
        </p:txBody>
      </p:sp>
      <p:cxnSp>
        <p:nvCxnSpPr>
          <p:cNvPr id="11" name="Straight Arrow Connector 10"/>
          <p:cNvCxnSpPr>
            <a:stCxn id="10" idx="3"/>
          </p:cNvCxnSpPr>
          <p:nvPr/>
        </p:nvCxnSpPr>
        <p:spPr>
          <a:xfrm flipV="1">
            <a:off x="7271527" y="2916365"/>
            <a:ext cx="566056" cy="1103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949065" y="6061342"/>
            <a:ext cx="3888518"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language (L1)</a:t>
            </a:r>
            <a:endParaRPr lang="en-GB" sz="1400" dirty="0"/>
          </a:p>
        </p:txBody>
      </p:sp>
      <p:cxnSp>
        <p:nvCxnSpPr>
          <p:cNvPr id="13" name="Straight Arrow Connector 12"/>
          <p:cNvCxnSpPr>
            <a:stCxn id="12" idx="3"/>
          </p:cNvCxnSpPr>
          <p:nvPr/>
        </p:nvCxnSpPr>
        <p:spPr>
          <a:xfrm flipV="1">
            <a:off x="7837583" y="6104886"/>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3949065" y="1951143"/>
            <a:ext cx="3888518" cy="307777"/>
          </a:xfrm>
          <a:prstGeom prst="rect">
            <a:avLst/>
          </a:prstGeom>
          <a:solidFill>
            <a:srgbClr val="FFFF99"/>
          </a:solidFill>
          <a:ln>
            <a:solidFill>
              <a:schemeClr val="tx1"/>
            </a:solidFill>
          </a:ln>
        </p:spPr>
        <p:txBody>
          <a:bodyPr wrap="square" rtlCol="0">
            <a:spAutoFit/>
          </a:bodyPr>
          <a:lstStyle/>
          <a:p>
            <a:r>
              <a:rPr lang="en-GB" sz="1400" dirty="0" smtClean="0"/>
              <a:t>Attempt to comment on the effect of language (L2)</a:t>
            </a:r>
            <a:endParaRPr lang="en-GB" sz="1400" dirty="0"/>
          </a:p>
        </p:txBody>
      </p:sp>
      <p:cxnSp>
        <p:nvCxnSpPr>
          <p:cNvPr id="15" name="Straight Arrow Connector 14"/>
          <p:cNvCxnSpPr>
            <a:stCxn id="14" idx="3"/>
          </p:cNvCxnSpPr>
          <p:nvPr/>
        </p:nvCxnSpPr>
        <p:spPr>
          <a:xfrm flipV="1">
            <a:off x="7837583" y="1994687"/>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471580">
            <a:off x="2562406" y="1921680"/>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TWO</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842">
            <a:off x="2548434" y="1622358"/>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763737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par>
                                <p:cTn id="11" presetID="3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071801"/>
            <a:ext cx="6117772" cy="4493538"/>
          </a:xfrm>
          <a:prstGeom prst="rect">
            <a:avLst/>
          </a:prstGeom>
          <a:noFill/>
          <a:ln>
            <a:solidFill>
              <a:schemeClr val="bg1"/>
            </a:solidFill>
          </a:ln>
        </p:spPr>
        <p:txBody>
          <a:bodyPr wrap="square" rtlCol="0">
            <a:spAutoFit/>
          </a:bodyPr>
          <a:lstStyle/>
          <a:p>
            <a:pPr algn="ctr"/>
            <a:r>
              <a:rPr lang="en-GB" sz="2600" b="1" dirty="0" smtClean="0"/>
              <a:t>Write your answer to the following question:</a:t>
            </a:r>
          </a:p>
          <a:p>
            <a:pPr algn="ctr"/>
            <a:endParaRPr lang="en-GB" sz="2600" b="1" dirty="0" smtClean="0"/>
          </a:p>
          <a:p>
            <a:pPr algn="ctr"/>
            <a:r>
              <a:rPr lang="en-GB" sz="2600" b="1" dirty="0" smtClean="0"/>
              <a:t>How does the writer use language to describe the birds?</a:t>
            </a:r>
          </a:p>
          <a:p>
            <a:pPr algn="ctr"/>
            <a:endParaRPr lang="en-GB" sz="2600" b="1" dirty="0" smtClean="0">
              <a:solidFill>
                <a:srgbClr val="0070C0"/>
              </a:solidFill>
            </a:endParaRPr>
          </a:p>
          <a:p>
            <a:pPr algn="ctr"/>
            <a:r>
              <a:rPr lang="en-GB" sz="2600" b="1" dirty="0" smtClean="0"/>
              <a:t>Use the examiner’s comments on the left to help you consider what you are writing.</a:t>
            </a:r>
          </a:p>
          <a:p>
            <a:pPr algn="ctr"/>
            <a:endParaRPr lang="en-GB" sz="2600" b="1" dirty="0"/>
          </a:p>
          <a:p>
            <a:pPr algn="ctr"/>
            <a:r>
              <a:rPr lang="en-GB" sz="2600" b="1" dirty="0" smtClean="0"/>
              <a:t>Remember, this question is worth 8 marks and is testing you on analysis. </a:t>
            </a: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2" name="Rectangle 1"/>
          <p:cNvSpPr/>
          <p:nvPr/>
        </p:nvSpPr>
        <p:spPr>
          <a:xfrm>
            <a:off x="5842000" y="2123268"/>
            <a:ext cx="6117772" cy="1115878"/>
          </a:xfrm>
          <a:prstGeom prst="rect">
            <a:avLst/>
          </a:prstGeom>
          <a:noFill/>
          <a:ln>
            <a:solidFill>
              <a:srgbClr val="FFC000"/>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874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4352"/>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5" name="Rectangle 4"/>
          <p:cNvSpPr/>
          <p:nvPr/>
        </p:nvSpPr>
        <p:spPr>
          <a:xfrm>
            <a:off x="123991" y="1051450"/>
            <a:ext cx="11944018" cy="482318"/>
          </a:xfrm>
          <a:prstGeom prst="rect">
            <a:avLst/>
          </a:prstGeom>
          <a:ln>
            <a:solidFill>
              <a:srgbClr val="FFC000"/>
            </a:solidFill>
          </a:ln>
          <a:effectLst>
            <a:glow rad="101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smtClean="0"/>
              <a:t>How does the writer use language to describe the birds?</a:t>
            </a:r>
            <a:endParaRPr lang="en-GB" sz="2800" b="1" dirty="0"/>
          </a:p>
        </p:txBody>
      </p:sp>
      <p:sp>
        <p:nvSpPr>
          <p:cNvPr id="6" name="Content Placeholder 2"/>
          <p:cNvSpPr>
            <a:spLocks noGrp="1"/>
          </p:cNvSpPr>
          <p:nvPr>
            <p:ph idx="1"/>
          </p:nvPr>
        </p:nvSpPr>
        <p:spPr>
          <a:xfrm>
            <a:off x="593804" y="1799184"/>
            <a:ext cx="4892596" cy="2976499"/>
          </a:xfrm>
        </p:spPr>
        <p:txBody>
          <a:bodyPr>
            <a:normAutofit fontScale="92500" lnSpcReduction="20000"/>
          </a:bodyPr>
          <a:lstStyle/>
          <a:p>
            <a:pPr marL="0" indent="0" fontAlgn="base">
              <a:buNone/>
            </a:pPr>
            <a:r>
              <a:rPr lang="en-US" b="1" dirty="0" smtClean="0">
                <a:solidFill>
                  <a:schemeClr val="tx1"/>
                </a:solidFill>
              </a:rPr>
              <a:t>Making the process of analysis simpler:</a:t>
            </a:r>
          </a:p>
          <a:p>
            <a:pPr marL="0" indent="0" fontAlgn="base">
              <a:buNone/>
            </a:pPr>
            <a:endParaRPr lang="en-US" b="1" dirty="0"/>
          </a:p>
          <a:p>
            <a:pPr fontAlgn="base"/>
            <a:r>
              <a:rPr lang="en-US" b="1" u="sng" dirty="0" smtClean="0">
                <a:solidFill>
                  <a:srgbClr val="FF0000"/>
                </a:solidFill>
              </a:rPr>
              <a:t>What</a:t>
            </a:r>
            <a:r>
              <a:rPr lang="en-US" b="1" dirty="0">
                <a:solidFill>
                  <a:srgbClr val="FF0000"/>
                </a:solidFill>
              </a:rPr>
              <a:t> is the writer telling us about the </a:t>
            </a:r>
            <a:r>
              <a:rPr lang="en-US" b="1" dirty="0" smtClean="0">
                <a:solidFill>
                  <a:srgbClr val="FF0000"/>
                </a:solidFill>
              </a:rPr>
              <a:t>birds?</a:t>
            </a:r>
            <a:endParaRPr lang="en-US" b="1" dirty="0">
              <a:solidFill>
                <a:srgbClr val="FF0000"/>
              </a:solidFill>
            </a:endParaRPr>
          </a:p>
          <a:p>
            <a:pPr fontAlgn="base"/>
            <a:r>
              <a:rPr lang="en-US" b="1" u="sng" dirty="0">
                <a:solidFill>
                  <a:srgbClr val="FF0000"/>
                </a:solidFill>
              </a:rPr>
              <a:t>How</a:t>
            </a:r>
            <a:r>
              <a:rPr lang="en-US" b="1" dirty="0">
                <a:solidFill>
                  <a:srgbClr val="FF0000"/>
                </a:solidFill>
              </a:rPr>
              <a:t> do they use </a:t>
            </a:r>
            <a:r>
              <a:rPr lang="en-US" b="1" dirty="0" smtClean="0">
                <a:solidFill>
                  <a:srgbClr val="FF0000"/>
                </a:solidFill>
              </a:rPr>
              <a:t>language </a:t>
            </a:r>
            <a:r>
              <a:rPr lang="en-US" b="1" dirty="0">
                <a:solidFill>
                  <a:srgbClr val="FF0000"/>
                </a:solidFill>
              </a:rPr>
              <a:t>to do this?</a:t>
            </a:r>
          </a:p>
          <a:p>
            <a:pPr fontAlgn="base"/>
            <a:r>
              <a:rPr lang="en-US" b="1" u="sng" dirty="0">
                <a:solidFill>
                  <a:srgbClr val="FF0000"/>
                </a:solidFill>
              </a:rPr>
              <a:t>Why</a:t>
            </a:r>
            <a:r>
              <a:rPr lang="en-US" b="1" dirty="0">
                <a:solidFill>
                  <a:srgbClr val="FF0000"/>
                </a:solidFill>
              </a:rPr>
              <a:t> are they doing this?</a:t>
            </a:r>
          </a:p>
          <a:p>
            <a:endParaRPr lang="en-US" sz="3600" dirty="0"/>
          </a:p>
        </p:txBody>
      </p:sp>
      <p:sp>
        <p:nvSpPr>
          <p:cNvPr id="7" name="Content Placeholder 2"/>
          <p:cNvSpPr txBox="1">
            <a:spLocks/>
          </p:cNvSpPr>
          <p:nvPr/>
        </p:nvSpPr>
        <p:spPr>
          <a:xfrm>
            <a:off x="593804" y="5286969"/>
            <a:ext cx="11014363" cy="1126565"/>
          </a:xfrm>
          <a:prstGeom prst="rect">
            <a:avLst/>
          </a:prstGeom>
        </p:spPr>
        <p:txBody>
          <a:bodyPr lIns="0" tIns="0" rIns="0" bIns="0">
            <a:normAutofit fontScale="92500" lnSpcReduction="10000"/>
          </a:bodyPr>
          <a:lstStyle>
            <a:lvl1pPr marL="0" indent="0" algn="l" defTabSz="457200" rtl="0" eaLnBrk="1" latinLnBrk="0" hangingPunct="1">
              <a:spcBef>
                <a:spcPct val="20000"/>
              </a:spcBef>
              <a:buClr>
                <a:schemeClr val="accent6"/>
              </a:buClr>
              <a:buFont typeface="Arial"/>
              <a:buNone/>
              <a:defRPr sz="2800" b="1" kern="1200">
                <a:solidFill>
                  <a:srgbClr val="000000"/>
                </a:solidFill>
                <a:latin typeface="+mn-lt"/>
                <a:ea typeface="+mn-ea"/>
                <a:cs typeface="+mn-cs"/>
              </a:defRPr>
            </a:lvl1pPr>
            <a:lvl2pPr marL="365125" indent="-1889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2pPr>
            <a:lvl3pPr marL="541338" indent="-1762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3pPr>
            <a:lvl4pPr marL="715963" indent="-174625"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4pPr>
            <a:lvl5pPr marL="892175" indent="-1762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dirty="0" smtClean="0"/>
              <a:t>These 3 questions will help you think an explore the BIG ideas. They cover the basic assessment objectives. If you are answering these questions, you are hitting the assessment objectives. </a:t>
            </a:r>
            <a:endParaRPr lang="en-US" sz="3600" dirty="0"/>
          </a:p>
        </p:txBody>
      </p:sp>
      <p:sp>
        <p:nvSpPr>
          <p:cNvPr id="8" name="Rectangle 7"/>
          <p:cNvSpPr/>
          <p:nvPr/>
        </p:nvSpPr>
        <p:spPr>
          <a:xfrm>
            <a:off x="5827363" y="1799184"/>
            <a:ext cx="6116660" cy="3785652"/>
          </a:xfrm>
          <a:prstGeom prst="rect">
            <a:avLst/>
          </a:prstGeom>
        </p:spPr>
        <p:txBody>
          <a:bodyPr wrap="square">
            <a:spAutoFit/>
          </a:bodyPr>
          <a:lstStyle/>
          <a:p>
            <a:pPr algn="just" fontAlgn="base"/>
            <a:r>
              <a:rPr lang="en-US" sz="2000" b="1" dirty="0" smtClean="0"/>
              <a:t>Layer up from the basic questions:</a:t>
            </a:r>
          </a:p>
          <a:p>
            <a:pPr algn="just" fontAlgn="base"/>
            <a:endParaRPr lang="en-US" sz="2000" b="1" dirty="0" smtClean="0"/>
          </a:p>
          <a:p>
            <a:pPr algn="just" fontAlgn="base"/>
            <a:r>
              <a:rPr lang="en-US" sz="2000" b="1" u="sng" dirty="0" smtClean="0">
                <a:solidFill>
                  <a:srgbClr val="FF0000"/>
                </a:solidFill>
              </a:rPr>
              <a:t>What</a:t>
            </a:r>
            <a:r>
              <a:rPr lang="en-US" sz="2000" b="1" dirty="0" smtClean="0">
                <a:solidFill>
                  <a:srgbClr val="FF0000"/>
                </a:solidFill>
              </a:rPr>
              <a:t> does the writer want us to feel as a reader?</a:t>
            </a:r>
          </a:p>
          <a:p>
            <a:pPr algn="just" fontAlgn="base"/>
            <a:r>
              <a:rPr lang="en-US" sz="2000" b="1" u="sng" dirty="0" smtClean="0">
                <a:solidFill>
                  <a:srgbClr val="FF0000"/>
                </a:solidFill>
              </a:rPr>
              <a:t>How</a:t>
            </a:r>
            <a:r>
              <a:rPr lang="en-US" sz="2000" b="1" dirty="0" smtClean="0">
                <a:solidFill>
                  <a:srgbClr val="FF0000"/>
                </a:solidFill>
              </a:rPr>
              <a:t> does the writer use key words to show this?</a:t>
            </a:r>
          </a:p>
          <a:p>
            <a:pPr algn="just" fontAlgn="base"/>
            <a:r>
              <a:rPr lang="en-US" sz="2000" b="1" u="sng" dirty="0" smtClean="0">
                <a:solidFill>
                  <a:srgbClr val="FF0000"/>
                </a:solidFill>
              </a:rPr>
              <a:t>How</a:t>
            </a:r>
            <a:r>
              <a:rPr lang="en-US" sz="2000" b="1" dirty="0" smtClean="0">
                <a:solidFill>
                  <a:srgbClr val="FF0000"/>
                </a:solidFill>
              </a:rPr>
              <a:t> does it tell us something about a time that a text was written in?</a:t>
            </a:r>
          </a:p>
          <a:p>
            <a:pPr algn="just" fontAlgn="base"/>
            <a:r>
              <a:rPr lang="en-US" sz="2000" b="1" u="sng" dirty="0" smtClean="0">
                <a:solidFill>
                  <a:srgbClr val="FF0000"/>
                </a:solidFill>
              </a:rPr>
              <a:t>Why </a:t>
            </a:r>
            <a:r>
              <a:rPr lang="en-US" sz="2000" b="1" dirty="0" smtClean="0">
                <a:solidFill>
                  <a:srgbClr val="FF0000"/>
                </a:solidFill>
              </a:rPr>
              <a:t>have they chosen that language over other language?</a:t>
            </a:r>
          </a:p>
          <a:p>
            <a:pPr algn="just" fontAlgn="base"/>
            <a:r>
              <a:rPr lang="en-US" sz="2000" b="1" u="sng" dirty="0" smtClean="0">
                <a:solidFill>
                  <a:srgbClr val="FF0000"/>
                </a:solidFill>
              </a:rPr>
              <a:t>Why </a:t>
            </a:r>
            <a:r>
              <a:rPr lang="en-US" sz="2000" b="1" dirty="0" smtClean="0">
                <a:solidFill>
                  <a:srgbClr val="FF0000"/>
                </a:solidFill>
              </a:rPr>
              <a:t>might they want us to interpret it in different ways?</a:t>
            </a:r>
          </a:p>
          <a:p>
            <a:pPr algn="just" fontAlgn="base"/>
            <a:endParaRPr lang="en-US" sz="2000" b="1" dirty="0">
              <a:solidFill>
                <a:srgbClr val="FF0000"/>
              </a:solidFill>
            </a:endParaRPr>
          </a:p>
          <a:p>
            <a:pPr algn="ctr" fontAlgn="base"/>
            <a:endParaRPr lang="en-US" sz="2000" b="1" dirty="0"/>
          </a:p>
        </p:txBody>
      </p:sp>
    </p:spTree>
    <p:extLst>
      <p:ext uri="{BB962C8B-B14F-4D97-AF65-F5344CB8AC3E}">
        <p14:creationId xmlns:p14="http://schemas.microsoft.com/office/powerpoint/2010/main" val="1157902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925465" y="246277"/>
            <a:ext cx="2464783" cy="1287851"/>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GB" sz="3600" dirty="0">
                <a:solidFill>
                  <a:prstClr val="black"/>
                </a:solidFill>
                <a:latin typeface="Berlin Sans FB" panose="020E0602020502020306" pitchFamily="34" charset="0"/>
              </a:rPr>
              <a:t>Paper 1</a:t>
            </a:r>
          </a:p>
          <a:p>
            <a:pPr>
              <a:defRPr/>
            </a:pPr>
            <a:r>
              <a:rPr lang="en-GB" sz="3600" dirty="0">
                <a:solidFill>
                  <a:prstClr val="black"/>
                </a:solidFill>
                <a:latin typeface="Berlin Sans FB" panose="020E0602020502020306" pitchFamily="34" charset="0"/>
              </a:rPr>
              <a:t>Question </a:t>
            </a:r>
            <a:r>
              <a:rPr lang="en-GB" sz="3600" dirty="0">
                <a:solidFill>
                  <a:prstClr val="black"/>
                </a:solidFill>
                <a:latin typeface="Berlin Sans FB" panose="020E0602020502020306" pitchFamily="34" charset="0"/>
              </a:rPr>
              <a:t>3</a:t>
            </a:r>
            <a:r>
              <a:rPr lang="en-GB" sz="3600" dirty="0">
                <a:solidFill>
                  <a:prstClr val="black"/>
                </a:solidFill>
                <a:latin typeface="Berlin Sans FB" panose="020E0602020502020306" pitchFamily="34" charset="0"/>
              </a:rPr>
              <a:t> </a:t>
            </a:r>
          </a:p>
          <a:p>
            <a:pPr marL="457200" indent="-457200">
              <a:buFontTx/>
              <a:buAutoNum type="arabicPeriod"/>
              <a:defRPr/>
            </a:pPr>
            <a:endParaRPr lang="en-GB" sz="1600" dirty="0">
              <a:solidFill>
                <a:prstClr val="black"/>
              </a:solidFill>
              <a:latin typeface="Open Sans"/>
            </a:endParaRPr>
          </a:p>
        </p:txBody>
      </p:sp>
      <p:sp>
        <p:nvSpPr>
          <p:cNvPr id="5" name="Title 1"/>
          <p:cNvSpPr txBox="1">
            <a:spLocks/>
          </p:cNvSpPr>
          <p:nvPr/>
        </p:nvSpPr>
        <p:spPr>
          <a:xfrm>
            <a:off x="3089238" y="2033847"/>
            <a:ext cx="6293341" cy="1637466"/>
          </a:xfrm>
          <a:prstGeom prst="rect">
            <a:avLst/>
          </a:prstGeom>
          <a:solidFill>
            <a:schemeClr val="bg1"/>
          </a:solidFill>
          <a:ln w="9525" cap="flat" cmpd="sng" algn="ctr">
            <a:solidFill>
              <a:srgbClr val="00B050"/>
            </a:solidFill>
            <a:prstDash val="solid"/>
          </a:ln>
          <a:effectLst>
            <a:glow rad="139700">
              <a:schemeClr val="accent6">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800" dirty="0">
                <a:latin typeface="Century Gothic" panose="020B0502020202020204" pitchFamily="34" charset="0"/>
              </a:rPr>
              <a:t>This question asks you about the </a:t>
            </a:r>
            <a:r>
              <a:rPr lang="en-GB" sz="1800" b="1" dirty="0">
                <a:latin typeface="Century Gothic" panose="020B0502020202020204" pitchFamily="34" charset="0"/>
              </a:rPr>
              <a:t>whole text</a:t>
            </a:r>
            <a:r>
              <a:rPr lang="en-GB" sz="1800" dirty="0">
                <a:latin typeface="Century Gothic" panose="020B0502020202020204" pitchFamily="34" charset="0"/>
              </a:rPr>
              <a:t>.</a:t>
            </a:r>
          </a:p>
          <a:p>
            <a:endParaRPr lang="en-GB" sz="1800" dirty="0">
              <a:latin typeface="Century Gothic" panose="020B0502020202020204" pitchFamily="34" charset="0"/>
            </a:endParaRPr>
          </a:p>
          <a:p>
            <a:r>
              <a:rPr lang="en-GB" sz="1800" dirty="0">
                <a:latin typeface="Century Gothic" panose="020B0502020202020204" pitchFamily="34" charset="0"/>
              </a:rPr>
              <a:t>The question is always about the </a:t>
            </a:r>
            <a:r>
              <a:rPr lang="en-GB" sz="1800" b="1" dirty="0">
                <a:latin typeface="Century Gothic" panose="020B0502020202020204" pitchFamily="34" charset="0"/>
              </a:rPr>
              <a:t>structure</a:t>
            </a:r>
            <a:r>
              <a:rPr lang="en-GB" sz="1800" dirty="0">
                <a:latin typeface="Century Gothic" panose="020B0502020202020204" pitchFamily="34" charset="0"/>
              </a:rPr>
              <a:t> of the text. </a:t>
            </a:r>
            <a:r>
              <a:rPr lang="en-GB" sz="1800" b="1" dirty="0">
                <a:solidFill>
                  <a:srgbClr val="FF0000"/>
                </a:solidFill>
                <a:latin typeface="Century Gothic" panose="020B0502020202020204" pitchFamily="34" charset="0"/>
              </a:rPr>
              <a:t>STRUCTURE</a:t>
            </a:r>
            <a:r>
              <a:rPr lang="en-GB" sz="1800" dirty="0">
                <a:latin typeface="Century Gothic" panose="020B0502020202020204" pitchFamily="34" charset="0"/>
              </a:rPr>
              <a:t> simply means the </a:t>
            </a:r>
            <a:r>
              <a:rPr lang="en-GB" sz="1800" b="1" dirty="0">
                <a:latin typeface="Century Gothic" panose="020B0502020202020204" pitchFamily="34" charset="0"/>
              </a:rPr>
              <a:t>order</a:t>
            </a:r>
            <a:r>
              <a:rPr lang="en-GB" sz="1800" dirty="0">
                <a:latin typeface="Century Gothic" panose="020B0502020202020204" pitchFamily="34" charset="0"/>
              </a:rPr>
              <a:t> of the things the writer describes in the text.</a:t>
            </a:r>
            <a:endParaRPr lang="en-GB" sz="1800" dirty="0">
              <a:latin typeface="Century Gothic" panose="020B0502020202020204" pitchFamily="34" charset="0"/>
            </a:endParaRPr>
          </a:p>
        </p:txBody>
      </p:sp>
      <p:sp>
        <p:nvSpPr>
          <p:cNvPr id="9" name="Title 1"/>
          <p:cNvSpPr txBox="1">
            <a:spLocks/>
          </p:cNvSpPr>
          <p:nvPr/>
        </p:nvSpPr>
        <p:spPr>
          <a:xfrm>
            <a:off x="2002715" y="4171034"/>
            <a:ext cx="8310282" cy="2022577"/>
          </a:xfrm>
          <a:prstGeom prst="rect">
            <a:avLst/>
          </a:prstGeom>
          <a:solidFill>
            <a:schemeClr val="bg1"/>
          </a:solidFill>
          <a:ln w="9525" cap="flat" cmpd="sng" algn="ctr">
            <a:solidFill>
              <a:srgbClr val="00B050"/>
            </a:solidFill>
            <a:prstDash val="solid"/>
          </a:ln>
          <a:effectLst>
            <a:glow rad="139700">
              <a:schemeClr val="accent6">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endParaRPr lang="en-GB" sz="1800" dirty="0">
              <a:latin typeface="Century Gothic" panose="020B0502020202020204" pitchFamily="34" charset="0"/>
            </a:endParaRPr>
          </a:p>
          <a:p>
            <a:r>
              <a:rPr lang="en-GB" sz="1800" dirty="0">
                <a:latin typeface="Century Gothic" panose="020B0502020202020204" pitchFamily="34" charset="0"/>
              </a:rPr>
              <a:t> </a:t>
            </a:r>
            <a:r>
              <a:rPr lang="en-GB" sz="1800" b="1" dirty="0">
                <a:latin typeface="Century Gothic" panose="020B0502020202020204" pitchFamily="34" charset="0"/>
              </a:rPr>
              <a:t>DO: </a:t>
            </a:r>
          </a:p>
          <a:p>
            <a:pPr marL="285750" indent="-285750">
              <a:buFont typeface="Arial" panose="020B0604020202020204" pitchFamily="34" charset="0"/>
              <a:buChar char="•"/>
            </a:pPr>
            <a:r>
              <a:rPr lang="en-GB" sz="1800" dirty="0">
                <a:latin typeface="Century Gothic" panose="020B0502020202020204" pitchFamily="34" charset="0"/>
              </a:rPr>
              <a:t>Look at the beginning, middle and end of the text</a:t>
            </a:r>
          </a:p>
          <a:p>
            <a:pPr marL="285750" indent="-285750">
              <a:buFont typeface="Arial" panose="020B0604020202020204" pitchFamily="34" charset="0"/>
              <a:buChar char="•"/>
            </a:pPr>
            <a:r>
              <a:rPr lang="en-GB" sz="1800" dirty="0">
                <a:latin typeface="Century Gothic" panose="020B0502020202020204" pitchFamily="34" charset="0"/>
              </a:rPr>
              <a:t>Look for a place where the focus </a:t>
            </a:r>
            <a:r>
              <a:rPr lang="en-GB" sz="1800" b="1" dirty="0">
                <a:latin typeface="Century Gothic" panose="020B0502020202020204" pitchFamily="34" charset="0"/>
              </a:rPr>
              <a:t>shifts </a:t>
            </a:r>
            <a:r>
              <a:rPr lang="en-GB" sz="1800" dirty="0">
                <a:latin typeface="Century Gothic" panose="020B0502020202020204" pitchFamily="34" charset="0"/>
              </a:rPr>
              <a:t>(changes)</a:t>
            </a:r>
            <a:endParaRPr lang="en-GB" sz="1800" b="1" dirty="0">
              <a:latin typeface="Century Gothic" panose="020B0502020202020204" pitchFamily="34" charset="0"/>
            </a:endParaRPr>
          </a:p>
          <a:p>
            <a:pPr marL="285750" indent="-285750">
              <a:buFont typeface="Arial" panose="020B0604020202020204" pitchFamily="34" charset="0"/>
              <a:buChar char="•"/>
            </a:pPr>
            <a:r>
              <a:rPr lang="en-GB" sz="1800" dirty="0">
                <a:latin typeface="Century Gothic" panose="020B0502020202020204" pitchFamily="34" charset="0"/>
              </a:rPr>
              <a:t>Make notes on the text as you find </a:t>
            </a:r>
            <a:r>
              <a:rPr lang="en-GB" sz="1800" b="1" dirty="0">
                <a:latin typeface="Century Gothic" panose="020B0502020202020204" pitchFamily="34" charset="0"/>
              </a:rPr>
              <a:t>structural </a:t>
            </a:r>
            <a:r>
              <a:rPr lang="en-GB" sz="1800" dirty="0">
                <a:latin typeface="Century Gothic" panose="020B0502020202020204" pitchFamily="34" charset="0"/>
              </a:rPr>
              <a:t>features</a:t>
            </a:r>
          </a:p>
          <a:p>
            <a:pPr marL="285750" indent="-285750">
              <a:buFont typeface="Arial" panose="020B0604020202020204" pitchFamily="34" charset="0"/>
              <a:buChar char="•"/>
            </a:pPr>
            <a:r>
              <a:rPr lang="en-GB" sz="1800" dirty="0">
                <a:latin typeface="Century Gothic" panose="020B0502020202020204" pitchFamily="34" charset="0"/>
              </a:rPr>
              <a:t>Write about WHAT the writer has done and WHY</a:t>
            </a:r>
            <a:endParaRPr lang="en-GB" sz="1800" dirty="0">
              <a:latin typeface="Century Gothic" panose="020B0502020202020204" pitchFamily="34" charset="0"/>
            </a:endParaRPr>
          </a:p>
        </p:txBody>
      </p:sp>
      <p:sp>
        <p:nvSpPr>
          <p:cNvPr id="2" name="Date Placeholder 1"/>
          <p:cNvSpPr>
            <a:spLocks noGrp="1"/>
          </p:cNvSpPr>
          <p:nvPr>
            <p:ph type="dt" sz="half" idx="10"/>
          </p:nvPr>
        </p:nvSpPr>
        <p:spPr/>
        <p:txBody>
          <a:bodyPr/>
          <a:lstStyle/>
          <a:p>
            <a:fld id="{96AC2E51-2A66-4CD5-BDA2-AA33EF6E6592}" type="datetime3">
              <a:rPr lang="en-GB" smtClean="0">
                <a:solidFill>
                  <a:prstClr val="black">
                    <a:tint val="75000"/>
                  </a:prstClr>
                </a:solidFill>
              </a:rPr>
              <a:t>1 May, 2019</a:t>
            </a:fld>
            <a:endParaRPr lang="en-GB">
              <a:solidFill>
                <a:prstClr val="black">
                  <a:tint val="75000"/>
                </a:prstClr>
              </a:solidFill>
            </a:endParaRPr>
          </a:p>
        </p:txBody>
      </p:sp>
    </p:spTree>
    <p:extLst>
      <p:ext uri="{BB962C8B-B14F-4D97-AF65-F5344CB8AC3E}">
        <p14:creationId xmlns:p14="http://schemas.microsoft.com/office/powerpoint/2010/main" val="648298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958443" y="971770"/>
            <a:ext cx="4785021" cy="707886"/>
          </a:xfrm>
          <a:prstGeom prst="rect">
            <a:avLst/>
          </a:prstGeom>
          <a:noFill/>
        </p:spPr>
        <p:txBody>
          <a:bodyPr wrap="square" rtlCol="0">
            <a:spAutoFit/>
          </a:bodyPr>
          <a:lstStyle/>
          <a:p>
            <a:pPr algn="ctr"/>
            <a:r>
              <a:rPr lang="en-GB" sz="4000" b="1" dirty="0" smtClean="0">
                <a:solidFill>
                  <a:srgbClr val="FF0000"/>
                </a:solidFill>
              </a:rPr>
              <a:t>Analysis</a:t>
            </a:r>
            <a:endParaRPr lang="en-GB" sz="4000" b="1" dirty="0">
              <a:solidFill>
                <a:srgbClr val="FF0000"/>
              </a:solidFill>
            </a:endParaRPr>
          </a:p>
        </p:txBody>
      </p:sp>
      <p:sp>
        <p:nvSpPr>
          <p:cNvPr id="6" name="TextBox 5"/>
          <p:cNvSpPr txBox="1"/>
          <p:nvPr/>
        </p:nvSpPr>
        <p:spPr>
          <a:xfrm>
            <a:off x="8641218" y="1679656"/>
            <a:ext cx="3419473" cy="2554545"/>
          </a:xfrm>
          <a:prstGeom prst="rect">
            <a:avLst/>
          </a:prstGeom>
          <a:noFill/>
        </p:spPr>
        <p:txBody>
          <a:bodyPr wrap="square" rtlCol="0">
            <a:spAutoFit/>
          </a:bodyPr>
          <a:lstStyle/>
          <a:p>
            <a:pPr algn="ctr"/>
            <a:r>
              <a:rPr lang="en-GB" sz="2000" b="1" dirty="0" smtClean="0">
                <a:solidFill>
                  <a:srgbClr val="FF0000"/>
                </a:solidFill>
              </a:rPr>
              <a:t>A detailed examination of the elements in a text.</a:t>
            </a:r>
          </a:p>
          <a:p>
            <a:pPr algn="ctr"/>
            <a:r>
              <a:rPr lang="en-GB" sz="2000" b="1" dirty="0" smtClean="0">
                <a:solidFill>
                  <a:srgbClr val="FF0000"/>
                </a:solidFill>
              </a:rPr>
              <a:t>An explanation as to WHY writers do what they do.</a:t>
            </a:r>
          </a:p>
          <a:p>
            <a:pPr algn="ctr"/>
            <a:r>
              <a:rPr lang="en-GB" sz="2000" b="1" dirty="0" smtClean="0">
                <a:solidFill>
                  <a:srgbClr val="FF0000"/>
                </a:solidFill>
              </a:rPr>
              <a:t>Analysis includes </a:t>
            </a:r>
            <a:r>
              <a:rPr lang="en-GB" sz="2000" b="1" dirty="0">
                <a:solidFill>
                  <a:srgbClr val="FF0000"/>
                </a:solidFill>
              </a:rPr>
              <a:t>d</a:t>
            </a:r>
            <a:r>
              <a:rPr lang="en-GB" sz="2000" b="1" dirty="0" smtClean="0">
                <a:solidFill>
                  <a:srgbClr val="FF0000"/>
                </a:solidFill>
              </a:rPr>
              <a:t>iscussion of the effects writers want to achieve and how they achieve it.</a:t>
            </a:r>
            <a:endParaRPr lang="en-GB" sz="2000" b="1" dirty="0">
              <a:solidFill>
                <a:srgbClr val="FF0000"/>
              </a:solidFill>
            </a:endParaRPr>
          </a:p>
        </p:txBody>
      </p:sp>
      <p:sp>
        <p:nvSpPr>
          <p:cNvPr id="2" name="Rectangle 1"/>
          <p:cNvSpPr/>
          <p:nvPr/>
        </p:nvSpPr>
        <p:spPr>
          <a:xfrm>
            <a:off x="318635" y="1192438"/>
            <a:ext cx="11582400" cy="6083525"/>
          </a:xfrm>
          <a:prstGeom prst="rect">
            <a:avLst/>
          </a:prstGeom>
        </p:spPr>
        <p:txBody>
          <a:bodyPr wrap="square">
            <a:spAutoFit/>
          </a:bodyPr>
          <a:lstStyle/>
          <a:p>
            <a:r>
              <a:rPr lang="en-GB" sz="2400" b="1" dirty="0"/>
              <a:t>You need to think about the </a:t>
            </a:r>
            <a:r>
              <a:rPr lang="en-GB" sz="2400" b="1" u="sng" dirty="0"/>
              <a:t>whole</a:t>
            </a:r>
            <a:r>
              <a:rPr lang="en-GB" sz="2400" b="1" dirty="0"/>
              <a:t> of the source.</a:t>
            </a:r>
          </a:p>
          <a:p>
            <a:r>
              <a:rPr lang="en-GB" sz="2400" b="1" dirty="0"/>
              <a:t> </a:t>
            </a:r>
          </a:p>
          <a:p>
            <a:r>
              <a:rPr lang="en-GB" sz="2400" b="1" dirty="0"/>
              <a:t>The text is from the beginning of a short story.</a:t>
            </a:r>
          </a:p>
          <a:p>
            <a:r>
              <a:rPr lang="en-GB" sz="2400" b="1" dirty="0"/>
              <a:t> </a:t>
            </a:r>
          </a:p>
          <a:p>
            <a:r>
              <a:rPr lang="en-GB" sz="2400" b="1" dirty="0"/>
              <a:t>How has the writer structured the text to </a:t>
            </a:r>
            <a:r>
              <a:rPr lang="en-GB" sz="2400" b="1" dirty="0" smtClean="0"/>
              <a:t>interest</a:t>
            </a:r>
          </a:p>
          <a:p>
            <a:r>
              <a:rPr lang="en-GB" sz="2400" b="1" dirty="0" smtClean="0"/>
              <a:t>you </a:t>
            </a:r>
            <a:r>
              <a:rPr lang="en-GB" sz="2400" b="1" dirty="0"/>
              <a:t>as a reader?</a:t>
            </a:r>
          </a:p>
          <a:p>
            <a:r>
              <a:rPr lang="en-GB" sz="2400" b="1" dirty="0"/>
              <a:t> </a:t>
            </a:r>
          </a:p>
          <a:p>
            <a:r>
              <a:rPr lang="en-GB" sz="2400" b="1" dirty="0"/>
              <a:t>You could write about:</a:t>
            </a:r>
          </a:p>
          <a:p>
            <a:r>
              <a:rPr lang="en-GB" sz="2400" b="1" dirty="0"/>
              <a:t> </a:t>
            </a:r>
          </a:p>
          <a:p>
            <a:pPr lvl="0"/>
            <a:r>
              <a:rPr lang="en-GB" sz="2400" b="1" dirty="0" smtClean="0"/>
              <a:t>- what </a:t>
            </a:r>
            <a:r>
              <a:rPr lang="en-GB" sz="2400" b="1" dirty="0"/>
              <a:t>the writer focuses your attention on at the </a:t>
            </a:r>
            <a:r>
              <a:rPr lang="en-GB" sz="2400" b="1" dirty="0" smtClean="0"/>
              <a:t>beginning</a:t>
            </a:r>
          </a:p>
          <a:p>
            <a:pPr lvl="0"/>
            <a:r>
              <a:rPr lang="en-GB" sz="2400" b="1" dirty="0" smtClean="0"/>
              <a:t>- how </a:t>
            </a:r>
            <a:r>
              <a:rPr lang="en-GB" sz="2400" b="1" dirty="0"/>
              <a:t>and why the writer changes this focus as the extract develops</a:t>
            </a:r>
          </a:p>
          <a:p>
            <a:pPr lvl="0"/>
            <a:r>
              <a:rPr lang="en-GB" sz="2400" b="1" dirty="0" smtClean="0"/>
              <a:t>- any </a:t>
            </a:r>
            <a:r>
              <a:rPr lang="en-GB" sz="2400" b="1" dirty="0"/>
              <a:t>other structural features that interest you.</a:t>
            </a:r>
            <a:r>
              <a:rPr lang="en-GB" sz="2400" dirty="0"/>
              <a:t>		</a:t>
            </a:r>
            <a:r>
              <a:rPr lang="en-GB" sz="2400" dirty="0" smtClean="0"/>
              <a:t>(</a:t>
            </a:r>
            <a:r>
              <a:rPr lang="en-GB" sz="2400" dirty="0"/>
              <a:t>8 marks</a:t>
            </a:r>
            <a:r>
              <a:rPr lang="en-GB" sz="2400" dirty="0" smtClean="0"/>
              <a:t>)</a:t>
            </a: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20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CONSIDERING QUESTION 3</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6137798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narrative ar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8641" y="-221893"/>
            <a:ext cx="8163001" cy="542904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739661" y="4746659"/>
            <a:ext cx="2808312" cy="19442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7572307" y="4746659"/>
            <a:ext cx="2808312" cy="19442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617973" y="138149"/>
            <a:ext cx="2497951" cy="32531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6" name="Rectangle 5"/>
          <p:cNvSpPr/>
          <p:nvPr/>
        </p:nvSpPr>
        <p:spPr>
          <a:xfrm>
            <a:off x="6617747" y="138149"/>
            <a:ext cx="3906888" cy="12549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8041637" y="1764709"/>
            <a:ext cx="2497952" cy="15000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8178886" y="2053090"/>
            <a:ext cx="2264484" cy="923330"/>
          </a:xfrm>
          <a:prstGeom prst="rect">
            <a:avLst/>
          </a:prstGeom>
          <a:noFill/>
        </p:spPr>
        <p:txBody>
          <a:bodyPr wrap="square" rtlCol="0">
            <a:spAutoFit/>
          </a:bodyPr>
          <a:lstStyle/>
          <a:p>
            <a:r>
              <a:rPr lang="en-GB" dirty="0">
                <a:solidFill>
                  <a:srgbClr val="FF0000"/>
                </a:solidFill>
              </a:rPr>
              <a:t>It is unlikely you will get any falling action in your exam text.</a:t>
            </a:r>
            <a:endParaRPr lang="en-GB" dirty="0">
              <a:solidFill>
                <a:srgbClr val="FF0000"/>
              </a:solidFill>
            </a:endParaRPr>
          </a:p>
        </p:txBody>
      </p:sp>
      <p:sp>
        <p:nvSpPr>
          <p:cNvPr id="9" name="TextBox 8"/>
          <p:cNvSpPr txBox="1"/>
          <p:nvPr/>
        </p:nvSpPr>
        <p:spPr>
          <a:xfrm>
            <a:off x="7877156" y="5257102"/>
            <a:ext cx="2264484" cy="923330"/>
          </a:xfrm>
          <a:prstGeom prst="rect">
            <a:avLst/>
          </a:prstGeom>
          <a:noFill/>
        </p:spPr>
        <p:txBody>
          <a:bodyPr wrap="square" rtlCol="0">
            <a:spAutoFit/>
          </a:bodyPr>
          <a:lstStyle/>
          <a:p>
            <a:r>
              <a:rPr lang="en-GB" dirty="0">
                <a:solidFill>
                  <a:srgbClr val="FF0000"/>
                </a:solidFill>
              </a:rPr>
              <a:t>It is unlikely you will get any denouement in your exam text.</a:t>
            </a:r>
            <a:endParaRPr lang="en-GB" dirty="0">
              <a:solidFill>
                <a:srgbClr val="FF0000"/>
              </a:solidFill>
            </a:endParaRPr>
          </a:p>
        </p:txBody>
      </p:sp>
      <p:sp>
        <p:nvSpPr>
          <p:cNvPr id="10" name="Text Box 2"/>
          <p:cNvSpPr txBox="1">
            <a:spLocks noChangeArrowheads="1"/>
          </p:cNvSpPr>
          <p:nvPr/>
        </p:nvSpPr>
        <p:spPr bwMode="auto">
          <a:xfrm>
            <a:off x="1847528" y="4797152"/>
            <a:ext cx="2496696" cy="1893723"/>
          </a:xfrm>
          <a:prstGeom prst="rect">
            <a:avLst/>
          </a:prstGeom>
          <a:solidFill>
            <a:schemeClr val="bg1"/>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sz="2400" b="1" dirty="0">
                <a:latin typeface="Arial" pitchFamily="34" charset="0"/>
                <a:cs typeface="Arial" pitchFamily="34" charset="0"/>
                <a:sym typeface="Webdings" pitchFamily="18" charset="2"/>
              </a:rPr>
              <a:t>1- at the start, what does the writer introduce, and why?</a:t>
            </a:r>
          </a:p>
        </p:txBody>
      </p:sp>
      <p:sp>
        <p:nvSpPr>
          <p:cNvPr id="11" name="Text Box 2"/>
          <p:cNvSpPr txBox="1">
            <a:spLocks noChangeArrowheads="1"/>
          </p:cNvSpPr>
          <p:nvPr/>
        </p:nvSpPr>
        <p:spPr bwMode="auto">
          <a:xfrm>
            <a:off x="1722420" y="253693"/>
            <a:ext cx="2285349" cy="3009243"/>
          </a:xfrm>
          <a:prstGeom prst="rect">
            <a:avLst/>
          </a:prstGeom>
          <a:solidFill>
            <a:schemeClr val="bg1"/>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sz="2000" b="1" dirty="0">
                <a:latin typeface="Arial" pitchFamily="34" charset="0"/>
                <a:cs typeface="Arial" pitchFamily="34" charset="0"/>
                <a:sym typeface="Webdings" pitchFamily="18" charset="2"/>
              </a:rPr>
              <a:t>2 – look for two examples of rising action. What is the writer focusing on to create tension? How does he shift the focus? </a:t>
            </a:r>
          </a:p>
        </p:txBody>
      </p:sp>
      <p:sp>
        <p:nvSpPr>
          <p:cNvPr id="12" name="Text Box 2"/>
          <p:cNvSpPr txBox="1">
            <a:spLocks noChangeArrowheads="1"/>
          </p:cNvSpPr>
          <p:nvPr/>
        </p:nvSpPr>
        <p:spPr bwMode="auto">
          <a:xfrm>
            <a:off x="6744072" y="188640"/>
            <a:ext cx="3653790" cy="1204475"/>
          </a:xfrm>
          <a:prstGeom prst="rect">
            <a:avLst/>
          </a:prstGeom>
          <a:solidFill>
            <a:schemeClr val="bg1"/>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GB" sz="2400" b="1" dirty="0">
                <a:latin typeface="Arial" pitchFamily="34" charset="0"/>
                <a:cs typeface="Arial" pitchFamily="34" charset="0"/>
                <a:sym typeface="Webdings" pitchFamily="18" charset="2"/>
              </a:rPr>
              <a:t>3- what is the climax? How does it make us feel?</a:t>
            </a:r>
          </a:p>
        </p:txBody>
      </p:sp>
      <p:sp>
        <p:nvSpPr>
          <p:cNvPr id="13" name="TextBox 12"/>
          <p:cNvSpPr txBox="1"/>
          <p:nvPr/>
        </p:nvSpPr>
        <p:spPr>
          <a:xfrm>
            <a:off x="4946771" y="2780929"/>
            <a:ext cx="2304256" cy="3693319"/>
          </a:xfrm>
          <a:prstGeom prst="rect">
            <a:avLst/>
          </a:prstGeom>
          <a:noFill/>
        </p:spPr>
        <p:txBody>
          <a:bodyPr wrap="square" rtlCol="0">
            <a:spAutoFit/>
          </a:bodyPr>
          <a:lstStyle/>
          <a:p>
            <a:r>
              <a:rPr lang="en-GB" dirty="0"/>
              <a:t>The writer begins by introducing… This interests us because…</a:t>
            </a:r>
          </a:p>
          <a:p>
            <a:endParaRPr lang="en-GB" dirty="0"/>
          </a:p>
          <a:p>
            <a:r>
              <a:rPr lang="en-GB" dirty="0"/>
              <a:t>The narrative focus shifts to… This is interesting because…</a:t>
            </a:r>
          </a:p>
          <a:p>
            <a:endParaRPr lang="en-GB" dirty="0"/>
          </a:p>
          <a:p>
            <a:r>
              <a:rPr lang="en-GB" dirty="0"/>
              <a:t>Tension builds when…</a:t>
            </a:r>
          </a:p>
          <a:p>
            <a:endParaRPr lang="en-GB" dirty="0"/>
          </a:p>
          <a:p>
            <a:r>
              <a:rPr lang="en-GB" dirty="0"/>
              <a:t>The climax of the extract is… It makes us feel…</a:t>
            </a:r>
            <a:endParaRPr lang="en-GB" dirty="0"/>
          </a:p>
        </p:txBody>
      </p:sp>
      <p:sp>
        <p:nvSpPr>
          <p:cNvPr id="14" name="Date Placeholder 13"/>
          <p:cNvSpPr>
            <a:spLocks noGrp="1"/>
          </p:cNvSpPr>
          <p:nvPr>
            <p:ph type="dt" sz="half" idx="10"/>
          </p:nvPr>
        </p:nvSpPr>
        <p:spPr>
          <a:xfrm>
            <a:off x="6339858" y="6329965"/>
            <a:ext cx="2057400" cy="365125"/>
          </a:xfrm>
        </p:spPr>
        <p:txBody>
          <a:bodyPr/>
          <a:lstStyle/>
          <a:p>
            <a:fld id="{CB30175F-B197-4B3A-8082-92E1E95684D4}" type="datetime3">
              <a:rPr lang="en-GB" smtClean="0">
                <a:solidFill>
                  <a:prstClr val="black">
                    <a:tint val="75000"/>
                  </a:prstClr>
                </a:solidFill>
              </a:rPr>
              <a:t>1 May, 2019</a:t>
            </a:fld>
            <a:endParaRPr lang="en-GB" dirty="0">
              <a:solidFill>
                <a:prstClr val="black">
                  <a:tint val="75000"/>
                </a:prstClr>
              </a:solidFill>
            </a:endParaRPr>
          </a:p>
        </p:txBody>
      </p:sp>
    </p:spTree>
    <p:extLst>
      <p:ext uri="{BB962C8B-B14F-4D97-AF65-F5344CB8AC3E}">
        <p14:creationId xmlns:p14="http://schemas.microsoft.com/office/powerpoint/2010/main" val="2074886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6514" y="1141258"/>
            <a:ext cx="6117772" cy="5447645"/>
          </a:xfrm>
          <a:prstGeom prst="rect">
            <a:avLst/>
          </a:prstGeom>
          <a:noFill/>
          <a:ln>
            <a:solidFill>
              <a:schemeClr val="tx1"/>
            </a:solidFill>
          </a:ln>
        </p:spPr>
        <p:txBody>
          <a:bodyPr wrap="square" rtlCol="0">
            <a:spAutoFit/>
          </a:bodyPr>
          <a:lstStyle/>
          <a:p>
            <a:pPr algn="ctr"/>
            <a:endParaRPr lang="en-GB" sz="2600" b="1" dirty="0" smtClean="0"/>
          </a:p>
          <a:p>
            <a:pPr algn="ctr"/>
            <a:endParaRPr lang="en-GB" sz="3200" b="1" dirty="0" smtClean="0"/>
          </a:p>
          <a:p>
            <a:pPr algn="ctr"/>
            <a:endParaRPr lang="en-GB" sz="3200" b="1" dirty="0"/>
          </a:p>
          <a:p>
            <a:pPr algn="ctr"/>
            <a:r>
              <a:rPr lang="en-GB" sz="4000" b="1" dirty="0" smtClean="0"/>
              <a:t>Candidate’s answer will appear here on the examiner’s marking screen.</a:t>
            </a:r>
            <a:endParaRPr lang="en-GB" sz="4000" b="1" dirty="0"/>
          </a:p>
          <a:p>
            <a:pPr algn="ctr"/>
            <a:endParaRPr lang="en-GB" sz="3200" b="1" dirty="0"/>
          </a:p>
          <a:p>
            <a:pPr algn="ctr"/>
            <a:endParaRPr lang="en-GB" sz="3200" b="1" dirty="0" smtClean="0"/>
          </a:p>
          <a:p>
            <a:pPr algn="ctr"/>
            <a:endParaRPr lang="en-GB" sz="3200" b="1" dirty="0" smtClean="0"/>
          </a:p>
          <a:p>
            <a:pPr algn="ctr"/>
            <a:endParaRPr lang="en-GB" sz="2600" b="1" dirty="0"/>
          </a:p>
          <a:p>
            <a:pPr algn="ctr"/>
            <a:endParaRPr lang="en-GB" sz="1600" dirty="0" smtClean="0"/>
          </a:p>
        </p:txBody>
      </p:sp>
      <p:sp>
        <p:nvSpPr>
          <p:cNvPr id="5" name="Rectangle 4"/>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14913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6514" y="1141258"/>
            <a:ext cx="6117772" cy="5539978"/>
          </a:xfrm>
          <a:prstGeom prst="rect">
            <a:avLst/>
          </a:prstGeom>
          <a:noFill/>
          <a:ln>
            <a:solidFill>
              <a:schemeClr val="tx1"/>
            </a:solidFill>
          </a:ln>
        </p:spPr>
        <p:txBody>
          <a:bodyPr wrap="square" rtlCol="0">
            <a:spAutoFit/>
          </a:bodyPr>
          <a:lstStyle/>
          <a:p>
            <a:pPr algn="ctr"/>
            <a:r>
              <a:rPr lang="en-GB" sz="2600" b="1" dirty="0" smtClean="0"/>
              <a:t>The examiner will see the candidate’s answer to the right of these comments.</a:t>
            </a:r>
          </a:p>
          <a:p>
            <a:pPr algn="ctr"/>
            <a:endParaRPr lang="en-GB" sz="2600" b="1" dirty="0"/>
          </a:p>
          <a:p>
            <a:pPr algn="ctr"/>
            <a:r>
              <a:rPr lang="en-GB" sz="2600" b="1" dirty="0" smtClean="0"/>
              <a:t>The examiner will then click and drag these comments onto your answer to show where you have met the criteria. </a:t>
            </a:r>
          </a:p>
          <a:p>
            <a:pPr algn="ctr"/>
            <a:endParaRPr lang="en-GB" sz="2600" b="1" dirty="0"/>
          </a:p>
          <a:p>
            <a:pPr algn="ctr"/>
            <a:r>
              <a:rPr lang="en-GB" sz="2600" b="1" dirty="0" smtClean="0"/>
              <a:t>This means that part of your answer could contain a L1 comment but also a L4 comment. This means that if part of your answer is L4 but the rest is L1, you will receive a mark in the L4 section of the mark scheme.</a:t>
            </a:r>
          </a:p>
          <a:p>
            <a:pPr algn="ctr"/>
            <a:endParaRPr lang="en-GB" sz="1600" dirty="0" smtClean="0"/>
          </a:p>
        </p:txBody>
      </p:sp>
      <p:cxnSp>
        <p:nvCxnSpPr>
          <p:cNvPr id="9" name="Straight Arrow Connector 8"/>
          <p:cNvCxnSpPr/>
          <p:nvPr/>
        </p:nvCxnSpPr>
        <p:spPr>
          <a:xfrm flipH="1">
            <a:off x="4325257" y="1669144"/>
            <a:ext cx="1770744" cy="159656"/>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
        <p:nvSpPr>
          <p:cNvPr id="10" name="TextBox 9"/>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223553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1938992"/>
          </a:xfrm>
          <a:prstGeom prst="rect">
            <a:avLst/>
          </a:prstGeom>
          <a:noFill/>
          <a:ln>
            <a:solidFill>
              <a:schemeClr val="bg1"/>
            </a:solidFill>
          </a:ln>
        </p:spPr>
        <p:txBody>
          <a:bodyPr wrap="square" rtlCol="0">
            <a:spAutoFit/>
          </a:bodyPr>
          <a:lstStyle/>
          <a:p>
            <a:pPr algn="ctr"/>
            <a:r>
              <a:rPr lang="en-GB" sz="2600" b="1" dirty="0" smtClean="0"/>
              <a:t>Annotate the following answers with the comments on the left. See if you can identify the highest level the answer achieves and where it achieves it.</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MARK THE FOLLOWING ANSWERS</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3617690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extract begins with a description of the time  of year. We are then introduced to a new character called Nat. Nat has a ‘wartime disability’ and doesn’t work all the time. We learn lots of information about him. He likes to look at the birds. We know this because it says he ‘would watch the birds’. Perhaps the writer does this because we know the story is going to be about birds so it is introducing them to the reader. There are lots of them which means the story could be scary. The writer focuses on Nat who finishes for the day and he thinks the birds are ‘restless’ because there is going to be a ‘hard winter’. The writer talks about the weather again. The last line could be on a line by itself because it is important. It talks about a bird and we know birds are going to be important because of the title of the story.</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448740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925465" y="246277"/>
            <a:ext cx="2464783" cy="1287851"/>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GB" sz="3600" dirty="0">
                <a:solidFill>
                  <a:prstClr val="black"/>
                </a:solidFill>
                <a:latin typeface="Berlin Sans FB" panose="020E0602020502020306" pitchFamily="34" charset="0"/>
              </a:rPr>
              <a:t>Paper 1</a:t>
            </a:r>
          </a:p>
          <a:p>
            <a:pPr>
              <a:defRPr/>
            </a:pPr>
            <a:r>
              <a:rPr lang="en-GB" sz="3600" dirty="0">
                <a:solidFill>
                  <a:prstClr val="black"/>
                </a:solidFill>
                <a:latin typeface="Berlin Sans FB" panose="020E0602020502020306" pitchFamily="34" charset="0"/>
              </a:rPr>
              <a:t>Question 1 </a:t>
            </a:r>
          </a:p>
          <a:p>
            <a:pPr marL="457200" indent="-457200">
              <a:buFontTx/>
              <a:buAutoNum type="arabicPeriod"/>
              <a:defRPr/>
            </a:pPr>
            <a:endParaRPr lang="en-GB" sz="1600" dirty="0">
              <a:solidFill>
                <a:prstClr val="black"/>
              </a:solidFill>
              <a:latin typeface="Open Sans"/>
            </a:endParaRPr>
          </a:p>
        </p:txBody>
      </p:sp>
      <p:sp>
        <p:nvSpPr>
          <p:cNvPr id="5" name="Title 1"/>
          <p:cNvSpPr txBox="1">
            <a:spLocks/>
          </p:cNvSpPr>
          <p:nvPr/>
        </p:nvSpPr>
        <p:spPr>
          <a:xfrm>
            <a:off x="3089238" y="2033847"/>
            <a:ext cx="6293341" cy="1637466"/>
          </a:xfrm>
          <a:prstGeom prst="rect">
            <a:avLst/>
          </a:prstGeom>
          <a:solidFill>
            <a:schemeClr val="bg1"/>
          </a:solidFill>
          <a:ln w="9525" cap="flat" cmpd="sng" algn="ctr">
            <a:solidFill>
              <a:srgbClr val="00B050"/>
            </a:solidFill>
            <a:prstDash val="solid"/>
          </a:ln>
          <a:effectLst>
            <a:glow rad="139700">
              <a:schemeClr val="accent6">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800" dirty="0">
                <a:latin typeface="Century Gothic" panose="020B0502020202020204" pitchFamily="34" charset="0"/>
              </a:rPr>
              <a:t>This question is the </a:t>
            </a:r>
            <a:r>
              <a:rPr lang="en-GB" sz="1800" b="1" dirty="0">
                <a:latin typeface="Century Gothic" panose="020B0502020202020204" pitchFamily="34" charset="0"/>
              </a:rPr>
              <a:t>easiest</a:t>
            </a:r>
            <a:r>
              <a:rPr lang="en-GB" sz="1800" dirty="0">
                <a:latin typeface="Century Gothic" panose="020B0502020202020204" pitchFamily="34" charset="0"/>
              </a:rPr>
              <a:t>. It will ask you to pick out FOUR things from the text.</a:t>
            </a:r>
          </a:p>
          <a:p>
            <a:endParaRPr lang="en-GB" sz="1800" dirty="0">
              <a:latin typeface="Century Gothic" panose="020B0502020202020204" pitchFamily="34" charset="0"/>
            </a:endParaRPr>
          </a:p>
          <a:p>
            <a:r>
              <a:rPr lang="en-GB" sz="1800" dirty="0">
                <a:latin typeface="Century Gothic" panose="020B0502020202020204" pitchFamily="34" charset="0"/>
              </a:rPr>
              <a:t> </a:t>
            </a:r>
            <a:r>
              <a:rPr lang="en-GB" sz="1800" b="1" dirty="0">
                <a:latin typeface="Century Gothic" panose="020B0502020202020204" pitchFamily="34" charset="0"/>
              </a:rPr>
              <a:t>DO NOT </a:t>
            </a:r>
            <a:r>
              <a:rPr lang="en-GB" sz="1800" dirty="0">
                <a:latin typeface="Century Gothic" panose="020B0502020202020204" pitchFamily="34" charset="0"/>
              </a:rPr>
              <a:t>just copy the entire paragraph. This will not get you any marks. </a:t>
            </a:r>
          </a:p>
          <a:p>
            <a:endParaRPr lang="en-GB" sz="1800" dirty="0">
              <a:latin typeface="Century Gothic" panose="020B0502020202020204" pitchFamily="34" charset="0"/>
            </a:endParaRPr>
          </a:p>
        </p:txBody>
      </p:sp>
      <p:sp>
        <p:nvSpPr>
          <p:cNvPr id="9" name="Title 1"/>
          <p:cNvSpPr txBox="1">
            <a:spLocks/>
          </p:cNvSpPr>
          <p:nvPr/>
        </p:nvSpPr>
        <p:spPr>
          <a:xfrm>
            <a:off x="2002715" y="4171034"/>
            <a:ext cx="8310282" cy="2022577"/>
          </a:xfrm>
          <a:prstGeom prst="rect">
            <a:avLst/>
          </a:prstGeom>
          <a:solidFill>
            <a:schemeClr val="bg1"/>
          </a:solidFill>
          <a:ln w="9525" cap="flat" cmpd="sng" algn="ctr">
            <a:solidFill>
              <a:srgbClr val="00B050"/>
            </a:solidFill>
            <a:prstDash val="solid"/>
          </a:ln>
          <a:effectLst>
            <a:glow rad="139700">
              <a:schemeClr val="accent6">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endParaRPr lang="en-GB" sz="1800" dirty="0">
              <a:latin typeface="Century Gothic" panose="020B0502020202020204" pitchFamily="34" charset="0"/>
            </a:endParaRPr>
          </a:p>
          <a:p>
            <a:r>
              <a:rPr lang="en-GB" sz="1800" dirty="0">
                <a:latin typeface="Century Gothic" panose="020B0502020202020204" pitchFamily="34" charset="0"/>
              </a:rPr>
              <a:t> </a:t>
            </a:r>
            <a:r>
              <a:rPr lang="en-GB" sz="1800" b="1" dirty="0">
                <a:latin typeface="Century Gothic" panose="020B0502020202020204" pitchFamily="34" charset="0"/>
              </a:rPr>
              <a:t>DO: </a:t>
            </a:r>
          </a:p>
          <a:p>
            <a:pPr marL="285750" indent="-285750">
              <a:buFont typeface="Arial" panose="020B0604020202020204" pitchFamily="34" charset="0"/>
              <a:buChar char="•"/>
            </a:pPr>
            <a:r>
              <a:rPr lang="en-GB" sz="1800" dirty="0">
                <a:latin typeface="Century Gothic" panose="020B0502020202020204" pitchFamily="34" charset="0"/>
              </a:rPr>
              <a:t>Box off the lines the question refers to</a:t>
            </a:r>
          </a:p>
          <a:p>
            <a:pPr marL="285750" indent="-285750">
              <a:buFont typeface="Arial" panose="020B0604020202020204" pitchFamily="34" charset="0"/>
              <a:buChar char="•"/>
            </a:pPr>
            <a:r>
              <a:rPr lang="en-GB" sz="1800" dirty="0">
                <a:latin typeface="Century Gothic" panose="020B0502020202020204" pitchFamily="34" charset="0"/>
              </a:rPr>
              <a:t>Underline each relevant detail from the extract as you find it</a:t>
            </a:r>
          </a:p>
          <a:p>
            <a:pPr marL="285750" indent="-285750">
              <a:buFont typeface="Arial" panose="020B0604020202020204" pitchFamily="34" charset="0"/>
              <a:buChar char="•"/>
            </a:pPr>
            <a:r>
              <a:rPr lang="en-GB" sz="1800" dirty="0">
                <a:latin typeface="Century Gothic" panose="020B0502020202020204" pitchFamily="34" charset="0"/>
              </a:rPr>
              <a:t>Write down each detail as a short sentence, using quotation marks around your evidence</a:t>
            </a:r>
            <a:endParaRPr lang="en-GB" sz="1800" dirty="0">
              <a:latin typeface="Century Gothic" panose="020B0502020202020204" pitchFamily="34" charset="0"/>
            </a:endParaRPr>
          </a:p>
        </p:txBody>
      </p:sp>
      <p:sp>
        <p:nvSpPr>
          <p:cNvPr id="2" name="Date Placeholder 1"/>
          <p:cNvSpPr>
            <a:spLocks noGrp="1"/>
          </p:cNvSpPr>
          <p:nvPr>
            <p:ph type="dt" sz="half" idx="10"/>
          </p:nvPr>
        </p:nvSpPr>
        <p:spPr/>
        <p:txBody>
          <a:bodyPr/>
          <a:lstStyle/>
          <a:p>
            <a:fld id="{52706737-8F3E-4C8D-8363-52062AECF274}" type="datetime3">
              <a:rPr lang="en-GB" smtClean="0">
                <a:solidFill>
                  <a:prstClr val="black">
                    <a:tint val="75000"/>
                  </a:prstClr>
                </a:solidFill>
              </a:rPr>
              <a:t>1 May, 2019</a:t>
            </a:fld>
            <a:endParaRPr lang="en-GB">
              <a:solidFill>
                <a:prstClr val="black">
                  <a:tint val="75000"/>
                </a:prstClr>
              </a:solidFill>
            </a:endParaRPr>
          </a:p>
        </p:txBody>
      </p:sp>
    </p:spTree>
    <p:extLst>
      <p:ext uri="{BB962C8B-B14F-4D97-AF65-F5344CB8AC3E}">
        <p14:creationId xmlns:p14="http://schemas.microsoft.com/office/powerpoint/2010/main" val="36973421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begins by establishing a sense of time and place. We are told it is ‘December’ so the writer is already creating a dark, bleak tone. We are introduced to a new character, Nat </a:t>
            </a:r>
            <a:r>
              <a:rPr lang="en-GB" sz="1500" dirty="0" err="1" smtClean="0"/>
              <a:t>Hocken</a:t>
            </a:r>
            <a:r>
              <a:rPr lang="en-GB" sz="1500" dirty="0" smtClean="0"/>
              <a:t>, and du </a:t>
            </a:r>
            <a:r>
              <a:rPr lang="en-GB" sz="1500" dirty="0" err="1" smtClean="0"/>
              <a:t>Maurier</a:t>
            </a:r>
            <a:r>
              <a:rPr lang="en-GB" sz="1500" dirty="0" smtClean="0"/>
              <a:t> zooms in on his solitary and lonely nature. This could interest the reader because it portrays him as mysterious and somewhat secretive. He clearly likes the birds; they are part of his daily routine which would imply he prefers to spend his time with them rather than other people. The writer shifts the focus to the movements of the birds; du </a:t>
            </a:r>
            <a:r>
              <a:rPr lang="en-GB" sz="1500" dirty="0" err="1" smtClean="0"/>
              <a:t>Maurier</a:t>
            </a:r>
            <a:r>
              <a:rPr lang="en-GB" sz="1500" dirty="0" smtClean="0"/>
              <a:t> initially presents them as peaceful creatures, saying they were ‘rustling like silk’, perhaps to shock the reader when the birds begin to display odd, threatening behaviour later on in the extract. This threatening behaviour ends the extract with a line in a paragraph by itself, perhaps to show its importance.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4225852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170646"/>
          </a:xfrm>
          <a:prstGeom prst="rect">
            <a:avLst/>
          </a:prstGeom>
          <a:noFill/>
          <a:ln>
            <a:solidFill>
              <a:schemeClr val="tx1"/>
            </a:solidFill>
          </a:ln>
        </p:spPr>
        <p:txBody>
          <a:bodyPr wrap="square" rtlCol="0">
            <a:spAutoFit/>
          </a:bodyPr>
          <a:lstStyle/>
          <a:p>
            <a:pPr algn="just">
              <a:lnSpc>
                <a:spcPct val="200000"/>
              </a:lnSpc>
            </a:pPr>
            <a:r>
              <a:rPr lang="en-GB" sz="1500" dirty="0" smtClean="0"/>
              <a:t>The writer creates a dark tone at the beginning by telling us how the story is set in December. The writer then shifts our focus to the main character, Nat, drawing particular attention to his ‘solitary disposition.’ The writer creates a peaceful tone by zooming in on the movements of the birds and says they ‘rustled like silk.’ Silk is soft so the movements of the birds are soft. This interests the reader because this is an effective simile. The writer then uses speech to interest us as this gives as more clues as to the type of character Nat is. He says the word ‘perhaps’ which shows he likes to ask questions. He is a curious character. The writer then zooms in to the birds again to show how they are growing ‘restless’ which will make the reader wonder why and perhaps make them fear for Nat.</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3707907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33530"/>
          </a:xfrm>
          <a:prstGeom prst="rect">
            <a:avLst/>
          </a:prstGeom>
          <a:noFill/>
          <a:ln>
            <a:solidFill>
              <a:schemeClr val="tx1"/>
            </a:solidFill>
          </a:ln>
        </p:spPr>
        <p:txBody>
          <a:bodyPr wrap="square" rtlCol="0">
            <a:spAutoFit/>
          </a:bodyPr>
          <a:lstStyle/>
          <a:p>
            <a:pPr algn="just">
              <a:lnSpc>
                <a:spcPct val="200000"/>
              </a:lnSpc>
            </a:pPr>
            <a:r>
              <a:rPr lang="en-GB" sz="1400" dirty="0" smtClean="0"/>
              <a:t>The writer begins by establishing a cold, somewhat bleak tone by telling us that the month is ‘December’. This coincides with the sense of threat that du </a:t>
            </a:r>
            <a:r>
              <a:rPr lang="en-GB" sz="1400" dirty="0" err="1" smtClean="0"/>
              <a:t>Maurier</a:t>
            </a:r>
            <a:r>
              <a:rPr lang="en-GB" sz="1400" dirty="0" smtClean="0"/>
              <a:t> includes later on in her story when describing the actions of the birds. Du </a:t>
            </a:r>
            <a:r>
              <a:rPr lang="en-GB" sz="1400" dirty="0" err="1" smtClean="0"/>
              <a:t>Maurier</a:t>
            </a:r>
            <a:r>
              <a:rPr lang="en-GB" sz="1400" dirty="0" smtClean="0"/>
              <a:t> shifts our attention to the main character; we see how </a:t>
            </a:r>
            <a:r>
              <a:rPr lang="en-GB" sz="1400" dirty="0" err="1" smtClean="0"/>
              <a:t>Hocken</a:t>
            </a:r>
            <a:r>
              <a:rPr lang="en-GB" sz="1400" dirty="0" smtClean="0"/>
              <a:t> is solitary yet his loneliness is focused upon to show how he has some sort of affinity with the birds. The juxtaposition of the birds moving together as opposed to Nat’s loneliness not only shows the reader that Nat is outnumbered but also that they provide him with some sort of comfort. We are told how he ‘would watch the birds’, suggesting that he knows their movements, their ‘ritual’ and as such can identify when something is wrong. Perhaps this is why du </a:t>
            </a:r>
            <a:r>
              <a:rPr lang="en-GB" sz="1400" dirty="0" err="1" smtClean="0"/>
              <a:t>Maurier</a:t>
            </a:r>
            <a:r>
              <a:rPr lang="en-GB" sz="1400" dirty="0" smtClean="0"/>
              <a:t> decides to zoom in on the actions of the birds immediately after telling us that Nat is familiar with them. The fact they are ‘restless’ begins to create a sense of fear.</a:t>
            </a:r>
          </a:p>
          <a:p>
            <a:pPr algn="just">
              <a:lnSpc>
                <a:spcPct val="200000"/>
              </a:lnSpc>
            </a:pPr>
            <a:endParaRPr lang="en-GB" sz="14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1684009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extract begins with a description of the time  of year. We are then introduced to a new character called Nat. Nat has a ‘wartime disability’ and doesn’t work all the time. We learn lots of information about him. He likes to look at the birds. We know this because it says he ‘would watch the birds’. Perhaps the writer does this because we know the story is going to be about birds so it is introducing them to the reader. There are lots of them which means the story could be scary. The writer focuses on Nat who finishes for the day and he thinks the birds are ‘restless’ because there is going to be a ‘hard winter’. The writer talks about the weather again. The last line could be on a line by itself because it is important. It talks about a bird and we know birds are going to be important because of the title of the story.</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WHICH BAND? (CANDIDATE ONE)</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
        <p:nvSpPr>
          <p:cNvPr id="6" name="TextBox 5"/>
          <p:cNvSpPr txBox="1"/>
          <p:nvPr/>
        </p:nvSpPr>
        <p:spPr>
          <a:xfrm>
            <a:off x="2565171" y="3832225"/>
            <a:ext cx="3628573"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structure (L1)</a:t>
            </a:r>
            <a:endParaRPr lang="en-GB" sz="1400" dirty="0"/>
          </a:p>
        </p:txBody>
      </p:sp>
      <p:cxnSp>
        <p:nvCxnSpPr>
          <p:cNvPr id="9" name="Straight Arrow Connector 8"/>
          <p:cNvCxnSpPr>
            <a:stCxn id="6" idx="3"/>
          </p:cNvCxnSpPr>
          <p:nvPr/>
        </p:nvCxnSpPr>
        <p:spPr>
          <a:xfrm flipV="1">
            <a:off x="6193744" y="3875768"/>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423330" y="5671128"/>
            <a:ext cx="3628573"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structure (L1)</a:t>
            </a:r>
            <a:endParaRPr lang="en-GB" sz="1400" dirty="0"/>
          </a:p>
        </p:txBody>
      </p:sp>
      <p:cxnSp>
        <p:nvCxnSpPr>
          <p:cNvPr id="13" name="Straight Arrow Connector 12"/>
          <p:cNvCxnSpPr>
            <a:stCxn id="12" idx="3"/>
          </p:cNvCxnSpPr>
          <p:nvPr/>
        </p:nvCxnSpPr>
        <p:spPr>
          <a:xfrm flipV="1">
            <a:off x="7051903" y="5714671"/>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4766356" y="4722577"/>
            <a:ext cx="3069998" cy="307777"/>
          </a:xfrm>
          <a:prstGeom prst="rect">
            <a:avLst/>
          </a:prstGeom>
          <a:solidFill>
            <a:srgbClr val="FFFF99"/>
          </a:solidFill>
          <a:ln>
            <a:solidFill>
              <a:schemeClr val="tx1"/>
            </a:solidFill>
          </a:ln>
        </p:spPr>
        <p:txBody>
          <a:bodyPr wrap="square" rtlCol="0">
            <a:spAutoFit/>
          </a:bodyPr>
          <a:lstStyle/>
          <a:p>
            <a:r>
              <a:rPr lang="en-GB" sz="1400" dirty="0" smtClean="0"/>
              <a:t>Candidate is just repeating the plot (L1)</a:t>
            </a:r>
            <a:endParaRPr lang="en-GB" sz="1400" dirty="0"/>
          </a:p>
        </p:txBody>
      </p:sp>
      <p:cxnSp>
        <p:nvCxnSpPr>
          <p:cNvPr id="15" name="Straight Arrow Connector 14"/>
          <p:cNvCxnSpPr>
            <a:stCxn id="14" idx="3"/>
          </p:cNvCxnSpPr>
          <p:nvPr/>
        </p:nvCxnSpPr>
        <p:spPr>
          <a:xfrm flipV="1">
            <a:off x="7836354" y="4766120"/>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ONE</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442972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1000" fill="hold"/>
                                        <p:tgtEl>
                                          <p:spTgt spid="16"/>
                                        </p:tgtEl>
                                        <p:attrNameLst>
                                          <p:attrName>ppt_w</p:attrName>
                                        </p:attrNameLst>
                                      </p:cBhvr>
                                      <p:tavLst>
                                        <p:tav tm="0">
                                          <p:val>
                                            <p:fltVal val="0"/>
                                          </p:val>
                                        </p:tav>
                                        <p:tav tm="100000">
                                          <p:val>
                                            <p:strVal val="#ppt_w"/>
                                          </p:val>
                                        </p:tav>
                                      </p:tavLst>
                                    </p:anim>
                                    <p:anim calcmode="lin" valueType="num">
                                      <p:cBhvr>
                                        <p:cTn id="28" dur="1000" fill="hold"/>
                                        <p:tgtEl>
                                          <p:spTgt spid="16"/>
                                        </p:tgtEl>
                                        <p:attrNameLst>
                                          <p:attrName>ppt_h</p:attrName>
                                        </p:attrNameLst>
                                      </p:cBhvr>
                                      <p:tavLst>
                                        <p:tav tm="0">
                                          <p:val>
                                            <p:fltVal val="0"/>
                                          </p:val>
                                        </p:tav>
                                        <p:tav tm="100000">
                                          <p:val>
                                            <p:strVal val="#ppt_h"/>
                                          </p:val>
                                        </p:tav>
                                      </p:tavLst>
                                    </p:anim>
                                    <p:anim calcmode="lin" valueType="num">
                                      <p:cBhvr>
                                        <p:cTn id="29" dur="1000" fill="hold"/>
                                        <p:tgtEl>
                                          <p:spTgt spid="16"/>
                                        </p:tgtEl>
                                        <p:attrNameLst>
                                          <p:attrName>style.rotation</p:attrName>
                                        </p:attrNameLst>
                                      </p:cBhvr>
                                      <p:tavLst>
                                        <p:tav tm="0">
                                          <p:val>
                                            <p:fltVal val="90"/>
                                          </p:val>
                                        </p:tav>
                                        <p:tav tm="100000">
                                          <p:val>
                                            <p:fltVal val="0"/>
                                          </p:val>
                                        </p:tav>
                                      </p:tavLst>
                                    </p:anim>
                                    <p:animEffect transition="in" filter="fade">
                                      <p:cBhvr>
                                        <p:cTn id="30" dur="1000"/>
                                        <p:tgtEl>
                                          <p:spTgt spid="16"/>
                                        </p:tgtEl>
                                      </p:cBhvr>
                                    </p:animEffect>
                                  </p:childTnLst>
                                </p:cTn>
                              </p:par>
                              <p:par>
                                <p:cTn id="31" presetID="3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 calcmode="lin" valueType="num">
                                      <p:cBhvr>
                                        <p:cTn id="35" dur="1000" fill="hold"/>
                                        <p:tgtEl>
                                          <p:spTgt spid="17"/>
                                        </p:tgtEl>
                                        <p:attrNameLst>
                                          <p:attrName>style.rotation</p:attrName>
                                        </p:attrNameLst>
                                      </p:cBhvr>
                                      <p:tavLst>
                                        <p:tav tm="0">
                                          <p:val>
                                            <p:fltVal val="90"/>
                                          </p:val>
                                        </p:tav>
                                        <p:tav tm="100000">
                                          <p:val>
                                            <p:fltVal val="0"/>
                                          </p:val>
                                        </p:tav>
                                      </p:tavLst>
                                    </p:anim>
                                    <p:animEffect transition="in" filter="fade">
                                      <p:cBhvr>
                                        <p:cTn id="3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4" grpId="0" animBg="1"/>
      <p:bldP spid="1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begins by establishing a sense of time and place. We are told it is ‘December’ so the writer is already creating a dark, bleak tone. We are introduced to a new character, Nat </a:t>
            </a:r>
            <a:r>
              <a:rPr lang="en-GB" sz="1500" dirty="0" err="1" smtClean="0"/>
              <a:t>Hocken</a:t>
            </a:r>
            <a:r>
              <a:rPr lang="en-GB" sz="1500" dirty="0" smtClean="0"/>
              <a:t>, and du </a:t>
            </a:r>
            <a:r>
              <a:rPr lang="en-GB" sz="1500" dirty="0" err="1" smtClean="0"/>
              <a:t>Maurier</a:t>
            </a:r>
            <a:r>
              <a:rPr lang="en-GB" sz="1500" dirty="0" smtClean="0"/>
              <a:t> zooms in on his solitary and lonely nature. This could interest the reader because it portrays him as mysterious and somewhat secretive. He clearly likes the birds; they are part of his daily routine which would imply he prefers to spend his time with them rather than other people. The writer shifts the focus to the movements of the birds; du </a:t>
            </a:r>
            <a:r>
              <a:rPr lang="en-GB" sz="1500" dirty="0" err="1" smtClean="0"/>
              <a:t>Maurier</a:t>
            </a:r>
            <a:r>
              <a:rPr lang="en-GB" sz="1500" dirty="0" smtClean="0"/>
              <a:t> initially presents them as peaceful creatures, saying they were ‘rustling like silk’, perhaps to shock the reader when the birds begin to display odd, threatening behaviour later on in the extract. This threatening behaviour ends the extract with a line in a paragraph by itself, perhaps to show its importance.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WHICH BAND? (CANDIDATE TWO)</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
        <p:nvSpPr>
          <p:cNvPr id="6" name="TextBox 5"/>
          <p:cNvSpPr txBox="1"/>
          <p:nvPr/>
        </p:nvSpPr>
        <p:spPr>
          <a:xfrm>
            <a:off x="2957513" y="3314450"/>
            <a:ext cx="3714750" cy="307777"/>
          </a:xfrm>
          <a:prstGeom prst="rect">
            <a:avLst/>
          </a:prstGeom>
          <a:solidFill>
            <a:srgbClr val="FFFF99"/>
          </a:solidFill>
          <a:ln>
            <a:solidFill>
              <a:schemeClr val="tx1"/>
            </a:solidFill>
          </a:ln>
        </p:spPr>
        <p:txBody>
          <a:bodyPr wrap="square" rtlCol="0">
            <a:spAutoFit/>
          </a:bodyPr>
          <a:lstStyle/>
          <a:p>
            <a:r>
              <a:rPr lang="en-GB" sz="1400" dirty="0" smtClean="0"/>
              <a:t>Clear explanation of the effects of structure (L3)</a:t>
            </a:r>
            <a:endParaRPr lang="en-GB" sz="1400" dirty="0"/>
          </a:p>
        </p:txBody>
      </p:sp>
      <p:cxnSp>
        <p:nvCxnSpPr>
          <p:cNvPr id="9" name="Straight Arrow Connector 8"/>
          <p:cNvCxnSpPr>
            <a:stCxn id="6" idx="3"/>
          </p:cNvCxnSpPr>
          <p:nvPr/>
        </p:nvCxnSpPr>
        <p:spPr>
          <a:xfrm flipV="1">
            <a:off x="6672263" y="3357996"/>
            <a:ext cx="471034"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3754210" y="5599501"/>
            <a:ext cx="3714750" cy="307777"/>
          </a:xfrm>
          <a:prstGeom prst="rect">
            <a:avLst/>
          </a:prstGeom>
          <a:solidFill>
            <a:srgbClr val="FFFF99"/>
          </a:solidFill>
          <a:ln>
            <a:solidFill>
              <a:schemeClr val="tx1"/>
            </a:solidFill>
          </a:ln>
        </p:spPr>
        <p:txBody>
          <a:bodyPr wrap="square" rtlCol="0">
            <a:spAutoFit/>
          </a:bodyPr>
          <a:lstStyle/>
          <a:p>
            <a:r>
              <a:rPr lang="en-GB" sz="1400" dirty="0" smtClean="0"/>
              <a:t>Clear explanation of the effects of structure (L3)</a:t>
            </a:r>
            <a:endParaRPr lang="en-GB" sz="1400" dirty="0"/>
          </a:p>
        </p:txBody>
      </p:sp>
      <p:cxnSp>
        <p:nvCxnSpPr>
          <p:cNvPr id="11" name="Straight Arrow Connector 10"/>
          <p:cNvCxnSpPr>
            <a:stCxn id="10" idx="3"/>
          </p:cNvCxnSpPr>
          <p:nvPr/>
        </p:nvCxnSpPr>
        <p:spPr>
          <a:xfrm flipV="1">
            <a:off x="7468960" y="5643047"/>
            <a:ext cx="471034"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3871460" y="6048614"/>
            <a:ext cx="4027941" cy="307777"/>
          </a:xfrm>
          <a:prstGeom prst="rect">
            <a:avLst/>
          </a:prstGeom>
          <a:solidFill>
            <a:srgbClr val="FFFF99"/>
          </a:solidFill>
          <a:ln>
            <a:solidFill>
              <a:schemeClr val="tx1"/>
            </a:solidFill>
          </a:ln>
        </p:spPr>
        <p:txBody>
          <a:bodyPr wrap="square" rtlCol="0">
            <a:spAutoFit/>
          </a:bodyPr>
          <a:lstStyle/>
          <a:p>
            <a:r>
              <a:rPr lang="en-GB" sz="1400" dirty="0" smtClean="0"/>
              <a:t>Attempt to comment on the effect of structure (L2)</a:t>
            </a:r>
            <a:endParaRPr lang="en-GB" sz="1400" dirty="0"/>
          </a:p>
        </p:txBody>
      </p:sp>
      <p:cxnSp>
        <p:nvCxnSpPr>
          <p:cNvPr id="15" name="Straight Arrow Connector 14"/>
          <p:cNvCxnSpPr>
            <a:stCxn id="14" idx="3"/>
          </p:cNvCxnSpPr>
          <p:nvPr/>
        </p:nvCxnSpPr>
        <p:spPr>
          <a:xfrm flipV="1">
            <a:off x="7899401" y="6092162"/>
            <a:ext cx="471034"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300148">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THREE</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42599">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932441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1000" fill="hold"/>
                                        <p:tgtEl>
                                          <p:spTgt spid="16"/>
                                        </p:tgtEl>
                                        <p:attrNameLst>
                                          <p:attrName>ppt_w</p:attrName>
                                        </p:attrNameLst>
                                      </p:cBhvr>
                                      <p:tavLst>
                                        <p:tav tm="0">
                                          <p:val>
                                            <p:fltVal val="0"/>
                                          </p:val>
                                        </p:tav>
                                        <p:tav tm="100000">
                                          <p:val>
                                            <p:strVal val="#ppt_w"/>
                                          </p:val>
                                        </p:tav>
                                      </p:tavLst>
                                    </p:anim>
                                    <p:anim calcmode="lin" valueType="num">
                                      <p:cBhvr>
                                        <p:cTn id="28" dur="1000" fill="hold"/>
                                        <p:tgtEl>
                                          <p:spTgt spid="16"/>
                                        </p:tgtEl>
                                        <p:attrNameLst>
                                          <p:attrName>ppt_h</p:attrName>
                                        </p:attrNameLst>
                                      </p:cBhvr>
                                      <p:tavLst>
                                        <p:tav tm="0">
                                          <p:val>
                                            <p:fltVal val="0"/>
                                          </p:val>
                                        </p:tav>
                                        <p:tav tm="100000">
                                          <p:val>
                                            <p:strVal val="#ppt_h"/>
                                          </p:val>
                                        </p:tav>
                                      </p:tavLst>
                                    </p:anim>
                                    <p:anim calcmode="lin" valueType="num">
                                      <p:cBhvr>
                                        <p:cTn id="29" dur="1000" fill="hold"/>
                                        <p:tgtEl>
                                          <p:spTgt spid="16"/>
                                        </p:tgtEl>
                                        <p:attrNameLst>
                                          <p:attrName>style.rotation</p:attrName>
                                        </p:attrNameLst>
                                      </p:cBhvr>
                                      <p:tavLst>
                                        <p:tav tm="0">
                                          <p:val>
                                            <p:fltVal val="90"/>
                                          </p:val>
                                        </p:tav>
                                        <p:tav tm="100000">
                                          <p:val>
                                            <p:fltVal val="0"/>
                                          </p:val>
                                        </p:tav>
                                      </p:tavLst>
                                    </p:anim>
                                    <p:animEffect transition="in" filter="fade">
                                      <p:cBhvr>
                                        <p:cTn id="30" dur="1000"/>
                                        <p:tgtEl>
                                          <p:spTgt spid="16"/>
                                        </p:tgtEl>
                                      </p:cBhvr>
                                    </p:animEffect>
                                  </p:childTnLst>
                                </p:cTn>
                              </p:par>
                              <p:par>
                                <p:cTn id="31" presetID="3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 calcmode="lin" valueType="num">
                                      <p:cBhvr>
                                        <p:cTn id="35" dur="1000" fill="hold"/>
                                        <p:tgtEl>
                                          <p:spTgt spid="17"/>
                                        </p:tgtEl>
                                        <p:attrNameLst>
                                          <p:attrName>style.rotation</p:attrName>
                                        </p:attrNameLst>
                                      </p:cBhvr>
                                      <p:tavLst>
                                        <p:tav tm="0">
                                          <p:val>
                                            <p:fltVal val="90"/>
                                          </p:val>
                                        </p:tav>
                                        <p:tav tm="100000">
                                          <p:val>
                                            <p:fltVal val="0"/>
                                          </p:val>
                                        </p:tav>
                                      </p:tavLst>
                                    </p:anim>
                                    <p:animEffect transition="in" filter="fade">
                                      <p:cBhvr>
                                        <p:cTn id="3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4" grpId="0" animBg="1"/>
      <p:bldP spid="1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170646"/>
          </a:xfrm>
          <a:prstGeom prst="rect">
            <a:avLst/>
          </a:prstGeom>
          <a:noFill/>
          <a:ln>
            <a:solidFill>
              <a:schemeClr val="tx1"/>
            </a:solidFill>
          </a:ln>
        </p:spPr>
        <p:txBody>
          <a:bodyPr wrap="square" rtlCol="0">
            <a:spAutoFit/>
          </a:bodyPr>
          <a:lstStyle/>
          <a:p>
            <a:pPr algn="just">
              <a:lnSpc>
                <a:spcPct val="200000"/>
              </a:lnSpc>
            </a:pPr>
            <a:r>
              <a:rPr lang="en-GB" sz="1500" dirty="0" smtClean="0"/>
              <a:t>The writer creates a dark tone at the beginning by telling us how the story is set in December. The writer then shifts our focus to the main character, Nat, drawing particular attention to his ‘solitary disposition.’ The writer creates a peaceful tone by zooming in on the movements of the birds and says they ‘rustled like silk.’ Silk is soft so the movements of the birds are soft. This interests the reader because this is an effective simile. The writer then uses speech to interest us as this gives as more clues as to the type of character Nat is. He says the word ‘perhaps’ which shows he likes to ask questions. He is a curious character. The writer then zooms in to the birds again to show how they are growing ‘restless’ which will make the reader wonder why and perhaps make them fear </a:t>
            </a:r>
            <a:r>
              <a:rPr lang="en-GB" sz="1500" smtClean="0"/>
              <a:t>for Nat.</a:t>
            </a: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WHICH BAND? (CANDIDATE THREE)</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
        <p:nvSpPr>
          <p:cNvPr id="6" name="TextBox 5"/>
          <p:cNvSpPr txBox="1"/>
          <p:nvPr/>
        </p:nvSpPr>
        <p:spPr>
          <a:xfrm>
            <a:off x="7095047" y="2399070"/>
            <a:ext cx="4071937" cy="307777"/>
          </a:xfrm>
          <a:prstGeom prst="rect">
            <a:avLst/>
          </a:prstGeom>
          <a:solidFill>
            <a:srgbClr val="FFFF99"/>
          </a:solidFill>
          <a:ln>
            <a:solidFill>
              <a:schemeClr val="tx1"/>
            </a:solidFill>
          </a:ln>
        </p:spPr>
        <p:txBody>
          <a:bodyPr wrap="square" rtlCol="0">
            <a:spAutoFit/>
          </a:bodyPr>
          <a:lstStyle/>
          <a:p>
            <a:r>
              <a:rPr lang="en-GB" sz="1400" dirty="0" smtClean="0"/>
              <a:t>     Attempt to comment on the effect of structure (L2)</a:t>
            </a:r>
            <a:endParaRPr lang="en-GB" sz="1400" dirty="0"/>
          </a:p>
        </p:txBody>
      </p:sp>
      <p:cxnSp>
        <p:nvCxnSpPr>
          <p:cNvPr id="9" name="Straight Arrow Connector 8"/>
          <p:cNvCxnSpPr>
            <a:stCxn id="6" idx="3"/>
          </p:cNvCxnSpPr>
          <p:nvPr/>
        </p:nvCxnSpPr>
        <p:spPr>
          <a:xfrm flipV="1">
            <a:off x="11166984" y="2442618"/>
            <a:ext cx="379866"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111115" y="1493358"/>
            <a:ext cx="4071937" cy="307777"/>
          </a:xfrm>
          <a:prstGeom prst="rect">
            <a:avLst/>
          </a:prstGeom>
          <a:solidFill>
            <a:srgbClr val="FFFF99"/>
          </a:solidFill>
          <a:ln>
            <a:solidFill>
              <a:schemeClr val="tx1"/>
            </a:solidFill>
          </a:ln>
        </p:spPr>
        <p:txBody>
          <a:bodyPr wrap="square" rtlCol="0">
            <a:spAutoFit/>
          </a:bodyPr>
          <a:lstStyle/>
          <a:p>
            <a:r>
              <a:rPr lang="en-GB" sz="1400" dirty="0" smtClean="0"/>
              <a:t>     Attempt to comment on the effect of structure (L2)</a:t>
            </a:r>
            <a:endParaRPr lang="en-GB" sz="1400" dirty="0"/>
          </a:p>
        </p:txBody>
      </p:sp>
      <p:cxnSp>
        <p:nvCxnSpPr>
          <p:cNvPr id="11" name="Straight Arrow Connector 10"/>
          <p:cNvCxnSpPr>
            <a:stCxn id="10" idx="3"/>
          </p:cNvCxnSpPr>
          <p:nvPr/>
        </p:nvCxnSpPr>
        <p:spPr>
          <a:xfrm flipV="1">
            <a:off x="8183052" y="1536906"/>
            <a:ext cx="379866"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566160" y="3265230"/>
            <a:ext cx="4612255" cy="307777"/>
          </a:xfrm>
          <a:prstGeom prst="rect">
            <a:avLst/>
          </a:prstGeom>
          <a:solidFill>
            <a:srgbClr val="FFFF99"/>
          </a:solidFill>
          <a:ln>
            <a:solidFill>
              <a:schemeClr val="tx1"/>
            </a:solidFill>
          </a:ln>
        </p:spPr>
        <p:txBody>
          <a:bodyPr wrap="square" rtlCol="0">
            <a:spAutoFit/>
          </a:bodyPr>
          <a:lstStyle/>
          <a:p>
            <a:r>
              <a:rPr lang="en-GB" sz="1400" dirty="0" smtClean="0"/>
              <a:t>Candidate is discussing the effects of language not structure.</a:t>
            </a:r>
            <a:endParaRPr lang="en-GB" sz="1400" dirty="0"/>
          </a:p>
        </p:txBody>
      </p:sp>
      <p:cxnSp>
        <p:nvCxnSpPr>
          <p:cNvPr id="13" name="Straight Arrow Connector 12"/>
          <p:cNvCxnSpPr>
            <a:stCxn id="12" idx="3"/>
          </p:cNvCxnSpPr>
          <p:nvPr/>
        </p:nvCxnSpPr>
        <p:spPr>
          <a:xfrm flipV="1">
            <a:off x="9178415" y="3308780"/>
            <a:ext cx="379865" cy="110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3743325" y="4170942"/>
            <a:ext cx="3565620"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structure (L1)</a:t>
            </a:r>
            <a:endParaRPr lang="en-GB" sz="1400" dirty="0"/>
          </a:p>
        </p:txBody>
      </p:sp>
      <p:cxnSp>
        <p:nvCxnSpPr>
          <p:cNvPr id="15" name="Straight Arrow Connector 14"/>
          <p:cNvCxnSpPr>
            <a:stCxn id="14" idx="3"/>
          </p:cNvCxnSpPr>
          <p:nvPr/>
        </p:nvCxnSpPr>
        <p:spPr>
          <a:xfrm flipV="1">
            <a:off x="7308945" y="4214492"/>
            <a:ext cx="379865" cy="110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TWO</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4162038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fltVal val="0"/>
                                          </p:val>
                                        </p:tav>
                                        <p:tav tm="100000">
                                          <p:val>
                                            <p:strVal val="#ppt_w"/>
                                          </p:val>
                                        </p:tav>
                                      </p:tavLst>
                                    </p:anim>
                                    <p:anim calcmode="lin" valueType="num">
                                      <p:cBhvr>
                                        <p:cTn id="34" dur="1000" fill="hold"/>
                                        <p:tgtEl>
                                          <p:spTgt spid="16"/>
                                        </p:tgtEl>
                                        <p:attrNameLst>
                                          <p:attrName>ppt_h</p:attrName>
                                        </p:attrNameLst>
                                      </p:cBhvr>
                                      <p:tavLst>
                                        <p:tav tm="0">
                                          <p:val>
                                            <p:fltVal val="0"/>
                                          </p:val>
                                        </p:tav>
                                        <p:tav tm="100000">
                                          <p:val>
                                            <p:strVal val="#ppt_h"/>
                                          </p:val>
                                        </p:tav>
                                      </p:tavLst>
                                    </p:anim>
                                    <p:anim calcmode="lin" valueType="num">
                                      <p:cBhvr>
                                        <p:cTn id="35" dur="1000" fill="hold"/>
                                        <p:tgtEl>
                                          <p:spTgt spid="16"/>
                                        </p:tgtEl>
                                        <p:attrNameLst>
                                          <p:attrName>style.rotation</p:attrName>
                                        </p:attrNameLst>
                                      </p:cBhvr>
                                      <p:tavLst>
                                        <p:tav tm="0">
                                          <p:val>
                                            <p:fltVal val="90"/>
                                          </p:val>
                                        </p:tav>
                                        <p:tav tm="100000">
                                          <p:val>
                                            <p:fltVal val="0"/>
                                          </p:val>
                                        </p:tav>
                                      </p:tavLst>
                                    </p:anim>
                                    <p:animEffect transition="in" filter="fade">
                                      <p:cBhvr>
                                        <p:cTn id="36" dur="1000"/>
                                        <p:tgtEl>
                                          <p:spTgt spid="16"/>
                                        </p:tgtEl>
                                      </p:cBhvr>
                                    </p:animEffect>
                                  </p:childTnLst>
                                </p:cTn>
                              </p:par>
                              <p:par>
                                <p:cTn id="37" presetID="31"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1000" fill="hold"/>
                                        <p:tgtEl>
                                          <p:spTgt spid="17"/>
                                        </p:tgtEl>
                                        <p:attrNameLst>
                                          <p:attrName>ppt_w</p:attrName>
                                        </p:attrNameLst>
                                      </p:cBhvr>
                                      <p:tavLst>
                                        <p:tav tm="0">
                                          <p:val>
                                            <p:fltVal val="0"/>
                                          </p:val>
                                        </p:tav>
                                        <p:tav tm="100000">
                                          <p:val>
                                            <p:strVal val="#ppt_w"/>
                                          </p:val>
                                        </p:tav>
                                      </p:tavLst>
                                    </p:anim>
                                    <p:anim calcmode="lin" valueType="num">
                                      <p:cBhvr>
                                        <p:cTn id="40" dur="1000" fill="hold"/>
                                        <p:tgtEl>
                                          <p:spTgt spid="17"/>
                                        </p:tgtEl>
                                        <p:attrNameLst>
                                          <p:attrName>ppt_h</p:attrName>
                                        </p:attrNameLst>
                                      </p:cBhvr>
                                      <p:tavLst>
                                        <p:tav tm="0">
                                          <p:val>
                                            <p:fltVal val="0"/>
                                          </p:val>
                                        </p:tav>
                                        <p:tav tm="100000">
                                          <p:val>
                                            <p:strVal val="#ppt_h"/>
                                          </p:val>
                                        </p:tav>
                                      </p:tavLst>
                                    </p:anim>
                                    <p:anim calcmode="lin" valueType="num">
                                      <p:cBhvr>
                                        <p:cTn id="41" dur="1000" fill="hold"/>
                                        <p:tgtEl>
                                          <p:spTgt spid="17"/>
                                        </p:tgtEl>
                                        <p:attrNameLst>
                                          <p:attrName>style.rotation</p:attrName>
                                        </p:attrNameLst>
                                      </p:cBhvr>
                                      <p:tavLst>
                                        <p:tav tm="0">
                                          <p:val>
                                            <p:fltVal val="90"/>
                                          </p:val>
                                        </p:tav>
                                        <p:tav tm="100000">
                                          <p:val>
                                            <p:fltVal val="0"/>
                                          </p:val>
                                        </p:tav>
                                      </p:tavLst>
                                    </p:anim>
                                    <p:animEffect transition="in" filter="fade">
                                      <p:cBhvr>
                                        <p:cTn id="4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2" grpId="0" animBg="1"/>
      <p:bldP spid="14" grpId="0" animBg="1"/>
      <p:bldP spid="1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33530"/>
          </a:xfrm>
          <a:prstGeom prst="rect">
            <a:avLst/>
          </a:prstGeom>
          <a:noFill/>
          <a:ln>
            <a:solidFill>
              <a:schemeClr val="tx1"/>
            </a:solidFill>
          </a:ln>
        </p:spPr>
        <p:txBody>
          <a:bodyPr wrap="square" rtlCol="0">
            <a:spAutoFit/>
          </a:bodyPr>
          <a:lstStyle/>
          <a:p>
            <a:pPr algn="just">
              <a:lnSpc>
                <a:spcPct val="200000"/>
              </a:lnSpc>
            </a:pPr>
            <a:r>
              <a:rPr lang="en-GB" sz="1400" dirty="0" smtClean="0"/>
              <a:t>The writer begins by establishing a cold, somewhat bleak tone by telling us that the month is ‘December’. This coincides with the sense of threat that du </a:t>
            </a:r>
            <a:r>
              <a:rPr lang="en-GB" sz="1400" dirty="0" err="1" smtClean="0"/>
              <a:t>Maurier</a:t>
            </a:r>
            <a:r>
              <a:rPr lang="en-GB" sz="1400" dirty="0" smtClean="0"/>
              <a:t> includes later on in her story when describing the actions of the birds. Du </a:t>
            </a:r>
            <a:r>
              <a:rPr lang="en-GB" sz="1400" dirty="0" err="1" smtClean="0"/>
              <a:t>Maurier</a:t>
            </a:r>
            <a:r>
              <a:rPr lang="en-GB" sz="1400" dirty="0" smtClean="0"/>
              <a:t> shifts our attention to the main character; we see how </a:t>
            </a:r>
            <a:r>
              <a:rPr lang="en-GB" sz="1400" dirty="0" err="1" smtClean="0"/>
              <a:t>Hocken</a:t>
            </a:r>
            <a:r>
              <a:rPr lang="en-GB" sz="1400" dirty="0" smtClean="0"/>
              <a:t> is solitary yet his loneliness is focused upon to show how he has some sort of affinity with the birds. The juxtaposition of the birds moving together as opposed to Nat’s loneliness not only shows the reader that Nat is outnumbered but also that they provide him with some sort of comfort. We are told how he ‘would watch the birds’, suggesting that he knows their movements, their ‘ritual’ and as such can identify when something is wrong. Perhaps this is why du </a:t>
            </a:r>
            <a:r>
              <a:rPr lang="en-GB" sz="1400" dirty="0" err="1" smtClean="0"/>
              <a:t>Maurier</a:t>
            </a:r>
            <a:r>
              <a:rPr lang="en-GB" sz="1400" dirty="0" smtClean="0"/>
              <a:t> decides to zoom in on the actions of the birds immediately after telling us that Nat is familiar with them. The fact they are ‘restless’ begins to create a sense of fear.</a:t>
            </a:r>
          </a:p>
          <a:p>
            <a:pPr algn="just">
              <a:lnSpc>
                <a:spcPct val="200000"/>
              </a:lnSpc>
            </a:pPr>
            <a:endParaRPr lang="en-GB" sz="14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WHICH BAND? (CANDIDATE FOUR)</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
        <p:nvSpPr>
          <p:cNvPr id="6" name="TextBox 5"/>
          <p:cNvSpPr txBox="1"/>
          <p:nvPr/>
        </p:nvSpPr>
        <p:spPr>
          <a:xfrm>
            <a:off x="2986087" y="3170942"/>
            <a:ext cx="3014209" cy="307777"/>
          </a:xfrm>
          <a:prstGeom prst="rect">
            <a:avLst/>
          </a:prstGeom>
          <a:solidFill>
            <a:srgbClr val="FFFF99"/>
          </a:solidFill>
          <a:ln>
            <a:solidFill>
              <a:schemeClr val="tx1"/>
            </a:solidFill>
          </a:ln>
        </p:spPr>
        <p:txBody>
          <a:bodyPr wrap="square" rtlCol="0">
            <a:spAutoFit/>
          </a:bodyPr>
          <a:lstStyle/>
          <a:p>
            <a:r>
              <a:rPr lang="en-GB" sz="1400" dirty="0" smtClean="0"/>
              <a:t>Analysis of the effects of structure (L4)</a:t>
            </a:r>
            <a:endParaRPr lang="en-GB" sz="1400" dirty="0"/>
          </a:p>
        </p:txBody>
      </p:sp>
      <p:cxnSp>
        <p:nvCxnSpPr>
          <p:cNvPr id="9" name="Straight Arrow Connector 8"/>
          <p:cNvCxnSpPr>
            <a:stCxn id="6" idx="3"/>
          </p:cNvCxnSpPr>
          <p:nvPr/>
        </p:nvCxnSpPr>
        <p:spPr>
          <a:xfrm flipV="1">
            <a:off x="6000296" y="3214485"/>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057196" y="3621813"/>
            <a:ext cx="2195059" cy="307777"/>
          </a:xfrm>
          <a:prstGeom prst="rect">
            <a:avLst/>
          </a:prstGeom>
          <a:solidFill>
            <a:srgbClr val="FFFF99"/>
          </a:solidFill>
          <a:ln>
            <a:solidFill>
              <a:schemeClr val="tx1"/>
            </a:solidFill>
          </a:ln>
        </p:spPr>
        <p:txBody>
          <a:bodyPr wrap="square" rtlCol="0">
            <a:spAutoFit/>
          </a:bodyPr>
          <a:lstStyle/>
          <a:p>
            <a:r>
              <a:rPr lang="en-GB" sz="1400" dirty="0" smtClean="0"/>
              <a:t>Judicious textual detail (L4)</a:t>
            </a:r>
            <a:endParaRPr lang="en-GB" sz="1400" dirty="0"/>
          </a:p>
        </p:txBody>
      </p:sp>
      <p:cxnSp>
        <p:nvCxnSpPr>
          <p:cNvPr id="13" name="Straight Arrow Connector 12"/>
          <p:cNvCxnSpPr>
            <a:stCxn id="12" idx="3"/>
          </p:cNvCxnSpPr>
          <p:nvPr/>
        </p:nvCxnSpPr>
        <p:spPr>
          <a:xfrm flipV="1">
            <a:off x="6252255" y="3665356"/>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5602514" y="6229562"/>
            <a:ext cx="4071937" cy="307777"/>
          </a:xfrm>
          <a:prstGeom prst="rect">
            <a:avLst/>
          </a:prstGeom>
          <a:solidFill>
            <a:srgbClr val="FFFF99"/>
          </a:solidFill>
          <a:ln>
            <a:solidFill>
              <a:schemeClr val="tx1"/>
            </a:solidFill>
          </a:ln>
        </p:spPr>
        <p:txBody>
          <a:bodyPr wrap="square" rtlCol="0">
            <a:spAutoFit/>
          </a:bodyPr>
          <a:lstStyle/>
          <a:p>
            <a:r>
              <a:rPr lang="en-GB" sz="1400" dirty="0" smtClean="0"/>
              <a:t>     Attempt to comment on the effect of structure (L2)</a:t>
            </a:r>
            <a:endParaRPr lang="en-GB" sz="1400" dirty="0"/>
          </a:p>
        </p:txBody>
      </p:sp>
      <p:cxnSp>
        <p:nvCxnSpPr>
          <p:cNvPr id="15" name="Straight Arrow Connector 14"/>
          <p:cNvCxnSpPr>
            <a:stCxn id="14" idx="3"/>
          </p:cNvCxnSpPr>
          <p:nvPr/>
        </p:nvCxnSpPr>
        <p:spPr>
          <a:xfrm flipV="1">
            <a:off x="9674451" y="6273110"/>
            <a:ext cx="379866"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371356">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FOUR</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24238">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7739606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1000" fill="hold"/>
                                        <p:tgtEl>
                                          <p:spTgt spid="16"/>
                                        </p:tgtEl>
                                        <p:attrNameLst>
                                          <p:attrName>ppt_w</p:attrName>
                                        </p:attrNameLst>
                                      </p:cBhvr>
                                      <p:tavLst>
                                        <p:tav tm="0">
                                          <p:val>
                                            <p:fltVal val="0"/>
                                          </p:val>
                                        </p:tav>
                                        <p:tav tm="100000">
                                          <p:val>
                                            <p:strVal val="#ppt_w"/>
                                          </p:val>
                                        </p:tav>
                                      </p:tavLst>
                                    </p:anim>
                                    <p:anim calcmode="lin" valueType="num">
                                      <p:cBhvr>
                                        <p:cTn id="28" dur="1000" fill="hold"/>
                                        <p:tgtEl>
                                          <p:spTgt spid="16"/>
                                        </p:tgtEl>
                                        <p:attrNameLst>
                                          <p:attrName>ppt_h</p:attrName>
                                        </p:attrNameLst>
                                      </p:cBhvr>
                                      <p:tavLst>
                                        <p:tav tm="0">
                                          <p:val>
                                            <p:fltVal val="0"/>
                                          </p:val>
                                        </p:tav>
                                        <p:tav tm="100000">
                                          <p:val>
                                            <p:strVal val="#ppt_h"/>
                                          </p:val>
                                        </p:tav>
                                      </p:tavLst>
                                    </p:anim>
                                    <p:anim calcmode="lin" valueType="num">
                                      <p:cBhvr>
                                        <p:cTn id="29" dur="1000" fill="hold"/>
                                        <p:tgtEl>
                                          <p:spTgt spid="16"/>
                                        </p:tgtEl>
                                        <p:attrNameLst>
                                          <p:attrName>style.rotation</p:attrName>
                                        </p:attrNameLst>
                                      </p:cBhvr>
                                      <p:tavLst>
                                        <p:tav tm="0">
                                          <p:val>
                                            <p:fltVal val="90"/>
                                          </p:val>
                                        </p:tav>
                                        <p:tav tm="100000">
                                          <p:val>
                                            <p:fltVal val="0"/>
                                          </p:val>
                                        </p:tav>
                                      </p:tavLst>
                                    </p:anim>
                                    <p:animEffect transition="in" filter="fade">
                                      <p:cBhvr>
                                        <p:cTn id="30" dur="1000"/>
                                        <p:tgtEl>
                                          <p:spTgt spid="16"/>
                                        </p:tgtEl>
                                      </p:cBhvr>
                                    </p:animEffect>
                                  </p:childTnLst>
                                </p:cTn>
                              </p:par>
                              <p:par>
                                <p:cTn id="31" presetID="3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 calcmode="lin" valueType="num">
                                      <p:cBhvr>
                                        <p:cTn id="35" dur="1000" fill="hold"/>
                                        <p:tgtEl>
                                          <p:spTgt spid="17"/>
                                        </p:tgtEl>
                                        <p:attrNameLst>
                                          <p:attrName>style.rotation</p:attrName>
                                        </p:attrNameLst>
                                      </p:cBhvr>
                                      <p:tavLst>
                                        <p:tav tm="0">
                                          <p:val>
                                            <p:fltVal val="90"/>
                                          </p:val>
                                        </p:tav>
                                        <p:tav tm="100000">
                                          <p:val>
                                            <p:fltVal val="0"/>
                                          </p:val>
                                        </p:tav>
                                      </p:tavLst>
                                    </p:anim>
                                    <p:animEffect transition="in" filter="fade">
                                      <p:cBhvr>
                                        <p:cTn id="3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4" grpId="0" animBg="1"/>
      <p:bldP spid="1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071801"/>
            <a:ext cx="6117772" cy="5539978"/>
          </a:xfrm>
          <a:prstGeom prst="rect">
            <a:avLst/>
          </a:prstGeom>
          <a:noFill/>
          <a:ln>
            <a:solidFill>
              <a:schemeClr val="bg1"/>
            </a:solidFill>
          </a:ln>
        </p:spPr>
        <p:txBody>
          <a:bodyPr wrap="square" rtlCol="0">
            <a:spAutoFit/>
          </a:bodyPr>
          <a:lstStyle/>
          <a:p>
            <a:pPr algn="ctr"/>
            <a:r>
              <a:rPr lang="en-GB" sz="2600" b="1" dirty="0" smtClean="0"/>
              <a:t>Write your answer to the following question:</a:t>
            </a:r>
          </a:p>
          <a:p>
            <a:pPr algn="ctr"/>
            <a:endParaRPr lang="en-GB" sz="2600" b="1" dirty="0" smtClean="0"/>
          </a:p>
          <a:p>
            <a:pPr algn="ctr"/>
            <a:r>
              <a:rPr lang="en-GB" sz="2600" b="1" dirty="0" smtClean="0"/>
              <a:t>How has the writer structured the text to interest you as a reader?</a:t>
            </a:r>
          </a:p>
          <a:p>
            <a:pPr algn="ctr"/>
            <a:endParaRPr lang="en-GB" sz="2600" b="1" dirty="0" smtClean="0">
              <a:solidFill>
                <a:srgbClr val="0070C0"/>
              </a:solidFill>
            </a:endParaRPr>
          </a:p>
          <a:p>
            <a:pPr algn="ctr"/>
            <a:r>
              <a:rPr lang="en-GB" sz="2600" b="1" dirty="0" smtClean="0"/>
              <a:t>Use the examiner’s comments on the left to help you consider what you are writing.</a:t>
            </a:r>
          </a:p>
          <a:p>
            <a:pPr algn="ctr"/>
            <a:endParaRPr lang="en-GB" sz="2600" b="1" dirty="0"/>
          </a:p>
          <a:p>
            <a:pPr algn="ctr"/>
            <a:r>
              <a:rPr lang="en-GB" sz="2600" b="1" dirty="0" smtClean="0"/>
              <a:t>Remember, this question is worth 8 marks and is testing you on AO2. Check your Horsforth grid to see where you placed this skill. </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2" name="Rectangle 1"/>
          <p:cNvSpPr/>
          <p:nvPr/>
        </p:nvSpPr>
        <p:spPr>
          <a:xfrm>
            <a:off x="5842000" y="2123268"/>
            <a:ext cx="6117772" cy="1115878"/>
          </a:xfrm>
          <a:prstGeom prst="rect">
            <a:avLst/>
          </a:prstGeom>
          <a:noFill/>
          <a:ln>
            <a:solidFill>
              <a:srgbClr val="FFC000"/>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30644271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4352"/>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5" name="Rectangle 4"/>
          <p:cNvSpPr/>
          <p:nvPr/>
        </p:nvSpPr>
        <p:spPr>
          <a:xfrm>
            <a:off x="123991" y="1051450"/>
            <a:ext cx="11944018" cy="482318"/>
          </a:xfrm>
          <a:prstGeom prst="rect">
            <a:avLst/>
          </a:prstGeom>
          <a:ln>
            <a:solidFill>
              <a:srgbClr val="FFC000"/>
            </a:solidFill>
          </a:ln>
          <a:effectLst>
            <a:glow rad="101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smtClean="0"/>
              <a:t>How has the writer structured the text to interest you as a reader?</a:t>
            </a:r>
            <a:endParaRPr lang="en-GB" sz="2800" b="1" dirty="0"/>
          </a:p>
        </p:txBody>
      </p:sp>
      <p:sp>
        <p:nvSpPr>
          <p:cNvPr id="6" name="Content Placeholder 2"/>
          <p:cNvSpPr>
            <a:spLocks noGrp="1"/>
          </p:cNvSpPr>
          <p:nvPr>
            <p:ph idx="1"/>
          </p:nvPr>
        </p:nvSpPr>
        <p:spPr>
          <a:xfrm>
            <a:off x="593804" y="1799184"/>
            <a:ext cx="4892596" cy="2976499"/>
          </a:xfrm>
        </p:spPr>
        <p:txBody>
          <a:bodyPr>
            <a:normAutofit fontScale="92500" lnSpcReduction="10000"/>
          </a:bodyPr>
          <a:lstStyle/>
          <a:p>
            <a:pPr marL="0" indent="0" fontAlgn="base">
              <a:buNone/>
            </a:pPr>
            <a:r>
              <a:rPr lang="en-US" b="1" dirty="0" smtClean="0">
                <a:solidFill>
                  <a:schemeClr val="tx1"/>
                </a:solidFill>
              </a:rPr>
              <a:t>Making the process of analysis simpler:</a:t>
            </a:r>
          </a:p>
          <a:p>
            <a:pPr marL="0" indent="0" fontAlgn="base">
              <a:buNone/>
            </a:pPr>
            <a:endParaRPr lang="en-US" b="1" dirty="0"/>
          </a:p>
          <a:p>
            <a:pPr fontAlgn="base"/>
            <a:r>
              <a:rPr lang="en-US" b="1" u="sng" dirty="0" smtClean="0">
                <a:solidFill>
                  <a:srgbClr val="FF0000"/>
                </a:solidFill>
              </a:rPr>
              <a:t>What</a:t>
            </a:r>
            <a:r>
              <a:rPr lang="en-US" b="1" dirty="0">
                <a:solidFill>
                  <a:srgbClr val="FF0000"/>
                </a:solidFill>
              </a:rPr>
              <a:t> </a:t>
            </a:r>
            <a:r>
              <a:rPr lang="en-US" b="1" dirty="0" smtClean="0">
                <a:solidFill>
                  <a:srgbClr val="FF0000"/>
                </a:solidFill>
              </a:rPr>
              <a:t>structural feature is being used?</a:t>
            </a:r>
            <a:endParaRPr lang="en-US" b="1" dirty="0">
              <a:solidFill>
                <a:srgbClr val="FF0000"/>
              </a:solidFill>
            </a:endParaRPr>
          </a:p>
          <a:p>
            <a:pPr fontAlgn="base"/>
            <a:r>
              <a:rPr lang="en-US" b="1" u="sng" dirty="0" smtClean="0">
                <a:solidFill>
                  <a:srgbClr val="FF0000"/>
                </a:solidFill>
              </a:rPr>
              <a:t>Why</a:t>
            </a:r>
            <a:r>
              <a:rPr lang="en-US" b="1" dirty="0" smtClean="0">
                <a:solidFill>
                  <a:srgbClr val="FF0000"/>
                </a:solidFill>
              </a:rPr>
              <a:t> do they use this feature?</a:t>
            </a:r>
            <a:endParaRPr lang="en-US" b="1" dirty="0">
              <a:solidFill>
                <a:srgbClr val="FF0000"/>
              </a:solidFill>
            </a:endParaRPr>
          </a:p>
          <a:p>
            <a:pPr fontAlgn="base"/>
            <a:r>
              <a:rPr lang="en-US" b="1" u="sng" dirty="0" smtClean="0">
                <a:solidFill>
                  <a:srgbClr val="FF0000"/>
                </a:solidFill>
              </a:rPr>
              <a:t>How</a:t>
            </a:r>
            <a:r>
              <a:rPr lang="en-US" b="1" dirty="0">
                <a:solidFill>
                  <a:srgbClr val="FF0000"/>
                </a:solidFill>
              </a:rPr>
              <a:t> </a:t>
            </a:r>
            <a:r>
              <a:rPr lang="en-US" b="1" dirty="0" smtClean="0">
                <a:solidFill>
                  <a:srgbClr val="FF0000"/>
                </a:solidFill>
              </a:rPr>
              <a:t>does it interest us?</a:t>
            </a:r>
            <a:endParaRPr lang="en-US" b="1" dirty="0">
              <a:solidFill>
                <a:srgbClr val="FF0000"/>
              </a:solidFill>
            </a:endParaRPr>
          </a:p>
          <a:p>
            <a:endParaRPr lang="en-US" sz="3600" dirty="0"/>
          </a:p>
        </p:txBody>
      </p:sp>
      <p:sp>
        <p:nvSpPr>
          <p:cNvPr id="7" name="Content Placeholder 2"/>
          <p:cNvSpPr txBox="1">
            <a:spLocks/>
          </p:cNvSpPr>
          <p:nvPr/>
        </p:nvSpPr>
        <p:spPr>
          <a:xfrm>
            <a:off x="593804" y="5286969"/>
            <a:ext cx="11014363" cy="1126565"/>
          </a:xfrm>
          <a:prstGeom prst="rect">
            <a:avLst/>
          </a:prstGeom>
        </p:spPr>
        <p:txBody>
          <a:bodyPr lIns="0" tIns="0" rIns="0" bIns="0">
            <a:normAutofit fontScale="92500" lnSpcReduction="10000"/>
          </a:bodyPr>
          <a:lstStyle>
            <a:lvl1pPr marL="0" indent="0" algn="l" defTabSz="457200" rtl="0" eaLnBrk="1" latinLnBrk="0" hangingPunct="1">
              <a:spcBef>
                <a:spcPct val="20000"/>
              </a:spcBef>
              <a:buClr>
                <a:schemeClr val="accent6"/>
              </a:buClr>
              <a:buFont typeface="Arial"/>
              <a:buNone/>
              <a:defRPr sz="2800" b="1" kern="1200">
                <a:solidFill>
                  <a:srgbClr val="000000"/>
                </a:solidFill>
                <a:latin typeface="+mn-lt"/>
                <a:ea typeface="+mn-ea"/>
                <a:cs typeface="+mn-cs"/>
              </a:defRPr>
            </a:lvl1pPr>
            <a:lvl2pPr marL="365125" indent="-1889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2pPr>
            <a:lvl3pPr marL="541338" indent="-1762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3pPr>
            <a:lvl4pPr marL="715963" indent="-174625"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4pPr>
            <a:lvl5pPr marL="892175" indent="-1762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dirty="0" smtClean="0"/>
              <a:t>These 3 questions will help you think an explore the BIG ideas. They cover the basic assessment objectives. If you are answering these questions, you are hitting the assessment objectives. </a:t>
            </a:r>
            <a:endParaRPr lang="en-US" sz="3600" dirty="0"/>
          </a:p>
        </p:txBody>
      </p:sp>
      <p:sp>
        <p:nvSpPr>
          <p:cNvPr id="8" name="Rectangle 7"/>
          <p:cNvSpPr/>
          <p:nvPr/>
        </p:nvSpPr>
        <p:spPr>
          <a:xfrm>
            <a:off x="5827363" y="1799184"/>
            <a:ext cx="6116660" cy="3785652"/>
          </a:xfrm>
          <a:prstGeom prst="rect">
            <a:avLst/>
          </a:prstGeom>
        </p:spPr>
        <p:txBody>
          <a:bodyPr wrap="square">
            <a:spAutoFit/>
          </a:bodyPr>
          <a:lstStyle/>
          <a:p>
            <a:pPr algn="just" fontAlgn="base"/>
            <a:r>
              <a:rPr lang="en-US" sz="2000" b="1" dirty="0" smtClean="0"/>
              <a:t>Layer up from the basic questions:</a:t>
            </a:r>
          </a:p>
          <a:p>
            <a:pPr algn="just" fontAlgn="base"/>
            <a:endParaRPr lang="en-US" sz="2000" b="1" dirty="0" smtClean="0"/>
          </a:p>
          <a:p>
            <a:pPr algn="just" fontAlgn="base"/>
            <a:r>
              <a:rPr lang="en-US" sz="2000" b="1" u="sng" dirty="0" smtClean="0">
                <a:solidFill>
                  <a:srgbClr val="FF0000"/>
                </a:solidFill>
              </a:rPr>
              <a:t>What</a:t>
            </a:r>
            <a:r>
              <a:rPr lang="en-US" sz="2000" b="1" dirty="0" smtClean="0">
                <a:solidFill>
                  <a:srgbClr val="FF0000"/>
                </a:solidFill>
              </a:rPr>
              <a:t> does the writer want us to feel as a reader?</a:t>
            </a:r>
          </a:p>
          <a:p>
            <a:pPr algn="just" fontAlgn="base"/>
            <a:r>
              <a:rPr lang="en-US" sz="2000" b="1" u="sng" dirty="0" smtClean="0">
                <a:solidFill>
                  <a:srgbClr val="FF0000"/>
                </a:solidFill>
              </a:rPr>
              <a:t>How</a:t>
            </a:r>
            <a:r>
              <a:rPr lang="en-US" sz="2000" b="1" dirty="0" smtClean="0">
                <a:solidFill>
                  <a:srgbClr val="FF0000"/>
                </a:solidFill>
              </a:rPr>
              <a:t> does the writer use structural features to do this?</a:t>
            </a:r>
          </a:p>
          <a:p>
            <a:pPr algn="just" fontAlgn="base"/>
            <a:r>
              <a:rPr lang="en-US" sz="2000" b="1" u="sng" dirty="0" smtClean="0">
                <a:solidFill>
                  <a:srgbClr val="FF0000"/>
                </a:solidFill>
              </a:rPr>
              <a:t>How</a:t>
            </a:r>
            <a:r>
              <a:rPr lang="en-US" sz="2000" b="1" dirty="0" smtClean="0">
                <a:solidFill>
                  <a:srgbClr val="FF0000"/>
                </a:solidFill>
              </a:rPr>
              <a:t> does the writer move from one structural feature to another?</a:t>
            </a:r>
          </a:p>
          <a:p>
            <a:pPr algn="just" fontAlgn="base"/>
            <a:r>
              <a:rPr lang="en-US" sz="2000" b="1" u="sng" dirty="0" smtClean="0">
                <a:solidFill>
                  <a:srgbClr val="FF0000"/>
                </a:solidFill>
              </a:rPr>
              <a:t>Why</a:t>
            </a:r>
            <a:r>
              <a:rPr lang="en-US" sz="2000" b="1" dirty="0" smtClean="0">
                <a:solidFill>
                  <a:srgbClr val="FF0000"/>
                </a:solidFill>
              </a:rPr>
              <a:t> have they chosen that structural feature over another structural feature?</a:t>
            </a:r>
          </a:p>
          <a:p>
            <a:pPr algn="just" fontAlgn="base"/>
            <a:r>
              <a:rPr lang="en-US" sz="2000" b="1" u="sng" dirty="0" smtClean="0">
                <a:solidFill>
                  <a:srgbClr val="FF0000"/>
                </a:solidFill>
              </a:rPr>
              <a:t>Why </a:t>
            </a:r>
            <a:r>
              <a:rPr lang="en-US" sz="2000" b="1" dirty="0" smtClean="0">
                <a:solidFill>
                  <a:srgbClr val="FF0000"/>
                </a:solidFill>
              </a:rPr>
              <a:t>might they want us to interpret it in different ways?</a:t>
            </a:r>
          </a:p>
          <a:p>
            <a:pPr algn="just" fontAlgn="base"/>
            <a:endParaRPr lang="en-US" sz="2000" b="1" dirty="0">
              <a:solidFill>
                <a:srgbClr val="FF0000"/>
              </a:solidFill>
            </a:endParaRPr>
          </a:p>
          <a:p>
            <a:pPr algn="ctr" fontAlgn="base"/>
            <a:endParaRPr lang="en-US" sz="2000" b="1" dirty="0"/>
          </a:p>
        </p:txBody>
      </p:sp>
    </p:spTree>
    <p:extLst>
      <p:ext uri="{BB962C8B-B14F-4D97-AF65-F5344CB8AC3E}">
        <p14:creationId xmlns:p14="http://schemas.microsoft.com/office/powerpoint/2010/main" val="2866933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925465" y="246277"/>
            <a:ext cx="2464783" cy="1287851"/>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GB" sz="3600" dirty="0">
                <a:solidFill>
                  <a:prstClr val="black"/>
                </a:solidFill>
                <a:latin typeface="Berlin Sans FB" panose="020E0602020502020306" pitchFamily="34" charset="0"/>
              </a:rPr>
              <a:t>Paper 1</a:t>
            </a:r>
          </a:p>
          <a:p>
            <a:pPr>
              <a:defRPr/>
            </a:pPr>
            <a:r>
              <a:rPr lang="en-GB" sz="3600" dirty="0">
                <a:solidFill>
                  <a:prstClr val="black"/>
                </a:solidFill>
                <a:latin typeface="Berlin Sans FB" panose="020E0602020502020306" pitchFamily="34" charset="0"/>
              </a:rPr>
              <a:t>Question 4 </a:t>
            </a:r>
          </a:p>
          <a:p>
            <a:pPr marL="457200" indent="-457200">
              <a:buFontTx/>
              <a:buAutoNum type="arabicPeriod"/>
              <a:defRPr/>
            </a:pPr>
            <a:endParaRPr lang="en-GB" sz="1600" dirty="0">
              <a:solidFill>
                <a:prstClr val="black"/>
              </a:solidFill>
              <a:latin typeface="Open Sans"/>
            </a:endParaRPr>
          </a:p>
        </p:txBody>
      </p:sp>
      <p:sp>
        <p:nvSpPr>
          <p:cNvPr id="5" name="Title 1"/>
          <p:cNvSpPr txBox="1">
            <a:spLocks/>
          </p:cNvSpPr>
          <p:nvPr/>
        </p:nvSpPr>
        <p:spPr>
          <a:xfrm>
            <a:off x="3076538" y="1868747"/>
            <a:ext cx="6293341" cy="1763453"/>
          </a:xfrm>
          <a:prstGeom prst="rect">
            <a:avLst/>
          </a:prstGeom>
          <a:solidFill>
            <a:schemeClr val="bg1"/>
          </a:solidFill>
          <a:ln w="9525" cap="flat" cmpd="sng" algn="ctr">
            <a:solidFill>
              <a:srgbClr val="00B050"/>
            </a:solidFill>
            <a:prstDash val="solid"/>
          </a:ln>
          <a:effectLst>
            <a:glow rad="139700">
              <a:schemeClr val="accent6">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800" dirty="0">
                <a:latin typeface="Century Gothic" panose="020B0502020202020204" pitchFamily="34" charset="0"/>
              </a:rPr>
              <a:t>This question asks you about the </a:t>
            </a:r>
            <a:r>
              <a:rPr lang="en-GB" sz="1800" b="1" dirty="0">
                <a:latin typeface="Century Gothic" panose="020B0502020202020204" pitchFamily="34" charset="0"/>
              </a:rPr>
              <a:t>second half </a:t>
            </a:r>
            <a:r>
              <a:rPr lang="en-GB" sz="1800" dirty="0">
                <a:latin typeface="Century Gothic" panose="020B0502020202020204" pitchFamily="34" charset="0"/>
              </a:rPr>
              <a:t>of the text.</a:t>
            </a:r>
          </a:p>
          <a:p>
            <a:endParaRPr lang="en-GB" sz="1800" dirty="0">
              <a:latin typeface="Century Gothic" panose="020B0502020202020204" pitchFamily="34" charset="0"/>
            </a:endParaRPr>
          </a:p>
          <a:p>
            <a:r>
              <a:rPr lang="en-GB" sz="1800" dirty="0">
                <a:latin typeface="Century Gothic" panose="020B0502020202020204" pitchFamily="34" charset="0"/>
              </a:rPr>
              <a:t>The question always asks you to </a:t>
            </a:r>
            <a:r>
              <a:rPr lang="en-GB" sz="1800" b="1" dirty="0">
                <a:solidFill>
                  <a:srgbClr val="FF0000"/>
                </a:solidFill>
                <a:latin typeface="Century Gothic" panose="020B0502020202020204" pitchFamily="34" charset="0"/>
              </a:rPr>
              <a:t>EVALUATE</a:t>
            </a:r>
            <a:r>
              <a:rPr lang="en-GB" sz="1800" dirty="0">
                <a:latin typeface="Century Gothic" panose="020B0502020202020204" pitchFamily="34" charset="0"/>
              </a:rPr>
              <a:t>.</a:t>
            </a:r>
          </a:p>
          <a:p>
            <a:r>
              <a:rPr lang="en-GB" sz="1800" dirty="0">
                <a:latin typeface="Century Gothic" panose="020B0502020202020204" pitchFamily="34" charset="0"/>
              </a:rPr>
              <a:t>Evaluate means explain how well the writer has done something.</a:t>
            </a:r>
            <a:endParaRPr lang="en-GB" sz="1800" dirty="0">
              <a:latin typeface="Century Gothic" panose="020B0502020202020204" pitchFamily="34" charset="0"/>
            </a:endParaRPr>
          </a:p>
        </p:txBody>
      </p:sp>
      <p:sp>
        <p:nvSpPr>
          <p:cNvPr id="9" name="Title 1"/>
          <p:cNvSpPr txBox="1">
            <a:spLocks/>
          </p:cNvSpPr>
          <p:nvPr/>
        </p:nvSpPr>
        <p:spPr>
          <a:xfrm>
            <a:off x="2002715" y="3937001"/>
            <a:ext cx="8310282" cy="2311399"/>
          </a:xfrm>
          <a:prstGeom prst="rect">
            <a:avLst/>
          </a:prstGeom>
          <a:solidFill>
            <a:schemeClr val="bg1"/>
          </a:solidFill>
          <a:ln w="9525" cap="flat" cmpd="sng" algn="ctr">
            <a:solidFill>
              <a:srgbClr val="00B050"/>
            </a:solidFill>
            <a:prstDash val="solid"/>
          </a:ln>
          <a:effectLst>
            <a:glow rad="139700">
              <a:schemeClr val="accent6">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endParaRPr lang="en-GB" sz="1800" dirty="0">
              <a:latin typeface="Century Gothic" panose="020B0502020202020204" pitchFamily="34" charset="0"/>
            </a:endParaRPr>
          </a:p>
          <a:p>
            <a:r>
              <a:rPr lang="en-GB" sz="1800" dirty="0">
                <a:latin typeface="Century Gothic" panose="020B0502020202020204" pitchFamily="34" charset="0"/>
              </a:rPr>
              <a:t> </a:t>
            </a:r>
            <a:r>
              <a:rPr lang="en-GB" sz="1800" b="1" dirty="0">
                <a:latin typeface="Century Gothic" panose="020B0502020202020204" pitchFamily="34" charset="0"/>
              </a:rPr>
              <a:t>DO: </a:t>
            </a:r>
          </a:p>
          <a:p>
            <a:pPr marL="285750" indent="-285750">
              <a:buFont typeface="Arial" panose="020B0604020202020204" pitchFamily="34" charset="0"/>
              <a:buChar char="•"/>
            </a:pPr>
            <a:r>
              <a:rPr lang="en-GB" sz="1800" dirty="0">
                <a:latin typeface="Century Gothic" panose="020B0502020202020204" pitchFamily="34" charset="0"/>
              </a:rPr>
              <a:t>Box off the lines the question refers to </a:t>
            </a:r>
          </a:p>
          <a:p>
            <a:pPr marL="285750" indent="-285750">
              <a:buFont typeface="Arial" panose="020B0604020202020204" pitchFamily="34" charset="0"/>
              <a:buChar char="•"/>
            </a:pPr>
            <a:r>
              <a:rPr lang="en-GB" sz="1800" dirty="0">
                <a:latin typeface="Century Gothic" panose="020B0502020202020204" pitchFamily="34" charset="0"/>
              </a:rPr>
              <a:t>Start by </a:t>
            </a:r>
            <a:r>
              <a:rPr lang="en-GB" sz="1800" b="1" dirty="0">
                <a:latin typeface="Century Gothic" panose="020B0502020202020204" pitchFamily="34" charset="0"/>
              </a:rPr>
              <a:t>agreeing</a:t>
            </a:r>
            <a:r>
              <a:rPr lang="en-GB" sz="1800" dirty="0">
                <a:latin typeface="Century Gothic" panose="020B0502020202020204" pitchFamily="34" charset="0"/>
              </a:rPr>
              <a:t> with the statement in the question</a:t>
            </a:r>
          </a:p>
          <a:p>
            <a:pPr marL="285750" indent="-285750">
              <a:buFont typeface="Arial" panose="020B0604020202020204" pitchFamily="34" charset="0"/>
              <a:buChar char="•"/>
            </a:pPr>
            <a:r>
              <a:rPr lang="en-GB" sz="1800" dirty="0">
                <a:latin typeface="Century Gothic" panose="020B0502020202020204" pitchFamily="34" charset="0"/>
              </a:rPr>
              <a:t>Underline interesting words and phrases from the extract </a:t>
            </a:r>
            <a:r>
              <a:rPr lang="en-GB" sz="1800" dirty="0">
                <a:latin typeface="Century Gothic" panose="020B0502020202020204" pitchFamily="34" charset="0"/>
              </a:rPr>
              <a:t>that </a:t>
            </a:r>
            <a:r>
              <a:rPr lang="en-GB" sz="1800" b="1" dirty="0">
                <a:latin typeface="Century Gothic" panose="020B0502020202020204" pitchFamily="34" charset="0"/>
              </a:rPr>
              <a:t>agree</a:t>
            </a:r>
            <a:r>
              <a:rPr lang="en-GB" sz="1800" dirty="0">
                <a:latin typeface="Century Gothic" panose="020B0502020202020204" pitchFamily="34" charset="0"/>
              </a:rPr>
              <a:t> with the statement</a:t>
            </a:r>
            <a:endParaRPr lang="en-GB" sz="1800" dirty="0">
              <a:latin typeface="Century Gothic" panose="020B0502020202020204" pitchFamily="34" charset="0"/>
            </a:endParaRPr>
          </a:p>
          <a:p>
            <a:pPr marL="285750" indent="-285750">
              <a:buFont typeface="Arial" panose="020B0604020202020204" pitchFamily="34" charset="0"/>
              <a:buChar char="•"/>
            </a:pPr>
            <a:r>
              <a:rPr lang="en-GB" sz="1800" dirty="0">
                <a:latin typeface="Century Gothic" panose="020B0502020202020204" pitchFamily="34" charset="0"/>
              </a:rPr>
              <a:t>Write about WHAT the writer has done, HOW it works and WHY it is successful, using </a:t>
            </a:r>
            <a:r>
              <a:rPr lang="en-GB" sz="1800" b="1" dirty="0">
                <a:latin typeface="Century Gothic" panose="020B0502020202020204" pitchFamily="34" charset="0"/>
              </a:rPr>
              <a:t>adverbs</a:t>
            </a:r>
            <a:endParaRPr lang="en-GB" sz="1800" dirty="0">
              <a:latin typeface="Century Gothic" panose="020B0502020202020204" pitchFamily="34" charset="0"/>
            </a:endParaRPr>
          </a:p>
        </p:txBody>
      </p:sp>
      <p:sp>
        <p:nvSpPr>
          <p:cNvPr id="2" name="Date Placeholder 1"/>
          <p:cNvSpPr>
            <a:spLocks noGrp="1"/>
          </p:cNvSpPr>
          <p:nvPr>
            <p:ph type="dt" sz="half" idx="10"/>
          </p:nvPr>
        </p:nvSpPr>
        <p:spPr/>
        <p:txBody>
          <a:bodyPr/>
          <a:lstStyle/>
          <a:p>
            <a:fld id="{96AC2E51-2A66-4CD5-BDA2-AA33EF6E6592}" type="datetime3">
              <a:rPr lang="en-GB" smtClean="0">
                <a:solidFill>
                  <a:prstClr val="black">
                    <a:tint val="75000"/>
                  </a:prstClr>
                </a:solidFill>
              </a:rPr>
              <a:t>1 May, 2019</a:t>
            </a:fld>
            <a:endParaRPr lang="en-GB">
              <a:solidFill>
                <a:prstClr val="black">
                  <a:tint val="75000"/>
                </a:prstClr>
              </a:solidFill>
            </a:endParaRPr>
          </a:p>
        </p:txBody>
      </p:sp>
    </p:spTree>
    <p:extLst>
      <p:ext uri="{BB962C8B-B14F-4D97-AF65-F5344CB8AC3E}">
        <p14:creationId xmlns:p14="http://schemas.microsoft.com/office/powerpoint/2010/main" val="3191253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8226" y="1156726"/>
            <a:ext cx="11795547" cy="4154984"/>
          </a:xfrm>
          <a:prstGeom prst="rect">
            <a:avLst/>
          </a:prstGeom>
          <a:noFill/>
        </p:spPr>
        <p:txBody>
          <a:bodyPr wrap="square" rtlCol="0">
            <a:spAutoFit/>
          </a:bodyPr>
          <a:lstStyle/>
          <a:p>
            <a:endParaRPr lang="en-GB" sz="2400" b="1" dirty="0"/>
          </a:p>
          <a:p>
            <a:r>
              <a:rPr lang="en-GB" sz="2400" b="1" dirty="0" smtClean="0"/>
              <a:t>Answer the question.</a:t>
            </a:r>
          </a:p>
          <a:p>
            <a:endParaRPr lang="en-GB" sz="2400" b="1" dirty="0"/>
          </a:p>
          <a:p>
            <a:r>
              <a:rPr lang="en-GB" sz="2400" b="1" dirty="0" smtClean="0"/>
              <a:t>Q1. Read again the source from lines 4-7.</a:t>
            </a:r>
          </a:p>
          <a:p>
            <a:endParaRPr lang="en-GB" sz="2400" b="1" dirty="0"/>
          </a:p>
          <a:p>
            <a:r>
              <a:rPr lang="en-GB" sz="2400" b="1" dirty="0" smtClean="0"/>
              <a:t>List four things you learn about the character, Nat </a:t>
            </a:r>
            <a:r>
              <a:rPr lang="en-GB" sz="2400" b="1" dirty="0" err="1" smtClean="0"/>
              <a:t>Hocken</a:t>
            </a:r>
            <a:r>
              <a:rPr lang="en-GB" sz="2400" b="1" dirty="0" smtClean="0"/>
              <a:t>.</a:t>
            </a:r>
          </a:p>
          <a:p>
            <a:endParaRPr lang="en-GB" sz="2400" b="1" dirty="0"/>
          </a:p>
          <a:p>
            <a:r>
              <a:rPr lang="en-GB" sz="2400" b="1" dirty="0" smtClean="0"/>
              <a:t>1.</a:t>
            </a:r>
          </a:p>
          <a:p>
            <a:r>
              <a:rPr lang="en-GB" sz="2400" b="1" dirty="0" smtClean="0"/>
              <a:t>2.</a:t>
            </a:r>
          </a:p>
          <a:p>
            <a:r>
              <a:rPr lang="en-GB" sz="2400" b="1" dirty="0" smtClean="0"/>
              <a:t>3.</a:t>
            </a:r>
          </a:p>
          <a:p>
            <a:r>
              <a:rPr lang="en-GB" sz="2400" b="1" dirty="0" smtClean="0"/>
              <a:t>4.</a:t>
            </a:r>
            <a:endParaRPr lang="en-GB" sz="2400" b="1" dirty="0"/>
          </a:p>
        </p:txBody>
      </p:sp>
      <p:sp>
        <p:nvSpPr>
          <p:cNvPr id="6" name="Rectangle 5"/>
          <p:cNvSpPr/>
          <p:nvPr/>
        </p:nvSpPr>
        <p:spPr>
          <a:xfrm>
            <a:off x="8945773" y="4721225"/>
            <a:ext cx="3048000" cy="1815882"/>
          </a:xfrm>
          <a:prstGeom prst="rect">
            <a:avLst/>
          </a:prstGeom>
        </p:spPr>
        <p:txBody>
          <a:bodyPr wrap="square">
            <a:spAutoFit/>
          </a:bodyPr>
          <a:lstStyle/>
          <a:p>
            <a:pPr algn="ctr"/>
            <a:r>
              <a:rPr lang="en-GB" sz="2800" b="1" dirty="0" smtClean="0"/>
              <a:t>Now mark your question with what you think you got.</a:t>
            </a:r>
            <a:endParaRPr lang="en-GB" sz="2800" dirty="0"/>
          </a:p>
        </p:txBody>
      </p:sp>
      <p:sp>
        <p:nvSpPr>
          <p:cNvPr id="7" name="Rectangle 6"/>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IDENTIFYING EXPLICIT INFORMATION</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974508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 QUESTION 4</a:t>
            </a:r>
            <a:endParaRPr lang="en-GB" sz="3600" dirty="0">
              <a:solidFill>
                <a:schemeClr val="bg1"/>
              </a:solidFill>
              <a:latin typeface="Berlin Sans FB" panose="020E0602020502020306" pitchFamily="34" charset="0"/>
            </a:endParaRPr>
          </a:p>
        </p:txBody>
      </p:sp>
      <p:sp>
        <p:nvSpPr>
          <p:cNvPr id="3" name="Rectangle 2"/>
          <p:cNvSpPr/>
          <p:nvPr/>
        </p:nvSpPr>
        <p:spPr>
          <a:xfrm>
            <a:off x="245268" y="1146370"/>
            <a:ext cx="11701463" cy="5924892"/>
          </a:xfrm>
          <a:prstGeom prst="rect">
            <a:avLst/>
          </a:prstGeom>
        </p:spPr>
        <p:txBody>
          <a:bodyPr wrap="square">
            <a:spAutoFit/>
          </a:bodyPr>
          <a:lstStyle/>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Focus this part of your answer on the lines 22 to the end.</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 </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A student, having read this section of the text said: “The writer contrasts the normal actions of Nat with the strange actions of the birds to create tension and a sense of foreboding.’</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 </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To what extent do you agree?</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 </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In your response, you could:</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 </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400" b="1" dirty="0">
                <a:latin typeface="Calibri" panose="020F0502020204030204" pitchFamily="34" charset="0"/>
                <a:ea typeface="Calibri" panose="020F0502020204030204" pitchFamily="34" charset="0"/>
                <a:cs typeface="Times New Roman" panose="02020603050405020304" pitchFamily="18" charset="0"/>
              </a:rPr>
              <a:t>write about your own impressions of Nat and the birds.</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400" b="1" dirty="0">
                <a:latin typeface="Calibri" panose="020F0502020204030204" pitchFamily="34" charset="0"/>
                <a:ea typeface="Calibri" panose="020F0502020204030204" pitchFamily="34" charset="0"/>
                <a:cs typeface="Times New Roman" panose="02020603050405020304" pitchFamily="18" charset="0"/>
              </a:rPr>
              <a:t>evaluate how the writer has created these impressions.</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400" b="1" dirty="0">
                <a:latin typeface="Calibri" panose="020F0502020204030204" pitchFamily="34" charset="0"/>
                <a:ea typeface="Calibri" panose="020F0502020204030204" pitchFamily="34" charset="0"/>
                <a:cs typeface="Times New Roman" panose="02020603050405020304" pitchFamily="18" charset="0"/>
              </a:rPr>
              <a:t>support your opinions with quotations from the text.			(20 marks)</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6546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831" y="3767469"/>
            <a:ext cx="11844337" cy="2677656"/>
          </a:xfrm>
          <a:prstGeom prst="rect">
            <a:avLst/>
          </a:prstGeom>
        </p:spPr>
        <p:txBody>
          <a:bodyPr wrap="square">
            <a:spAutoFit/>
          </a:bodyPr>
          <a:lstStyle/>
          <a:p>
            <a:pPr algn="ctr"/>
            <a:r>
              <a:rPr lang="en-GB" sz="2800" b="1" dirty="0" smtClean="0"/>
              <a:t>Question 4 is a </a:t>
            </a:r>
            <a:r>
              <a:rPr lang="en-GB" sz="2800" b="1" dirty="0" smtClean="0">
                <a:solidFill>
                  <a:srgbClr val="FF0000"/>
                </a:solidFill>
              </a:rPr>
              <a:t>synoptic</a:t>
            </a:r>
            <a:r>
              <a:rPr lang="en-GB" sz="2800" b="1" dirty="0" smtClean="0"/>
              <a:t> question. That means it is testing all of your reading abilities, including your inference skills, your ability to analyse language and comment on structure.</a:t>
            </a:r>
          </a:p>
          <a:p>
            <a:pPr algn="ctr"/>
            <a:endParaRPr lang="en-GB" sz="2800" b="1" dirty="0"/>
          </a:p>
          <a:p>
            <a:pPr algn="ctr"/>
            <a:r>
              <a:rPr lang="en-GB" sz="2800" b="1" dirty="0" smtClean="0">
                <a:solidFill>
                  <a:srgbClr val="FF0000"/>
                </a:solidFill>
              </a:rPr>
              <a:t>You must think of questions 1, 2 and 3 as preparing you to answer this question.</a:t>
            </a:r>
            <a:endParaRPr lang="en-GB" sz="2800" b="1" dirty="0">
              <a:solidFill>
                <a:srgbClr val="FF0000"/>
              </a:solidFill>
            </a:endParaRPr>
          </a:p>
        </p:txBody>
      </p:sp>
      <p:sp>
        <p:nvSpPr>
          <p:cNvPr id="6" name="Rectangle 5"/>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dirty="0" smtClean="0">
                <a:solidFill>
                  <a:schemeClr val="bg1"/>
                </a:solidFill>
                <a:latin typeface="Berlin Sans FB" panose="020E0602020502020306" pitchFamily="34" charset="0"/>
              </a:rPr>
              <a:t>                    TO CONSIDER</a:t>
            </a:r>
            <a:endParaRPr lang="en-GB" sz="3600" dirty="0">
              <a:solidFill>
                <a:schemeClr val="bg1"/>
              </a:solidFill>
              <a:latin typeface="Berlin Sans FB" panose="020E0602020502020306" pitchFamily="34" charset="0"/>
            </a:endParaRPr>
          </a:p>
        </p:txBody>
      </p:sp>
      <p:sp>
        <p:nvSpPr>
          <p:cNvPr id="7" name="Oval Callout 6"/>
          <p:cNvSpPr/>
          <p:nvPr/>
        </p:nvSpPr>
        <p:spPr>
          <a:xfrm rot="299845">
            <a:off x="7149167" y="129984"/>
            <a:ext cx="4904063" cy="3400031"/>
          </a:xfrm>
          <a:prstGeom prst="wedgeEllipseCallout">
            <a:avLst/>
          </a:prstGeom>
          <a:ln w="28575">
            <a:solidFill>
              <a:srgbClr val="FFC000"/>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i="1" dirty="0" smtClean="0">
              <a:solidFill>
                <a:schemeClr val="tx1"/>
              </a:solidFill>
              <a:latin typeface="Century Gothic" panose="020B0502020202020204" pitchFamily="34" charset="0"/>
            </a:endParaRPr>
          </a:p>
          <a:p>
            <a:pPr algn="ctr"/>
            <a:endParaRPr lang="en-GB" sz="1400" i="1" dirty="0">
              <a:solidFill>
                <a:schemeClr val="tx1"/>
              </a:solidFill>
              <a:latin typeface="Century Gothic" panose="020B0502020202020204" pitchFamily="34" charset="0"/>
            </a:endParaRPr>
          </a:p>
          <a:p>
            <a:pPr algn="ctr"/>
            <a:r>
              <a:rPr lang="en-GB" sz="1400" b="1" i="1" dirty="0" smtClean="0">
                <a:solidFill>
                  <a:schemeClr val="tx1"/>
                </a:solidFill>
                <a:latin typeface="Century Gothic" panose="020B0502020202020204" pitchFamily="34" charset="0"/>
              </a:rPr>
              <a:t>The </a:t>
            </a:r>
            <a:r>
              <a:rPr lang="en-GB" sz="1400" b="1" i="1" dirty="0">
                <a:solidFill>
                  <a:schemeClr val="tx1"/>
                </a:solidFill>
                <a:latin typeface="Century Gothic" panose="020B0502020202020204" pitchFamily="34" charset="0"/>
              </a:rPr>
              <a:t>key skill for Question 4 is evaluation</a:t>
            </a:r>
            <a:r>
              <a:rPr lang="en-GB" sz="1400" i="1" dirty="0">
                <a:solidFill>
                  <a:schemeClr val="tx1"/>
                </a:solidFill>
                <a:latin typeface="Century Gothic" panose="020B0502020202020204" pitchFamily="34" charset="0"/>
              </a:rPr>
              <a:t>, both of the ideas in the source in relation to the given statement, and also the methods used by the writer to convey these ideas. However, the biggest error made by students was that </a:t>
            </a:r>
            <a:r>
              <a:rPr lang="en-GB" sz="1400" b="1" i="1" dirty="0">
                <a:solidFill>
                  <a:schemeClr val="tx1"/>
                </a:solidFill>
                <a:latin typeface="Century Gothic" panose="020B0502020202020204" pitchFamily="34" charset="0"/>
              </a:rPr>
              <a:t>many of them failed to address methods; they dealt with the ‘what’ but not the ‘how’,</a:t>
            </a:r>
            <a:r>
              <a:rPr lang="en-GB" sz="1400" i="1" dirty="0">
                <a:solidFill>
                  <a:schemeClr val="tx1"/>
                </a:solidFill>
                <a:latin typeface="Century Gothic" panose="020B0502020202020204" pitchFamily="34" charset="0"/>
              </a:rPr>
              <a:t> which limited how far they could move into a given level. </a:t>
            </a:r>
          </a:p>
        </p:txBody>
      </p:sp>
      <p:sp>
        <p:nvSpPr>
          <p:cNvPr id="8" name="Rectangle 7"/>
          <p:cNvSpPr/>
          <p:nvPr/>
        </p:nvSpPr>
        <p:spPr>
          <a:xfrm rot="310236">
            <a:off x="9878330" y="479161"/>
            <a:ext cx="1052009" cy="46104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smtClean="0">
                <a:latin typeface="Century Gothic" panose="020B0502020202020204" pitchFamily="34" charset="0"/>
              </a:rPr>
              <a:t>said…</a:t>
            </a:r>
            <a:endParaRPr lang="en-GB" b="1" dirty="0">
              <a:latin typeface="Century Gothic" panose="020B0502020202020204" pitchFamily="34" charset="0"/>
            </a:endParaRPr>
          </a:p>
        </p:txBody>
      </p:sp>
      <p:pic>
        <p:nvPicPr>
          <p:cNvPr id="9" name="Picture 2" descr="Image result for AQA logo"/>
          <p:cNvPicPr>
            <a:picLocks noChangeAspect="1" noChangeArrowheads="1"/>
          </p:cNvPicPr>
          <p:nvPr/>
        </p:nvPicPr>
        <p:blipFill rotWithShape="1">
          <a:blip r:embed="rId2">
            <a:extLst>
              <a:ext uri="{28A0092B-C50C-407E-A947-70E740481C1C}">
                <a14:useLocalDpi xmlns:a14="http://schemas.microsoft.com/office/drawing/2010/main" val="0"/>
              </a:ext>
            </a:extLst>
          </a:blip>
          <a:srcRect t="30419" b="29622"/>
          <a:stretch/>
        </p:blipFill>
        <p:spPr bwMode="auto">
          <a:xfrm rot="343372">
            <a:off x="8766946" y="230077"/>
            <a:ext cx="1339335" cy="53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80995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37" y="1122145"/>
            <a:ext cx="11658600" cy="2376997"/>
          </a:xfrm>
          <a:prstGeom prst="rect">
            <a:avLst/>
          </a:prstGeom>
        </p:spPr>
        <p:txBody>
          <a:bodyPr wrap="square">
            <a:spAutoFit/>
          </a:bodyPr>
          <a:lstStyle/>
          <a:p>
            <a:pPr algn="ctr">
              <a:lnSpc>
                <a:spcPct val="107000"/>
              </a:lnSpc>
              <a:spcAft>
                <a:spcPts val="0"/>
              </a:spcAft>
            </a:pPr>
            <a:r>
              <a:rPr lang="en-GB" sz="2800" b="1" dirty="0">
                <a:latin typeface="Calibri" panose="020F0502020204030204" pitchFamily="34" charset="0"/>
                <a:ea typeface="Calibri" panose="020F0502020204030204" pitchFamily="34" charset="0"/>
                <a:cs typeface="Times New Roman" panose="02020603050405020304" pitchFamily="18" charset="0"/>
              </a:rPr>
              <a:t>Focus this part of your answer on the lines 22 to the end.</a:t>
            </a:r>
          </a:p>
          <a:p>
            <a:pPr algn="ctr">
              <a:lnSpc>
                <a:spcPct val="107000"/>
              </a:lnSpc>
              <a:spcAft>
                <a:spcPts val="0"/>
              </a:spcAft>
            </a:pPr>
            <a:r>
              <a:rPr lang="en-GB" sz="2800" b="1" dirty="0">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en-GB" sz="2800" b="1" i="1" dirty="0">
                <a:latin typeface="Calibri" panose="020F0502020204030204" pitchFamily="34" charset="0"/>
                <a:ea typeface="Calibri" panose="020F0502020204030204" pitchFamily="34" charset="0"/>
                <a:cs typeface="Times New Roman" panose="02020603050405020304" pitchFamily="18" charset="0"/>
              </a:rPr>
              <a:t>A student, having read this section of the text said: “The writer contrasts the normal actions of Nat with the strange actions of the birds to create tension and a sense of foreboding.’</a:t>
            </a:r>
          </a:p>
        </p:txBody>
      </p:sp>
      <p:sp>
        <p:nvSpPr>
          <p:cNvPr id="5" name="TextBox 4"/>
          <p:cNvSpPr txBox="1"/>
          <p:nvPr/>
        </p:nvSpPr>
        <p:spPr>
          <a:xfrm>
            <a:off x="7088980" y="5000372"/>
            <a:ext cx="4912519" cy="1569660"/>
          </a:xfrm>
          <a:prstGeom prst="rect">
            <a:avLst/>
          </a:prstGeom>
          <a:noFill/>
        </p:spPr>
        <p:txBody>
          <a:bodyPr wrap="square" rtlCol="0">
            <a:spAutoFit/>
          </a:bodyPr>
          <a:lstStyle/>
          <a:p>
            <a:pPr algn="ctr"/>
            <a:r>
              <a:rPr lang="en-GB" sz="2000" b="1" dirty="0" smtClean="0">
                <a:solidFill>
                  <a:srgbClr val="FF0000"/>
                </a:solidFill>
              </a:rPr>
              <a:t>Assess</a:t>
            </a:r>
            <a:r>
              <a:rPr lang="en-GB" sz="2000" b="1" dirty="0" smtClean="0"/>
              <a:t> the statement:</a:t>
            </a:r>
          </a:p>
          <a:p>
            <a:pPr algn="ctr"/>
            <a:endParaRPr lang="en-GB" sz="2000" b="1" dirty="0"/>
          </a:p>
          <a:p>
            <a:pPr algn="ctr"/>
            <a:r>
              <a:rPr lang="en-GB" sz="2000" b="1" dirty="0" smtClean="0"/>
              <a:t>Is the statement a good statement to make? Why? Why not?</a:t>
            </a:r>
          </a:p>
          <a:p>
            <a:endParaRPr lang="en-GB" sz="1400" dirty="0"/>
          </a:p>
        </p:txBody>
      </p:sp>
      <p:sp>
        <p:nvSpPr>
          <p:cNvPr id="6" name="Rectangle 5"/>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EVALUATE THE STATEMENT</a:t>
            </a:r>
            <a:endParaRPr lang="en-GB" sz="3600" dirty="0">
              <a:solidFill>
                <a:schemeClr val="bg1"/>
              </a:solidFill>
              <a:latin typeface="Berlin Sans FB" panose="020E0602020502020306" pitchFamily="34" charset="0"/>
            </a:endParaRPr>
          </a:p>
        </p:txBody>
      </p:sp>
      <p:sp>
        <p:nvSpPr>
          <p:cNvPr id="7" name="TextBox 6"/>
          <p:cNvSpPr txBox="1"/>
          <p:nvPr/>
        </p:nvSpPr>
        <p:spPr>
          <a:xfrm>
            <a:off x="3639740" y="3649517"/>
            <a:ext cx="4912519" cy="1477328"/>
          </a:xfrm>
          <a:prstGeom prst="rect">
            <a:avLst/>
          </a:prstGeom>
          <a:noFill/>
        </p:spPr>
        <p:txBody>
          <a:bodyPr wrap="square" rtlCol="0">
            <a:spAutoFit/>
          </a:bodyPr>
          <a:lstStyle/>
          <a:p>
            <a:pPr algn="ctr"/>
            <a:r>
              <a:rPr lang="en-GB" b="1" dirty="0" smtClean="0">
                <a:solidFill>
                  <a:srgbClr val="FF0000"/>
                </a:solidFill>
              </a:rPr>
              <a:t>Determine</a:t>
            </a:r>
            <a:r>
              <a:rPr lang="en-GB" b="1" dirty="0" smtClean="0"/>
              <a:t> why the statement has been made:</a:t>
            </a:r>
          </a:p>
          <a:p>
            <a:pPr algn="ctr"/>
            <a:endParaRPr lang="en-GB" b="1" dirty="0"/>
          </a:p>
          <a:p>
            <a:pPr algn="ctr"/>
            <a:r>
              <a:rPr lang="en-GB" b="1" dirty="0" smtClean="0"/>
              <a:t>Gather evidence and make inferences, analyse language and structure.</a:t>
            </a:r>
          </a:p>
          <a:p>
            <a:endParaRPr lang="en-GB" dirty="0"/>
          </a:p>
        </p:txBody>
      </p:sp>
      <p:sp>
        <p:nvSpPr>
          <p:cNvPr id="8" name="TextBox 7"/>
          <p:cNvSpPr txBox="1"/>
          <p:nvPr/>
        </p:nvSpPr>
        <p:spPr>
          <a:xfrm>
            <a:off x="-703662" y="5000372"/>
            <a:ext cx="4912519" cy="1200329"/>
          </a:xfrm>
          <a:prstGeom prst="rect">
            <a:avLst/>
          </a:prstGeom>
          <a:noFill/>
        </p:spPr>
        <p:txBody>
          <a:bodyPr wrap="square" rtlCol="0">
            <a:spAutoFit/>
          </a:bodyPr>
          <a:lstStyle/>
          <a:p>
            <a:pPr algn="ctr"/>
            <a:r>
              <a:rPr lang="en-GB" b="1" dirty="0" smtClean="0">
                <a:solidFill>
                  <a:srgbClr val="FF0000"/>
                </a:solidFill>
              </a:rPr>
              <a:t>Judge </a:t>
            </a:r>
            <a:r>
              <a:rPr lang="en-GB" b="1" dirty="0" smtClean="0"/>
              <a:t>the statement:</a:t>
            </a:r>
          </a:p>
          <a:p>
            <a:pPr algn="ctr"/>
            <a:endParaRPr lang="en-GB" b="1" dirty="0"/>
          </a:p>
          <a:p>
            <a:pPr algn="ctr"/>
            <a:r>
              <a:rPr lang="en-GB" b="1" dirty="0" smtClean="0"/>
              <a:t>Is it right or wrong?</a:t>
            </a:r>
          </a:p>
          <a:p>
            <a:endParaRPr lang="en-GB" dirty="0"/>
          </a:p>
        </p:txBody>
      </p:sp>
    </p:spTree>
    <p:extLst>
      <p:ext uri="{BB962C8B-B14F-4D97-AF65-F5344CB8AC3E}">
        <p14:creationId xmlns:p14="http://schemas.microsoft.com/office/powerpoint/2010/main" val="12549954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919536" y="1268761"/>
            <a:ext cx="8498220" cy="4026737"/>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0"/>
              </a:spcAft>
              <a:buNone/>
            </a:pPr>
            <a:r>
              <a:rPr lang="en-GB" sz="3200" b="1" dirty="0" smtClean="0">
                <a:latin typeface="Calibri" panose="020F0502020204030204" pitchFamily="34" charset="0"/>
                <a:ea typeface="Calibri" panose="020F0502020204030204" pitchFamily="34" charset="0"/>
                <a:cs typeface="Times New Roman" panose="02020603050405020304" pitchFamily="18" charset="0"/>
              </a:rPr>
              <a:t>A </a:t>
            </a:r>
            <a:r>
              <a:rPr lang="en-GB" sz="3200" b="1" dirty="0">
                <a:latin typeface="Calibri" panose="020F0502020204030204" pitchFamily="34" charset="0"/>
                <a:ea typeface="Calibri" panose="020F0502020204030204" pitchFamily="34" charset="0"/>
                <a:cs typeface="Times New Roman" panose="02020603050405020304" pitchFamily="18" charset="0"/>
              </a:rPr>
              <a:t>student, having read this section of the text said: </a:t>
            </a:r>
            <a:r>
              <a:rPr lang="en-GB" sz="3200" b="1" i="1" dirty="0">
                <a:latin typeface="Calibri" panose="020F0502020204030204" pitchFamily="34" charset="0"/>
                <a:ea typeface="Calibri" panose="020F0502020204030204" pitchFamily="34" charset="0"/>
                <a:cs typeface="Times New Roman" panose="02020603050405020304" pitchFamily="18" charset="0"/>
              </a:rPr>
              <a:t>“The writer contrasts the normal actions of Nat with the strange actions of the birds to create tension and a sense of foreboding</a:t>
            </a:r>
            <a:r>
              <a:rPr lang="en-GB" sz="3200" b="1" i="1" dirty="0" smtClean="0">
                <a:latin typeface="Calibri" panose="020F0502020204030204" pitchFamily="34" charset="0"/>
                <a:ea typeface="Calibri" panose="020F0502020204030204" pitchFamily="34" charset="0"/>
                <a:cs typeface="Times New Roman" panose="02020603050405020304" pitchFamily="18" charset="0"/>
              </a:rPr>
              <a:t>.”</a:t>
            </a:r>
            <a:endParaRPr lang="en-GB" sz="3200" b="1" i="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200" dirty="0" smtClean="0"/>
              <a:t>To </a:t>
            </a:r>
            <a:r>
              <a:rPr lang="en-GB" sz="3200" dirty="0"/>
              <a:t>what extent do you agree?</a:t>
            </a:r>
          </a:p>
          <a:p>
            <a:pPr marL="0" indent="0">
              <a:buNone/>
            </a:pPr>
            <a:endParaRPr lang="en-US" sz="3200" dirty="0">
              <a:solidFill>
                <a:srgbClr val="FF0000"/>
              </a:solidFill>
            </a:endParaRPr>
          </a:p>
          <a:p>
            <a:r>
              <a:rPr lang="en-US" sz="3200" b="1" dirty="0">
                <a:solidFill>
                  <a:srgbClr val="FF0000"/>
                </a:solidFill>
              </a:rPr>
              <a:t>Find an example from the text.</a:t>
            </a:r>
          </a:p>
          <a:p>
            <a:r>
              <a:rPr lang="en-US" sz="3200" b="1" dirty="0" err="1">
                <a:solidFill>
                  <a:srgbClr val="FF0000"/>
                </a:solidFill>
              </a:rPr>
              <a:t>Analyse</a:t>
            </a:r>
            <a:r>
              <a:rPr lang="en-US" sz="3200" b="1" dirty="0">
                <a:solidFill>
                  <a:srgbClr val="FF0000"/>
                </a:solidFill>
              </a:rPr>
              <a:t> and consider the author’s intention.</a:t>
            </a:r>
          </a:p>
          <a:p>
            <a:r>
              <a:rPr lang="en-US" sz="3200" b="1" dirty="0">
                <a:solidFill>
                  <a:srgbClr val="FF0000"/>
                </a:solidFill>
              </a:rPr>
              <a:t>Consider HOW EFFECTIVE the method is</a:t>
            </a:r>
          </a:p>
          <a:p>
            <a:pPr marL="0" indent="0">
              <a:buNone/>
            </a:pPr>
            <a:endParaRPr lang="en-GB" sz="3200" dirty="0">
              <a:solidFill>
                <a:srgbClr val="FF0000"/>
              </a:solidFill>
            </a:endParaRPr>
          </a:p>
        </p:txBody>
      </p:sp>
      <p:sp>
        <p:nvSpPr>
          <p:cNvPr id="4" name="Date Placeholder 3"/>
          <p:cNvSpPr>
            <a:spLocks noGrp="1"/>
          </p:cNvSpPr>
          <p:nvPr>
            <p:ph type="dt" sz="half" idx="10"/>
          </p:nvPr>
        </p:nvSpPr>
        <p:spPr/>
        <p:txBody>
          <a:bodyPr/>
          <a:lstStyle/>
          <a:p>
            <a:fld id="{BA3F12F6-9C1C-41E2-9FF8-CBEB9EE0F33D}" type="datetime3">
              <a:rPr lang="en-GB" smtClean="0">
                <a:solidFill>
                  <a:prstClr val="black">
                    <a:tint val="75000"/>
                  </a:prstClr>
                </a:solidFill>
              </a:rPr>
              <a:t>1 May, 2019</a:t>
            </a:fld>
            <a:endParaRPr lang="en-GB">
              <a:solidFill>
                <a:prstClr val="black">
                  <a:tint val="75000"/>
                </a:prstClr>
              </a:solidFill>
            </a:endParaRPr>
          </a:p>
        </p:txBody>
      </p:sp>
    </p:spTree>
    <p:extLst>
      <p:ext uri="{BB962C8B-B14F-4D97-AF65-F5344CB8AC3E}">
        <p14:creationId xmlns:p14="http://schemas.microsoft.com/office/powerpoint/2010/main" val="42796758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6514" y="1141258"/>
            <a:ext cx="6117772" cy="5447645"/>
          </a:xfrm>
          <a:prstGeom prst="rect">
            <a:avLst/>
          </a:prstGeom>
          <a:noFill/>
          <a:ln>
            <a:solidFill>
              <a:schemeClr val="tx1"/>
            </a:solidFill>
          </a:ln>
        </p:spPr>
        <p:txBody>
          <a:bodyPr wrap="square" rtlCol="0">
            <a:spAutoFit/>
          </a:bodyPr>
          <a:lstStyle/>
          <a:p>
            <a:pPr algn="ctr"/>
            <a:endParaRPr lang="en-GB" sz="2600" b="1" dirty="0" smtClean="0"/>
          </a:p>
          <a:p>
            <a:pPr algn="ctr"/>
            <a:endParaRPr lang="en-GB" sz="3200" b="1" dirty="0" smtClean="0"/>
          </a:p>
          <a:p>
            <a:pPr algn="ctr"/>
            <a:endParaRPr lang="en-GB" sz="3200" b="1" dirty="0"/>
          </a:p>
          <a:p>
            <a:pPr algn="ctr"/>
            <a:r>
              <a:rPr lang="en-GB" sz="4000" b="1" dirty="0" smtClean="0"/>
              <a:t>Candidate’s answer will appear here on the examiner’s marking screen.</a:t>
            </a:r>
            <a:endParaRPr lang="en-GB" sz="4000" b="1" dirty="0"/>
          </a:p>
          <a:p>
            <a:pPr algn="ctr"/>
            <a:endParaRPr lang="en-GB" sz="3200" b="1" dirty="0"/>
          </a:p>
          <a:p>
            <a:pPr algn="ctr"/>
            <a:endParaRPr lang="en-GB" sz="3200" b="1" dirty="0" smtClean="0"/>
          </a:p>
          <a:p>
            <a:pPr algn="ctr"/>
            <a:endParaRPr lang="en-GB" sz="3200" b="1" dirty="0" smtClean="0"/>
          </a:p>
          <a:p>
            <a:pPr algn="ctr"/>
            <a:endParaRPr lang="en-GB" sz="2600" b="1" dirty="0"/>
          </a:p>
          <a:p>
            <a:pPr algn="ctr"/>
            <a:endParaRPr lang="en-GB" sz="1600" dirty="0" smtClean="0"/>
          </a:p>
        </p:txBody>
      </p:sp>
      <p:sp>
        <p:nvSpPr>
          <p:cNvPr id="5" name="Rectangle 4"/>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
        <p:nvSpPr>
          <p:cNvPr id="6" name="TextBox 5"/>
          <p:cNvSpPr txBox="1"/>
          <p:nvPr/>
        </p:nvSpPr>
        <p:spPr>
          <a:xfrm>
            <a:off x="288698" y="1125868"/>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16798440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6514" y="1141258"/>
            <a:ext cx="6117772" cy="5539978"/>
          </a:xfrm>
          <a:prstGeom prst="rect">
            <a:avLst/>
          </a:prstGeom>
          <a:noFill/>
          <a:ln>
            <a:solidFill>
              <a:schemeClr val="tx1"/>
            </a:solidFill>
          </a:ln>
        </p:spPr>
        <p:txBody>
          <a:bodyPr wrap="square" rtlCol="0">
            <a:spAutoFit/>
          </a:bodyPr>
          <a:lstStyle/>
          <a:p>
            <a:pPr algn="ctr"/>
            <a:r>
              <a:rPr lang="en-GB" sz="2600" b="1" dirty="0" smtClean="0"/>
              <a:t>The examiner will see the candidate’s answer to the right of these comments.</a:t>
            </a:r>
          </a:p>
          <a:p>
            <a:pPr algn="ctr"/>
            <a:endParaRPr lang="en-GB" sz="2600" b="1" dirty="0"/>
          </a:p>
          <a:p>
            <a:pPr algn="ctr"/>
            <a:r>
              <a:rPr lang="en-GB" sz="2600" b="1" dirty="0" smtClean="0"/>
              <a:t>The examiner will then click and drag these comments onto your answer to show where you have met the criteria. </a:t>
            </a:r>
          </a:p>
          <a:p>
            <a:pPr algn="ctr"/>
            <a:endParaRPr lang="en-GB" sz="2600" b="1" dirty="0"/>
          </a:p>
          <a:p>
            <a:pPr algn="ctr"/>
            <a:r>
              <a:rPr lang="en-GB" sz="2600" b="1" dirty="0" smtClean="0"/>
              <a:t>This means that part of your answer could contain a L1 comment but also a L4 comment. This means that if part of your answer is L4 but the rest is L1, you will receive a mark in the L4 section of the mark scheme.</a:t>
            </a:r>
          </a:p>
          <a:p>
            <a:pPr algn="ctr"/>
            <a:endParaRPr lang="en-GB" sz="1600" dirty="0" smtClean="0"/>
          </a:p>
        </p:txBody>
      </p:sp>
      <p:cxnSp>
        <p:nvCxnSpPr>
          <p:cNvPr id="9" name="Straight Arrow Connector 8"/>
          <p:cNvCxnSpPr/>
          <p:nvPr/>
        </p:nvCxnSpPr>
        <p:spPr>
          <a:xfrm flipH="1">
            <a:off x="4325257" y="1669144"/>
            <a:ext cx="1770744" cy="159656"/>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
        <p:nvSpPr>
          <p:cNvPr id="6" name="TextBox 5"/>
          <p:cNvSpPr txBox="1"/>
          <p:nvPr/>
        </p:nvSpPr>
        <p:spPr>
          <a:xfrm>
            <a:off x="302986" y="1141258"/>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19041671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1938992"/>
          </a:xfrm>
          <a:prstGeom prst="rect">
            <a:avLst/>
          </a:prstGeom>
          <a:noFill/>
          <a:ln>
            <a:solidFill>
              <a:schemeClr val="bg1"/>
            </a:solidFill>
          </a:ln>
        </p:spPr>
        <p:txBody>
          <a:bodyPr wrap="square" rtlCol="0">
            <a:spAutoFit/>
          </a:bodyPr>
          <a:lstStyle/>
          <a:p>
            <a:pPr algn="ctr"/>
            <a:r>
              <a:rPr lang="en-GB" sz="2600" b="1" dirty="0" smtClean="0"/>
              <a:t>Annotate the following answers with the comments on the left. See if you can identify the highest level the answer achieves and where it achieves it.</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MARK THE FOLLOWING ANSWERS</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1949961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I agree and disagree with the statement because I think there are times when Nat’s life is normal and the birds are acting strangely and there are also times when I think maybe Nat’s life isn’t normal. Nat likes to watch the birds from the quotation, ‘Nat watched them’ which shows how he has a routine but his routine is ruined when he notices that there were more birds than usual. They are ‘restless’. This is an adjective which could show how the birds are not their usual selves. This creates tension because we don’t know what the birds may try and do next. I also disagree with the statement because Nat’s life isn’t normal at the end of the extract because a bird attacks him. The quotation ‘what kind of bird he could not tell’ creates tension because we don’t know what kind of bird has attacked him but this is why I agree and disagree.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1829932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I agree with the statement. In the extract Nat watches the seabirds because he likes birds. He watches them every day and it is normal for him to watch the birds. The birds are acting strangely while Nat is eating a pasty. Nat starts speaking to show his thoughts and feelings. The writer uses description to show what Nat and the others at the farm usually do. They so this in the quotation, ‘there are more birds about that usual’ which shows Nat knows what normal is and the birds aren’t normal. Nat then goes home and goes to sleep but in the middle of the night he can hear a tapping at the window and so he goes to have a look but a bird pecks at him before flying away. This shows the statement is correct because it would be normal for someone to check what was knocking at the window but not normal for it to be a bird.</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1760610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93866"/>
          </a:xfrm>
          <a:prstGeom prst="rect">
            <a:avLst/>
          </a:prstGeom>
          <a:noFill/>
          <a:ln>
            <a:solidFill>
              <a:schemeClr val="tx1"/>
            </a:solidFill>
          </a:ln>
        </p:spPr>
        <p:txBody>
          <a:bodyPr wrap="square" rtlCol="0">
            <a:spAutoFit/>
          </a:bodyPr>
          <a:lstStyle/>
          <a:p>
            <a:pPr algn="just">
              <a:lnSpc>
                <a:spcPct val="200000"/>
              </a:lnSpc>
            </a:pPr>
            <a:r>
              <a:rPr lang="en-GB" sz="1400" dirty="0" smtClean="0"/>
              <a:t>I agree with the student. We can clearly determine why the statement has been made because of the writer’s prominent use of juxtaposition, contrasting the mundane tasks of Nat’s everyday life with the ‘restless’ agitation of the birds he is seemingly familiar with. Du </a:t>
            </a:r>
            <a:r>
              <a:rPr lang="en-GB" sz="1400" dirty="0" err="1" smtClean="0"/>
              <a:t>Maurier</a:t>
            </a:r>
            <a:r>
              <a:rPr lang="en-GB" sz="1400" dirty="0" smtClean="0"/>
              <a:t> structures her text around Nat’s familiarity with the birds, a familiarity soon shattered when he watches them fly away, ‘to what purpose?’. The use of a rhetorical question is interesting here and highlights the contrast which in turn creates tension. Nat, in his cyclical routine, clearly knows his purpose: to look after his family and work at the farm. The purpose of the birds, however, is more obscure, creating tension as an unclear purpose equates to unpredictability, making the birds seem threatening and creating a sense of foreboding. The reader’s inability to understand the birds and their movements compared to the relatable actions of Nat create a sense of uncertainty.</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25814720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4 boxes on a page"/>
          <p:cNvPicPr>
            <a:picLocks noChangeAspect="1" noChangeArrowheads="1"/>
          </p:cNvPicPr>
          <p:nvPr/>
        </p:nvPicPr>
        <p:blipFill rotWithShape="1">
          <a:blip r:embed="rId2">
            <a:extLst>
              <a:ext uri="{28A0092B-C50C-407E-A947-70E740481C1C}">
                <a14:useLocalDpi xmlns:a14="http://schemas.microsoft.com/office/drawing/2010/main" val="0"/>
              </a:ext>
            </a:extLst>
          </a:blip>
          <a:srcRect l="4880" r="8395"/>
          <a:stretch/>
        </p:blipFill>
        <p:spPr bwMode="auto">
          <a:xfrm>
            <a:off x="3290887" y="949325"/>
            <a:ext cx="8901113" cy="578126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42887" y="949325"/>
            <a:ext cx="3048000" cy="1815882"/>
          </a:xfrm>
          <a:prstGeom prst="rect">
            <a:avLst/>
          </a:prstGeom>
        </p:spPr>
        <p:txBody>
          <a:bodyPr wrap="square">
            <a:spAutoFit/>
          </a:bodyPr>
          <a:lstStyle/>
          <a:p>
            <a:pPr algn="ctr"/>
            <a:r>
              <a:rPr lang="en-GB" sz="2800" b="1" dirty="0" smtClean="0"/>
              <a:t>How many marks out of four would you give each candidate?</a:t>
            </a:r>
            <a:endParaRPr lang="en-GB" sz="2800" dirty="0"/>
          </a:p>
        </p:txBody>
      </p:sp>
      <p:sp>
        <p:nvSpPr>
          <p:cNvPr id="7" name="Rectangle 6"/>
          <p:cNvSpPr/>
          <p:nvPr/>
        </p:nvSpPr>
        <p:spPr>
          <a:xfrm>
            <a:off x="3481388" y="949325"/>
            <a:ext cx="4148138" cy="2554545"/>
          </a:xfrm>
          <a:prstGeom prst="rect">
            <a:avLst/>
          </a:prstGeom>
        </p:spPr>
        <p:txBody>
          <a:bodyPr wrap="square">
            <a:spAutoFit/>
          </a:bodyPr>
          <a:lstStyle/>
          <a:p>
            <a:r>
              <a:rPr lang="en-GB" sz="2000" b="1" dirty="0" smtClean="0">
                <a:solidFill>
                  <a:srgbClr val="FF0000"/>
                </a:solidFill>
              </a:rPr>
              <a:t>CANDIDATE 1</a:t>
            </a:r>
          </a:p>
          <a:p>
            <a:endParaRPr lang="en-GB" sz="2000" b="1" dirty="0">
              <a:solidFill>
                <a:srgbClr val="FF0000"/>
              </a:solidFill>
            </a:endParaRPr>
          </a:p>
          <a:p>
            <a:pPr marL="457200" indent="-457200">
              <a:buAutoNum type="arabicPeriod"/>
            </a:pPr>
            <a:r>
              <a:rPr lang="en-GB" sz="2000" b="1" dirty="0" smtClean="0"/>
              <a:t>Nat </a:t>
            </a:r>
            <a:r>
              <a:rPr lang="en-GB" sz="2000" b="1" dirty="0" err="1" smtClean="0"/>
              <a:t>Hocken</a:t>
            </a:r>
            <a:r>
              <a:rPr lang="en-GB" sz="2000" b="1" dirty="0" smtClean="0"/>
              <a:t> has a wartime disability.</a:t>
            </a:r>
          </a:p>
          <a:p>
            <a:pPr marL="457200" indent="-457200">
              <a:buAutoNum type="arabicPeriod"/>
            </a:pPr>
            <a:r>
              <a:rPr lang="en-GB" sz="2000" b="1" dirty="0" smtClean="0"/>
              <a:t>He had a pension.</a:t>
            </a:r>
          </a:p>
          <a:p>
            <a:pPr marL="457200" indent="-457200">
              <a:buAutoNum type="arabicPeriod"/>
            </a:pPr>
            <a:r>
              <a:rPr lang="en-GB" sz="2000" b="1" dirty="0" smtClean="0"/>
              <a:t>He did not work full time at the farm.</a:t>
            </a:r>
          </a:p>
          <a:p>
            <a:pPr marL="457200" indent="-457200">
              <a:buAutoNum type="arabicPeriod"/>
            </a:pPr>
            <a:r>
              <a:rPr lang="en-GB" sz="2000" b="1" dirty="0" smtClean="0"/>
              <a:t>He is married.</a:t>
            </a:r>
          </a:p>
        </p:txBody>
      </p:sp>
      <p:sp>
        <p:nvSpPr>
          <p:cNvPr id="8" name="Rectangle 7"/>
          <p:cNvSpPr/>
          <p:nvPr/>
        </p:nvSpPr>
        <p:spPr>
          <a:xfrm>
            <a:off x="7629526" y="949324"/>
            <a:ext cx="4148138" cy="2554545"/>
          </a:xfrm>
          <a:prstGeom prst="rect">
            <a:avLst/>
          </a:prstGeom>
        </p:spPr>
        <p:txBody>
          <a:bodyPr wrap="square">
            <a:spAutoFit/>
          </a:bodyPr>
          <a:lstStyle/>
          <a:p>
            <a:r>
              <a:rPr lang="en-GB" sz="2000" b="1" dirty="0" smtClean="0">
                <a:solidFill>
                  <a:srgbClr val="FF0000"/>
                </a:solidFill>
              </a:rPr>
              <a:t>CANDIDATE 2</a:t>
            </a:r>
          </a:p>
          <a:p>
            <a:endParaRPr lang="en-GB" sz="2000" b="1" dirty="0">
              <a:solidFill>
                <a:srgbClr val="FF0000"/>
              </a:solidFill>
            </a:endParaRPr>
          </a:p>
          <a:p>
            <a:pPr marL="457200" indent="-457200">
              <a:buAutoNum type="arabicPeriod"/>
            </a:pPr>
            <a:r>
              <a:rPr lang="en-GB" sz="2000" b="1" dirty="0" smtClean="0"/>
              <a:t>He has a wartime disability.</a:t>
            </a:r>
          </a:p>
          <a:p>
            <a:pPr marL="457200" indent="-457200">
              <a:buAutoNum type="arabicPeriod"/>
            </a:pPr>
            <a:r>
              <a:rPr lang="en-GB" sz="2000" b="1" dirty="0" smtClean="0"/>
              <a:t>He works at a farm.</a:t>
            </a:r>
          </a:p>
          <a:p>
            <a:pPr marL="457200" indent="-457200">
              <a:buAutoNum type="arabicPeriod"/>
            </a:pPr>
            <a:r>
              <a:rPr lang="en-GB" sz="2000" b="1" dirty="0" smtClean="0"/>
              <a:t>He has lighter jobs to do.</a:t>
            </a:r>
          </a:p>
          <a:p>
            <a:pPr marL="457200" indent="-457200">
              <a:buAutoNum type="arabicPeriod"/>
            </a:pPr>
            <a:r>
              <a:rPr lang="en-GB" sz="2000" b="1" dirty="0"/>
              <a:t> </a:t>
            </a:r>
            <a:endParaRPr lang="en-GB" sz="2000" b="1" dirty="0" smtClean="0"/>
          </a:p>
          <a:p>
            <a:endParaRPr lang="en-GB" sz="2000" b="1" dirty="0"/>
          </a:p>
          <a:p>
            <a:endParaRPr lang="en-GB" sz="2000" b="1" dirty="0"/>
          </a:p>
        </p:txBody>
      </p:sp>
      <p:sp>
        <p:nvSpPr>
          <p:cNvPr id="9" name="Rectangle 8"/>
          <p:cNvSpPr/>
          <p:nvPr/>
        </p:nvSpPr>
        <p:spPr>
          <a:xfrm>
            <a:off x="3481388" y="3624514"/>
            <a:ext cx="4148138" cy="2985433"/>
          </a:xfrm>
          <a:prstGeom prst="rect">
            <a:avLst/>
          </a:prstGeom>
        </p:spPr>
        <p:txBody>
          <a:bodyPr wrap="square">
            <a:spAutoFit/>
          </a:bodyPr>
          <a:lstStyle/>
          <a:p>
            <a:r>
              <a:rPr lang="en-GB" sz="2000" b="1" dirty="0" smtClean="0">
                <a:solidFill>
                  <a:srgbClr val="FF0000"/>
                </a:solidFill>
              </a:rPr>
              <a:t>CANDIDATE 3</a:t>
            </a:r>
          </a:p>
          <a:p>
            <a:endParaRPr lang="en-GB" sz="2000" b="1" dirty="0">
              <a:solidFill>
                <a:srgbClr val="FF0000"/>
              </a:solidFill>
            </a:endParaRPr>
          </a:p>
          <a:p>
            <a:pPr marL="457200" indent="-457200">
              <a:buAutoNum type="arabicPeriod"/>
            </a:pPr>
            <a:r>
              <a:rPr lang="en-GB" sz="1600" b="1" dirty="0" smtClean="0"/>
              <a:t>Nat </a:t>
            </a:r>
            <a:r>
              <a:rPr lang="en-GB" sz="1600" b="1" dirty="0" err="1" smtClean="0"/>
              <a:t>Hocken</a:t>
            </a:r>
            <a:r>
              <a:rPr lang="en-GB" sz="1600" b="1" dirty="0" smtClean="0"/>
              <a:t>, because of a wartime disability, had a pension and did not work full time at the farm. He worked three days a week, and they have him lighter jobs,</a:t>
            </a:r>
          </a:p>
          <a:p>
            <a:pPr marL="457200" indent="-457200">
              <a:buAutoNum type="arabicPeriod"/>
            </a:pPr>
            <a:r>
              <a:rPr lang="en-GB" sz="1600" b="1" dirty="0" smtClean="0"/>
              <a:t> </a:t>
            </a:r>
          </a:p>
          <a:p>
            <a:pPr marL="457200" indent="-457200">
              <a:buAutoNum type="arabicPeriod"/>
            </a:pPr>
            <a:r>
              <a:rPr lang="en-GB" sz="1600" b="1" dirty="0"/>
              <a:t> </a:t>
            </a:r>
            <a:endParaRPr lang="en-GB" sz="1600" b="1" dirty="0" smtClean="0"/>
          </a:p>
          <a:p>
            <a:pPr marL="457200" indent="-457200">
              <a:buAutoNum type="arabicPeriod"/>
            </a:pPr>
            <a:r>
              <a:rPr lang="en-GB" sz="1600" b="1" dirty="0"/>
              <a:t> </a:t>
            </a:r>
          </a:p>
          <a:p>
            <a:endParaRPr lang="en-GB" sz="2000" b="1" dirty="0"/>
          </a:p>
        </p:txBody>
      </p:sp>
      <p:sp>
        <p:nvSpPr>
          <p:cNvPr id="10" name="Rectangle 9"/>
          <p:cNvSpPr/>
          <p:nvPr/>
        </p:nvSpPr>
        <p:spPr>
          <a:xfrm>
            <a:off x="7629526" y="3624513"/>
            <a:ext cx="4148138" cy="2246769"/>
          </a:xfrm>
          <a:prstGeom prst="rect">
            <a:avLst/>
          </a:prstGeom>
        </p:spPr>
        <p:txBody>
          <a:bodyPr wrap="square">
            <a:spAutoFit/>
          </a:bodyPr>
          <a:lstStyle/>
          <a:p>
            <a:r>
              <a:rPr lang="en-GB" sz="2000" b="1" dirty="0" smtClean="0">
                <a:solidFill>
                  <a:srgbClr val="FF0000"/>
                </a:solidFill>
              </a:rPr>
              <a:t>CANDIDATE 4</a:t>
            </a:r>
          </a:p>
          <a:p>
            <a:endParaRPr lang="en-GB" sz="2000" b="1" dirty="0">
              <a:solidFill>
                <a:srgbClr val="FF0000"/>
              </a:solidFill>
            </a:endParaRPr>
          </a:p>
          <a:p>
            <a:pPr marL="457200" indent="-457200">
              <a:buAutoNum type="arabicPeriod"/>
            </a:pPr>
            <a:r>
              <a:rPr lang="en-GB" sz="2000" b="1" dirty="0" smtClean="0"/>
              <a:t>Nat </a:t>
            </a:r>
            <a:r>
              <a:rPr lang="en-GB" sz="2000" b="1" dirty="0" err="1" smtClean="0"/>
              <a:t>Hocken</a:t>
            </a:r>
            <a:r>
              <a:rPr lang="en-GB" sz="2000" b="1" dirty="0" smtClean="0"/>
              <a:t> has a wartime disability and has a pension.</a:t>
            </a:r>
          </a:p>
          <a:p>
            <a:pPr marL="457200" indent="-457200">
              <a:buAutoNum type="arabicPeriod"/>
            </a:pPr>
            <a:r>
              <a:rPr lang="en-GB" sz="2000" b="1" dirty="0" smtClean="0"/>
              <a:t>He works three days a week.</a:t>
            </a:r>
          </a:p>
          <a:p>
            <a:pPr marL="457200" indent="-457200">
              <a:buAutoNum type="arabicPeriod"/>
            </a:pPr>
            <a:r>
              <a:rPr lang="en-GB" sz="2000" b="1" dirty="0" smtClean="0"/>
              <a:t>He eats a pasty around noon.</a:t>
            </a:r>
          </a:p>
          <a:p>
            <a:pPr marL="457200" indent="-457200">
              <a:buAutoNum type="arabicPeriod"/>
            </a:pPr>
            <a:r>
              <a:rPr lang="en-GB" sz="2000" b="1" dirty="0" smtClean="0"/>
              <a:t>He is married.</a:t>
            </a:r>
            <a:endParaRPr lang="en-GB" sz="2800" b="1" dirty="0"/>
          </a:p>
        </p:txBody>
      </p:sp>
      <p:sp>
        <p:nvSpPr>
          <p:cNvPr id="11" name="Rectangle 10"/>
          <p:cNvSpPr/>
          <p:nvPr/>
        </p:nvSpPr>
        <p:spPr>
          <a:xfrm>
            <a:off x="0" y="164774"/>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MARK THE FOLLOWING ANSWERS</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302047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262979"/>
          </a:xfrm>
          <a:prstGeom prst="rect">
            <a:avLst/>
          </a:prstGeom>
          <a:noFill/>
          <a:ln>
            <a:solidFill>
              <a:schemeClr val="tx1"/>
            </a:solidFill>
          </a:ln>
        </p:spPr>
        <p:txBody>
          <a:bodyPr wrap="square" rtlCol="0">
            <a:spAutoFit/>
          </a:bodyPr>
          <a:lstStyle/>
          <a:p>
            <a:pPr algn="just">
              <a:lnSpc>
                <a:spcPct val="200000"/>
              </a:lnSpc>
            </a:pPr>
            <a:r>
              <a:rPr lang="en-GB" sz="1400" dirty="0" smtClean="0"/>
              <a:t>The statement is correct and I agree with it. It is clear the writer is juxtaposing the normality of Nat’s life, zooming in on everyday, somewhat mundane tasks like, ‘munching his pasty’ and the way he ‘watched the sea birds’, perhaps to create the sense that life for him is cyclical; there is never anything different. This, then, has a greater impact on the reader when du </a:t>
            </a:r>
            <a:r>
              <a:rPr lang="en-GB" sz="1400" dirty="0" err="1" smtClean="0"/>
              <a:t>Maurier</a:t>
            </a:r>
            <a:r>
              <a:rPr lang="en-GB" sz="1400" dirty="0" smtClean="0"/>
              <a:t> shifts our attention to the  fact that the birds ‘were more restless than ever this fall of year.’ The adjective ‘restless’ begins to create a dark and ominous tone. The adjective implies that something is not quite right which would contrast Nat’s routine of working at the farm , eating lunch and going home, a routine seemingly established from years of doing the same thing. ‘Restless’ as an adjective connotes agitation which is most likely why the student voices the idea that something that goes against the norm creates tension; change can be unexpected and can create suspense.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13170749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I agree and disagree with the statement because I think there are times when Nat’s life is normal and the birds are acting strangely and there are also times when I think maybe Nat’s life isn’t normal. Nat likes to watch the birds from the quotation, ‘Nat watched them’ which shows how he has a routine but his routine is ruined when he notices that there were more birds than usual. They are ‘restless’. This is an adjective which could show how the birds are not their usual selves. This creates tension because we don’t know what the birds may try and do next. I also disagree with the statement because Nat’s life isn’t normal at the end of the extract because a bird attacks him. The quotation ‘what kind of bird he could not tell’ creates tension because we don’t know what kind of bird has attacked him but this is why I agree and disagree.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
        <p:nvSpPr>
          <p:cNvPr id="11" name="TextBox 10"/>
          <p:cNvSpPr txBox="1"/>
          <p:nvPr/>
        </p:nvSpPr>
        <p:spPr>
          <a:xfrm>
            <a:off x="4489109" y="5641994"/>
            <a:ext cx="2705781" cy="307777"/>
          </a:xfrm>
          <a:prstGeom prst="rect">
            <a:avLst/>
          </a:prstGeom>
          <a:solidFill>
            <a:srgbClr val="FFFF99"/>
          </a:solidFill>
          <a:ln>
            <a:solidFill>
              <a:schemeClr val="tx1"/>
            </a:solidFill>
          </a:ln>
        </p:spPr>
        <p:txBody>
          <a:bodyPr wrap="square" rtlCol="0">
            <a:spAutoFit/>
          </a:bodyPr>
          <a:lstStyle/>
          <a:p>
            <a:r>
              <a:rPr lang="en-GB" sz="1400" dirty="0" smtClean="0"/>
              <a:t>Simple response to statement (L1)</a:t>
            </a:r>
            <a:endParaRPr lang="en-GB" sz="1400" dirty="0"/>
          </a:p>
        </p:txBody>
      </p:sp>
      <p:cxnSp>
        <p:nvCxnSpPr>
          <p:cNvPr id="12" name="Straight Arrow Connector 11"/>
          <p:cNvCxnSpPr>
            <a:stCxn id="11" idx="3"/>
          </p:cNvCxnSpPr>
          <p:nvPr/>
        </p:nvCxnSpPr>
        <p:spPr>
          <a:xfrm flipV="1">
            <a:off x="7194890" y="5685542"/>
            <a:ext cx="566057"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943477" y="2000310"/>
            <a:ext cx="2628900" cy="307777"/>
          </a:xfrm>
          <a:prstGeom prst="rect">
            <a:avLst/>
          </a:prstGeom>
          <a:solidFill>
            <a:srgbClr val="FFFF99"/>
          </a:solidFill>
          <a:ln>
            <a:solidFill>
              <a:schemeClr val="tx1"/>
            </a:solidFill>
          </a:ln>
        </p:spPr>
        <p:txBody>
          <a:bodyPr wrap="square" rtlCol="0">
            <a:spAutoFit/>
          </a:bodyPr>
          <a:lstStyle/>
          <a:p>
            <a:r>
              <a:rPr lang="en-GB" sz="1400" dirty="0" smtClean="0"/>
              <a:t>Some response to statement (L2)</a:t>
            </a:r>
            <a:endParaRPr lang="en-GB" sz="1400" dirty="0"/>
          </a:p>
        </p:txBody>
      </p:sp>
      <p:cxnSp>
        <p:nvCxnSpPr>
          <p:cNvPr id="14" name="Straight Arrow Connector 13"/>
          <p:cNvCxnSpPr>
            <a:stCxn id="13" idx="3"/>
          </p:cNvCxnSpPr>
          <p:nvPr/>
        </p:nvCxnSpPr>
        <p:spPr>
          <a:xfrm flipV="1">
            <a:off x="7572377" y="2043856"/>
            <a:ext cx="566056"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7072311" y="3817963"/>
            <a:ext cx="1538289" cy="307777"/>
          </a:xfrm>
          <a:prstGeom prst="rect">
            <a:avLst/>
          </a:prstGeom>
          <a:solidFill>
            <a:srgbClr val="FFFF99"/>
          </a:solidFill>
          <a:ln>
            <a:solidFill>
              <a:schemeClr val="tx1"/>
            </a:solidFill>
          </a:ln>
        </p:spPr>
        <p:txBody>
          <a:bodyPr wrap="square" rtlCol="0">
            <a:spAutoFit/>
          </a:bodyPr>
          <a:lstStyle/>
          <a:p>
            <a:r>
              <a:rPr lang="en-GB" sz="1400" dirty="0" smtClean="0"/>
              <a:t>Some method (L2)</a:t>
            </a:r>
            <a:endParaRPr lang="en-GB" sz="1400" dirty="0"/>
          </a:p>
        </p:txBody>
      </p:sp>
      <p:cxnSp>
        <p:nvCxnSpPr>
          <p:cNvPr id="16" name="Straight Arrow Connector 15"/>
          <p:cNvCxnSpPr>
            <a:stCxn id="15" idx="3"/>
          </p:cNvCxnSpPr>
          <p:nvPr/>
        </p:nvCxnSpPr>
        <p:spPr>
          <a:xfrm flipV="1">
            <a:off x="8610600" y="3861511"/>
            <a:ext cx="566057"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TWO</a:t>
            </a:r>
            <a:endParaRPr lang="en-GB" altLang="en-US" sz="9600" b="1" dirty="0">
              <a:solidFill>
                <a:srgbClr val="FF0000"/>
              </a:solidFill>
            </a:endParaRPr>
          </a:p>
        </p:txBody>
      </p:sp>
      <p:pic>
        <p:nvPicPr>
          <p:cNvPr id="18"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826009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par>
                                <p:cTn id="11" presetID="3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1000" fill="hold"/>
                                        <p:tgtEl>
                                          <p:spTgt spid="18"/>
                                        </p:tgtEl>
                                        <p:attrNameLst>
                                          <p:attrName>ppt_w</p:attrName>
                                        </p:attrNameLst>
                                      </p:cBhvr>
                                      <p:tavLst>
                                        <p:tav tm="0">
                                          <p:val>
                                            <p:fltVal val="0"/>
                                          </p:val>
                                        </p:tav>
                                        <p:tav tm="100000">
                                          <p:val>
                                            <p:strVal val="#ppt_w"/>
                                          </p:val>
                                        </p:tav>
                                      </p:tavLst>
                                    </p:anim>
                                    <p:anim calcmode="lin" valueType="num">
                                      <p:cBhvr>
                                        <p:cTn id="14" dur="1000" fill="hold"/>
                                        <p:tgtEl>
                                          <p:spTgt spid="18"/>
                                        </p:tgtEl>
                                        <p:attrNameLst>
                                          <p:attrName>ppt_h</p:attrName>
                                        </p:attrNameLst>
                                      </p:cBhvr>
                                      <p:tavLst>
                                        <p:tav tm="0">
                                          <p:val>
                                            <p:fltVal val="0"/>
                                          </p:val>
                                        </p:tav>
                                        <p:tav tm="100000">
                                          <p:val>
                                            <p:strVal val="#ppt_h"/>
                                          </p:val>
                                        </p:tav>
                                      </p:tavLst>
                                    </p:anim>
                                    <p:anim calcmode="lin" valueType="num">
                                      <p:cBhvr>
                                        <p:cTn id="15" dur="1000" fill="hold"/>
                                        <p:tgtEl>
                                          <p:spTgt spid="18"/>
                                        </p:tgtEl>
                                        <p:attrNameLst>
                                          <p:attrName>style.rotation</p:attrName>
                                        </p:attrNameLst>
                                      </p:cBhvr>
                                      <p:tavLst>
                                        <p:tav tm="0">
                                          <p:val>
                                            <p:fltVal val="90"/>
                                          </p:val>
                                        </p:tav>
                                        <p:tav tm="100000">
                                          <p:val>
                                            <p:fltVal val="0"/>
                                          </p:val>
                                        </p:tav>
                                      </p:tavLst>
                                    </p:anim>
                                    <p:animEffect transition="in" filter="fade">
                                      <p:cBhvr>
                                        <p:cTn id="1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I agree with the statement. In the extract Nat watches the seabirds because he likes birds. He watches them every day and it is normal for him to watch the birds. The birds are acting strangely while Nat is eating a pasty. Nat starts speaking to show his thoughts and feelings. The writer uses description to show what Nat and the others at the farm usually do. They so this in the quotation, ‘there are more birds about that usual’ which shows Nat knows what normal is and the birds aren’t normal. Nat then goes home and goes to sleep but in the middle of the night he can hear a tapping at the window and so he goes to have a look but a bird pecks at him before flying away. This shows the statement is correct because it would be normal for someone to check what was knocking at the window but not normal for it to be a bird.</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
        <p:nvSpPr>
          <p:cNvPr id="8" name="TextBox 7"/>
          <p:cNvSpPr txBox="1"/>
          <p:nvPr/>
        </p:nvSpPr>
        <p:spPr>
          <a:xfrm>
            <a:off x="4379240" y="3702612"/>
            <a:ext cx="1833789" cy="307777"/>
          </a:xfrm>
          <a:prstGeom prst="rect">
            <a:avLst/>
          </a:prstGeom>
          <a:solidFill>
            <a:srgbClr val="FFFF99"/>
          </a:solidFill>
          <a:ln>
            <a:solidFill>
              <a:schemeClr val="tx1"/>
            </a:solidFill>
          </a:ln>
        </p:spPr>
        <p:txBody>
          <a:bodyPr wrap="square" rtlCol="0">
            <a:spAutoFit/>
          </a:bodyPr>
          <a:lstStyle/>
          <a:p>
            <a:r>
              <a:rPr lang="en-GB" sz="1400" dirty="0" smtClean="0"/>
              <a:t>Simple references (L1)</a:t>
            </a:r>
            <a:endParaRPr lang="en-GB" sz="1400" dirty="0"/>
          </a:p>
        </p:txBody>
      </p:sp>
      <p:cxnSp>
        <p:nvCxnSpPr>
          <p:cNvPr id="9" name="Straight Arrow Connector 8"/>
          <p:cNvCxnSpPr>
            <a:stCxn id="8" idx="3"/>
          </p:cNvCxnSpPr>
          <p:nvPr/>
        </p:nvCxnSpPr>
        <p:spPr>
          <a:xfrm flipV="1">
            <a:off x="6213029" y="3746156"/>
            <a:ext cx="566057"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8317829" y="2829910"/>
            <a:ext cx="1833789" cy="307777"/>
          </a:xfrm>
          <a:prstGeom prst="rect">
            <a:avLst/>
          </a:prstGeom>
          <a:solidFill>
            <a:srgbClr val="FFFF99"/>
          </a:solidFill>
          <a:ln>
            <a:solidFill>
              <a:schemeClr val="tx1"/>
            </a:solidFill>
          </a:ln>
        </p:spPr>
        <p:txBody>
          <a:bodyPr wrap="square" rtlCol="0">
            <a:spAutoFit/>
          </a:bodyPr>
          <a:lstStyle/>
          <a:p>
            <a:r>
              <a:rPr lang="en-GB" sz="1400" dirty="0" smtClean="0"/>
              <a:t>Limited method (L1)</a:t>
            </a:r>
            <a:endParaRPr lang="en-GB" sz="1400" dirty="0"/>
          </a:p>
        </p:txBody>
      </p:sp>
      <p:cxnSp>
        <p:nvCxnSpPr>
          <p:cNvPr id="11" name="Straight Arrow Connector 10"/>
          <p:cNvCxnSpPr>
            <a:stCxn id="10" idx="3"/>
          </p:cNvCxnSpPr>
          <p:nvPr/>
        </p:nvCxnSpPr>
        <p:spPr>
          <a:xfrm flipV="1">
            <a:off x="10151618" y="2873454"/>
            <a:ext cx="566057"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479128" y="4716388"/>
            <a:ext cx="2492990" cy="307777"/>
          </a:xfrm>
          <a:prstGeom prst="rect">
            <a:avLst/>
          </a:prstGeom>
          <a:solidFill>
            <a:srgbClr val="FFFF99"/>
          </a:solidFill>
          <a:ln>
            <a:solidFill>
              <a:schemeClr val="tx1"/>
            </a:solidFill>
          </a:ln>
        </p:spPr>
        <p:txBody>
          <a:bodyPr wrap="square" rtlCol="0">
            <a:spAutoFit/>
          </a:bodyPr>
          <a:lstStyle/>
          <a:p>
            <a:r>
              <a:rPr lang="en-GB" sz="1400" dirty="0" smtClean="0"/>
              <a:t>Candidate is repeating the plot</a:t>
            </a:r>
            <a:endParaRPr lang="en-GB" sz="1400" dirty="0"/>
          </a:p>
        </p:txBody>
      </p:sp>
      <p:cxnSp>
        <p:nvCxnSpPr>
          <p:cNvPr id="13" name="Straight Arrow Connector 12"/>
          <p:cNvCxnSpPr>
            <a:stCxn id="12" idx="3"/>
          </p:cNvCxnSpPr>
          <p:nvPr/>
        </p:nvCxnSpPr>
        <p:spPr>
          <a:xfrm flipV="1">
            <a:off x="5972118" y="4759934"/>
            <a:ext cx="566056"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2956534" y="5047040"/>
            <a:ext cx="1894422" cy="307777"/>
          </a:xfrm>
          <a:prstGeom prst="rect">
            <a:avLst/>
          </a:prstGeom>
          <a:solidFill>
            <a:srgbClr val="FFFF99"/>
          </a:solidFill>
          <a:ln>
            <a:solidFill>
              <a:schemeClr val="tx1"/>
            </a:solidFill>
          </a:ln>
        </p:spPr>
        <p:txBody>
          <a:bodyPr wrap="square" rtlCol="0">
            <a:spAutoFit/>
          </a:bodyPr>
          <a:lstStyle/>
          <a:p>
            <a:r>
              <a:rPr lang="en-GB" sz="1400" dirty="0" smtClean="0"/>
              <a:t>Nothing to reward here</a:t>
            </a:r>
            <a:endParaRPr lang="en-GB" sz="1400" dirty="0"/>
          </a:p>
        </p:txBody>
      </p:sp>
      <p:cxnSp>
        <p:nvCxnSpPr>
          <p:cNvPr id="15" name="Straight Arrow Connector 14"/>
          <p:cNvCxnSpPr>
            <a:stCxn id="14" idx="3"/>
          </p:cNvCxnSpPr>
          <p:nvPr/>
        </p:nvCxnSpPr>
        <p:spPr>
          <a:xfrm flipV="1">
            <a:off x="4850956" y="5090586"/>
            <a:ext cx="566056"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ONE</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6745876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par>
                                <p:cTn id="11" presetID="3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93866"/>
          </a:xfrm>
          <a:prstGeom prst="rect">
            <a:avLst/>
          </a:prstGeom>
          <a:noFill/>
          <a:ln>
            <a:solidFill>
              <a:schemeClr val="tx1"/>
            </a:solidFill>
          </a:ln>
        </p:spPr>
        <p:txBody>
          <a:bodyPr wrap="square" rtlCol="0">
            <a:spAutoFit/>
          </a:bodyPr>
          <a:lstStyle/>
          <a:p>
            <a:pPr algn="just">
              <a:lnSpc>
                <a:spcPct val="200000"/>
              </a:lnSpc>
            </a:pPr>
            <a:r>
              <a:rPr lang="en-GB" sz="1400" dirty="0" smtClean="0"/>
              <a:t>I agree with the student. We can clearly determine why the statement has been made because of the writer’s prominent use of juxtaposition, contrasting the mundane tasks of Nat’s everyday life with the ‘restless’ agitation of the birds he is seemingly familiar with. Du </a:t>
            </a:r>
            <a:r>
              <a:rPr lang="en-GB" sz="1400" dirty="0" err="1" smtClean="0"/>
              <a:t>Maurier</a:t>
            </a:r>
            <a:r>
              <a:rPr lang="en-GB" sz="1400" dirty="0" smtClean="0"/>
              <a:t> structures her text around Nat’s familiarity with the birds, a familiarity soon shattered when he watches them fly away, ‘to what purpose?’. The use of a rhetorical question is interesting here and highlights the contrast which in turn creates tension. Nat, in his cyclical routine, clearly knows his purpose: to look after his family and work at the farm. The purpose of the birds, however, is more obscure, creating tension as an unclear purpose equates to unpredictability, making the birds seem threatening and creating a sense of foreboding. The reader’s inability to understand the birds and their movements compared to the relatable actions of Nat create a sense of uncertainty.</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
        <p:nvSpPr>
          <p:cNvPr id="9" name="TextBox 8"/>
          <p:cNvSpPr txBox="1"/>
          <p:nvPr/>
        </p:nvSpPr>
        <p:spPr>
          <a:xfrm>
            <a:off x="3214687" y="3542943"/>
            <a:ext cx="3144933" cy="307777"/>
          </a:xfrm>
          <a:prstGeom prst="rect">
            <a:avLst/>
          </a:prstGeom>
          <a:solidFill>
            <a:srgbClr val="FFFF99"/>
          </a:solidFill>
          <a:ln>
            <a:solidFill>
              <a:schemeClr val="tx1"/>
            </a:solidFill>
          </a:ln>
        </p:spPr>
        <p:txBody>
          <a:bodyPr wrap="square" rtlCol="0">
            <a:spAutoFit/>
          </a:bodyPr>
          <a:lstStyle/>
          <a:p>
            <a:r>
              <a:rPr lang="en-GB" sz="1400" dirty="0" smtClean="0"/>
              <a:t>Perceptive understanding of method (L4)</a:t>
            </a:r>
            <a:endParaRPr lang="en-GB" sz="1400" dirty="0"/>
          </a:p>
        </p:txBody>
      </p:sp>
      <p:cxnSp>
        <p:nvCxnSpPr>
          <p:cNvPr id="10" name="Straight Arrow Connector 9"/>
          <p:cNvCxnSpPr>
            <a:stCxn id="9" idx="3"/>
          </p:cNvCxnSpPr>
          <p:nvPr/>
        </p:nvCxnSpPr>
        <p:spPr>
          <a:xfrm flipV="1">
            <a:off x="6359620" y="3586489"/>
            <a:ext cx="566057"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4596104" y="2334142"/>
            <a:ext cx="3144933" cy="307777"/>
          </a:xfrm>
          <a:prstGeom prst="rect">
            <a:avLst/>
          </a:prstGeom>
          <a:solidFill>
            <a:srgbClr val="FFFF99"/>
          </a:solidFill>
          <a:ln>
            <a:solidFill>
              <a:schemeClr val="tx1"/>
            </a:solidFill>
          </a:ln>
        </p:spPr>
        <p:txBody>
          <a:bodyPr wrap="square" rtlCol="0">
            <a:spAutoFit/>
          </a:bodyPr>
          <a:lstStyle/>
          <a:p>
            <a:r>
              <a:rPr lang="en-GB" sz="1400" dirty="0" smtClean="0"/>
              <a:t>Judicious range of references (L4)</a:t>
            </a:r>
            <a:endParaRPr lang="en-GB" sz="1400" dirty="0"/>
          </a:p>
        </p:txBody>
      </p:sp>
      <p:cxnSp>
        <p:nvCxnSpPr>
          <p:cNvPr id="12" name="Straight Arrow Connector 11"/>
          <p:cNvCxnSpPr>
            <a:stCxn id="11" idx="3"/>
          </p:cNvCxnSpPr>
          <p:nvPr/>
        </p:nvCxnSpPr>
        <p:spPr>
          <a:xfrm flipV="1">
            <a:off x="7741037" y="2377688"/>
            <a:ext cx="566057"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030047" y="4890915"/>
            <a:ext cx="3144933" cy="307777"/>
          </a:xfrm>
          <a:prstGeom prst="rect">
            <a:avLst/>
          </a:prstGeom>
          <a:solidFill>
            <a:srgbClr val="FFFF99"/>
          </a:solidFill>
          <a:ln>
            <a:solidFill>
              <a:schemeClr val="tx1"/>
            </a:solidFill>
          </a:ln>
        </p:spPr>
        <p:txBody>
          <a:bodyPr wrap="square" rtlCol="0">
            <a:spAutoFit/>
          </a:bodyPr>
          <a:lstStyle/>
          <a:p>
            <a:r>
              <a:rPr lang="en-GB" sz="1400" dirty="0" smtClean="0"/>
              <a:t>Perceptive understanding of method(L4)</a:t>
            </a:r>
            <a:endParaRPr lang="en-GB" sz="1400" dirty="0"/>
          </a:p>
        </p:txBody>
      </p:sp>
      <p:cxnSp>
        <p:nvCxnSpPr>
          <p:cNvPr id="14" name="Straight Arrow Connector 13"/>
          <p:cNvCxnSpPr>
            <a:stCxn id="13" idx="3"/>
          </p:cNvCxnSpPr>
          <p:nvPr/>
        </p:nvCxnSpPr>
        <p:spPr>
          <a:xfrm flipV="1">
            <a:off x="7174980" y="4934461"/>
            <a:ext cx="566057"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AutoShape 12"/>
          <p:cNvSpPr>
            <a:spLocks noChangeArrowheads="1"/>
          </p:cNvSpPr>
          <p:nvPr/>
        </p:nvSpPr>
        <p:spPr bwMode="auto">
          <a:xfrm rot="371356">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FOUR</a:t>
            </a:r>
            <a:endParaRPr lang="en-GB" altLang="en-US" sz="9600" b="1" dirty="0">
              <a:solidFill>
                <a:srgbClr val="FF0000"/>
              </a:solidFill>
            </a:endParaRPr>
          </a:p>
        </p:txBody>
      </p:sp>
      <p:pic>
        <p:nvPicPr>
          <p:cNvPr id="16"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24238">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6181790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par>
                                <p:cTn id="11" presetID="3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 calcmode="lin" valueType="num">
                                      <p:cBhvr>
                                        <p:cTn id="15" dur="1000" fill="hold"/>
                                        <p:tgtEl>
                                          <p:spTgt spid="16"/>
                                        </p:tgtEl>
                                        <p:attrNameLst>
                                          <p:attrName>style.rotation</p:attrName>
                                        </p:attrNameLst>
                                      </p:cBhvr>
                                      <p:tavLst>
                                        <p:tav tm="0">
                                          <p:val>
                                            <p:fltVal val="90"/>
                                          </p:val>
                                        </p:tav>
                                        <p:tav tm="100000">
                                          <p:val>
                                            <p:fltVal val="0"/>
                                          </p:val>
                                        </p:tav>
                                      </p:tavLst>
                                    </p:anim>
                                    <p:animEffect transition="in" filter="fade">
                                      <p:cBhvr>
                                        <p:cTn id="16"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262979"/>
          </a:xfrm>
          <a:prstGeom prst="rect">
            <a:avLst/>
          </a:prstGeom>
          <a:noFill/>
          <a:ln>
            <a:solidFill>
              <a:schemeClr val="tx1"/>
            </a:solidFill>
          </a:ln>
        </p:spPr>
        <p:txBody>
          <a:bodyPr wrap="square" rtlCol="0">
            <a:spAutoFit/>
          </a:bodyPr>
          <a:lstStyle/>
          <a:p>
            <a:pPr algn="just">
              <a:lnSpc>
                <a:spcPct val="200000"/>
              </a:lnSpc>
            </a:pPr>
            <a:r>
              <a:rPr lang="en-GB" sz="1400" dirty="0" smtClean="0"/>
              <a:t>The statement is correct and I agree with it. It is clear the writer is juxtaposing the normality of Nat’s life, zooming in on everyday, somewhat mundane tasks like, ‘munching his pasty’ and the way he ‘watched the sea birds’, perhaps to create the sense that life for him is cyclical; there is never anything different. This, then, has a greater impact on the reader when du </a:t>
            </a:r>
            <a:r>
              <a:rPr lang="en-GB" sz="1400" dirty="0" err="1" smtClean="0"/>
              <a:t>Maurier</a:t>
            </a:r>
            <a:r>
              <a:rPr lang="en-GB" sz="1400" dirty="0" smtClean="0"/>
              <a:t> shifts our attention to the  fact that the birds ‘were more restless than ever this fall of year.’ The adjective ‘restless’ begins to create a dark and ominous tone. The adjective implies that something is not quite right which would contrast Nat’s routine of working at the farm , eating lunch and going home, a routine seemingly established from years of doing the same thing. ‘Restless’ as an adjective connotes agitation which is most likely why the student voices the idea that something that goes against the norm creates tension; change can be unexpected and can create suspense.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
        <p:nvSpPr>
          <p:cNvPr id="15" name="TextBox 14"/>
          <p:cNvSpPr txBox="1"/>
          <p:nvPr/>
        </p:nvSpPr>
        <p:spPr>
          <a:xfrm>
            <a:off x="3473676" y="2326928"/>
            <a:ext cx="3144933" cy="307777"/>
          </a:xfrm>
          <a:prstGeom prst="rect">
            <a:avLst/>
          </a:prstGeom>
          <a:solidFill>
            <a:srgbClr val="FFFF99"/>
          </a:solidFill>
          <a:ln>
            <a:solidFill>
              <a:schemeClr val="tx1"/>
            </a:solidFill>
          </a:ln>
        </p:spPr>
        <p:txBody>
          <a:bodyPr wrap="square" rtlCol="0">
            <a:spAutoFit/>
          </a:bodyPr>
          <a:lstStyle/>
          <a:p>
            <a:r>
              <a:rPr lang="en-GB" sz="1400" dirty="0" smtClean="0"/>
              <a:t>Clear understanding of method (L3)</a:t>
            </a:r>
            <a:endParaRPr lang="en-GB" sz="1400" dirty="0"/>
          </a:p>
        </p:txBody>
      </p:sp>
      <p:cxnSp>
        <p:nvCxnSpPr>
          <p:cNvPr id="16" name="Straight Arrow Connector 15"/>
          <p:cNvCxnSpPr>
            <a:stCxn id="15" idx="3"/>
          </p:cNvCxnSpPr>
          <p:nvPr/>
        </p:nvCxnSpPr>
        <p:spPr>
          <a:xfrm flipV="1">
            <a:off x="6618609" y="2370474"/>
            <a:ext cx="566057"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3461072" y="1455430"/>
            <a:ext cx="3591474" cy="307777"/>
          </a:xfrm>
          <a:prstGeom prst="rect">
            <a:avLst/>
          </a:prstGeom>
          <a:solidFill>
            <a:srgbClr val="FFFF99"/>
          </a:solidFill>
          <a:ln>
            <a:solidFill>
              <a:schemeClr val="tx1"/>
            </a:solidFill>
          </a:ln>
        </p:spPr>
        <p:txBody>
          <a:bodyPr wrap="square" rtlCol="0">
            <a:spAutoFit/>
          </a:bodyPr>
          <a:lstStyle/>
          <a:p>
            <a:r>
              <a:rPr lang="en-GB" sz="1400" dirty="0" smtClean="0"/>
              <a:t>Clear and relevant response to statement (L3)</a:t>
            </a:r>
            <a:endParaRPr lang="en-GB" sz="1400" dirty="0"/>
          </a:p>
        </p:txBody>
      </p:sp>
      <p:cxnSp>
        <p:nvCxnSpPr>
          <p:cNvPr id="18" name="Straight Arrow Connector 17"/>
          <p:cNvCxnSpPr>
            <a:stCxn id="17" idx="3"/>
          </p:cNvCxnSpPr>
          <p:nvPr/>
        </p:nvCxnSpPr>
        <p:spPr>
          <a:xfrm flipV="1">
            <a:off x="7052546" y="1498978"/>
            <a:ext cx="566056"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3006109" y="2661319"/>
            <a:ext cx="2427611" cy="307777"/>
          </a:xfrm>
          <a:prstGeom prst="rect">
            <a:avLst/>
          </a:prstGeom>
          <a:solidFill>
            <a:srgbClr val="FFFF99"/>
          </a:solidFill>
          <a:ln>
            <a:solidFill>
              <a:schemeClr val="tx1"/>
            </a:solidFill>
          </a:ln>
        </p:spPr>
        <p:txBody>
          <a:bodyPr wrap="square" rtlCol="0">
            <a:spAutoFit/>
          </a:bodyPr>
          <a:lstStyle/>
          <a:p>
            <a:r>
              <a:rPr lang="en-GB" sz="1400" dirty="0" smtClean="0"/>
              <a:t>Comments on structure (L3)</a:t>
            </a:r>
            <a:endParaRPr lang="en-GB" sz="1400" dirty="0"/>
          </a:p>
        </p:txBody>
      </p:sp>
      <p:cxnSp>
        <p:nvCxnSpPr>
          <p:cNvPr id="20" name="Straight Arrow Connector 19"/>
          <p:cNvCxnSpPr>
            <a:stCxn id="19" idx="3"/>
          </p:cNvCxnSpPr>
          <p:nvPr/>
        </p:nvCxnSpPr>
        <p:spPr>
          <a:xfrm flipV="1">
            <a:off x="5433720" y="2704869"/>
            <a:ext cx="566057" cy="110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3624941" y="5285456"/>
            <a:ext cx="2427611" cy="307777"/>
          </a:xfrm>
          <a:prstGeom prst="rect">
            <a:avLst/>
          </a:prstGeom>
          <a:solidFill>
            <a:srgbClr val="FFFF99"/>
          </a:solidFill>
          <a:ln>
            <a:solidFill>
              <a:schemeClr val="tx1"/>
            </a:solidFill>
          </a:ln>
        </p:spPr>
        <p:txBody>
          <a:bodyPr wrap="square" rtlCol="0">
            <a:spAutoFit/>
          </a:bodyPr>
          <a:lstStyle/>
          <a:p>
            <a:r>
              <a:rPr lang="en-GB" sz="1400" dirty="0" smtClean="0"/>
              <a:t>Some evaluative comment (L2)</a:t>
            </a:r>
            <a:endParaRPr lang="en-GB" sz="1400" dirty="0"/>
          </a:p>
        </p:txBody>
      </p:sp>
      <p:cxnSp>
        <p:nvCxnSpPr>
          <p:cNvPr id="22" name="Straight Arrow Connector 21"/>
          <p:cNvCxnSpPr>
            <a:stCxn id="21" idx="3"/>
          </p:cNvCxnSpPr>
          <p:nvPr/>
        </p:nvCxnSpPr>
        <p:spPr>
          <a:xfrm flipV="1">
            <a:off x="6052552" y="5329006"/>
            <a:ext cx="566057" cy="110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AutoShape 12"/>
          <p:cNvSpPr>
            <a:spLocks noChangeArrowheads="1"/>
          </p:cNvSpPr>
          <p:nvPr/>
        </p:nvSpPr>
        <p:spPr bwMode="auto">
          <a:xfrm rot="300148">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THREE</a:t>
            </a:r>
            <a:endParaRPr lang="en-GB" altLang="en-US" sz="9600" b="1" dirty="0">
              <a:solidFill>
                <a:srgbClr val="FF0000"/>
              </a:solidFill>
            </a:endParaRPr>
          </a:p>
        </p:txBody>
      </p:sp>
      <p:pic>
        <p:nvPicPr>
          <p:cNvPr id="24"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42599">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1614216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3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071801"/>
            <a:ext cx="6117772" cy="5505738"/>
          </a:xfrm>
          <a:prstGeom prst="rect">
            <a:avLst/>
          </a:prstGeom>
          <a:noFill/>
          <a:ln>
            <a:solidFill>
              <a:schemeClr val="bg1"/>
            </a:solidFill>
          </a:ln>
        </p:spPr>
        <p:txBody>
          <a:bodyPr wrap="square" rtlCol="0">
            <a:spAutoFit/>
          </a:bodyPr>
          <a:lstStyle/>
          <a:p>
            <a:pPr algn="ctr"/>
            <a:r>
              <a:rPr lang="en-GB" sz="2600" b="1" dirty="0" smtClean="0"/>
              <a:t>Write your answer to the following question:</a:t>
            </a:r>
          </a:p>
          <a:p>
            <a:pPr algn="ctr"/>
            <a:endParaRPr lang="en-GB" b="1" dirty="0" smtClean="0"/>
          </a:p>
          <a:p>
            <a:pPr algn="ctr">
              <a:lnSpc>
                <a:spcPct val="107000"/>
              </a:lnSpc>
              <a:spcAft>
                <a:spcPts val="0"/>
              </a:spcAft>
            </a:pPr>
            <a:r>
              <a:rPr lang="en-GB" b="1" dirty="0">
                <a:latin typeface="Calibri" panose="020F0502020204030204" pitchFamily="34" charset="0"/>
                <a:ea typeface="Calibri" panose="020F0502020204030204" pitchFamily="34" charset="0"/>
                <a:cs typeface="Times New Roman" panose="02020603050405020304" pitchFamily="18" charset="0"/>
              </a:rPr>
              <a:t>“The writer contrasts the normal actions of Nat with the strange actions of the birds to create tension and a sense of foreboding</a:t>
            </a:r>
            <a:r>
              <a:rPr lang="en-GB" b="1" dirty="0" smtClean="0">
                <a:latin typeface="Calibri" panose="020F0502020204030204" pitchFamily="34" charset="0"/>
                <a:ea typeface="Calibri" panose="020F0502020204030204" pitchFamily="34" charset="0"/>
                <a:cs typeface="Times New Roman" panose="02020603050405020304" pitchFamily="18" charset="0"/>
              </a:rPr>
              <a:t>.’ To </a:t>
            </a:r>
            <a:r>
              <a:rPr lang="en-GB" b="1" dirty="0">
                <a:latin typeface="Calibri" panose="020F0502020204030204" pitchFamily="34" charset="0"/>
                <a:ea typeface="Calibri" panose="020F0502020204030204" pitchFamily="34" charset="0"/>
                <a:cs typeface="Times New Roman" panose="02020603050405020304" pitchFamily="18" charset="0"/>
              </a:rPr>
              <a:t>what extent do you agree?</a:t>
            </a:r>
          </a:p>
          <a:p>
            <a:pPr algn="ctr"/>
            <a:endParaRPr lang="en-GB" sz="2600" b="1" dirty="0" smtClean="0">
              <a:solidFill>
                <a:srgbClr val="0070C0"/>
              </a:solidFill>
            </a:endParaRPr>
          </a:p>
          <a:p>
            <a:pPr algn="ctr"/>
            <a:r>
              <a:rPr lang="en-GB" sz="2600" b="1" dirty="0" smtClean="0"/>
              <a:t>Use the examiner’s comments on the left to help you consider what you are writing.</a:t>
            </a:r>
          </a:p>
          <a:p>
            <a:pPr algn="ctr"/>
            <a:endParaRPr lang="en-GB" sz="2600" b="1" dirty="0"/>
          </a:p>
          <a:p>
            <a:pPr algn="ctr"/>
            <a:r>
              <a:rPr lang="en-GB" sz="2600" b="1" dirty="0" smtClean="0"/>
              <a:t>Remember, this question is worth 20 marks. Check your Horsforth grid to see where you placed the skills needed for this question. </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2" name="Rectangle 1"/>
          <p:cNvSpPr/>
          <p:nvPr/>
        </p:nvSpPr>
        <p:spPr>
          <a:xfrm>
            <a:off x="5842000" y="2123268"/>
            <a:ext cx="6117772" cy="1115878"/>
          </a:xfrm>
          <a:prstGeom prst="rect">
            <a:avLst/>
          </a:prstGeom>
          <a:noFill/>
          <a:ln>
            <a:solidFill>
              <a:srgbClr val="FFC000"/>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36975351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4774"/>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MARK THE FOLLOWING ANSWERS</a:t>
            </a:r>
            <a:endParaRPr lang="en-GB" sz="3200" dirty="0">
              <a:solidFill>
                <a:schemeClr val="bg1"/>
              </a:solidFill>
              <a:latin typeface="Berlin Sans FB" panose="020E0602020502020306" pitchFamily="34" charset="0"/>
            </a:endParaRPr>
          </a:p>
        </p:txBody>
      </p:sp>
      <p:pic>
        <p:nvPicPr>
          <p:cNvPr id="5" name="Picture 2" descr="Image result for 4 boxes on a page"/>
          <p:cNvPicPr>
            <a:picLocks noChangeAspect="1" noChangeArrowheads="1"/>
          </p:cNvPicPr>
          <p:nvPr/>
        </p:nvPicPr>
        <p:blipFill rotWithShape="1">
          <a:blip r:embed="rId2">
            <a:extLst>
              <a:ext uri="{28A0092B-C50C-407E-A947-70E740481C1C}">
                <a14:useLocalDpi xmlns:a14="http://schemas.microsoft.com/office/drawing/2010/main" val="0"/>
              </a:ext>
            </a:extLst>
          </a:blip>
          <a:srcRect l="4880" r="8395"/>
          <a:stretch/>
        </p:blipFill>
        <p:spPr bwMode="auto">
          <a:xfrm>
            <a:off x="1636258" y="963840"/>
            <a:ext cx="8901113" cy="578126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826759" y="963840"/>
            <a:ext cx="4148138" cy="2554545"/>
          </a:xfrm>
          <a:prstGeom prst="rect">
            <a:avLst/>
          </a:prstGeom>
        </p:spPr>
        <p:txBody>
          <a:bodyPr wrap="square">
            <a:spAutoFit/>
          </a:bodyPr>
          <a:lstStyle/>
          <a:p>
            <a:r>
              <a:rPr lang="en-GB" sz="2000" b="1" dirty="0" smtClean="0">
                <a:solidFill>
                  <a:srgbClr val="FF0000"/>
                </a:solidFill>
              </a:rPr>
              <a:t>CANDIDATE 1</a:t>
            </a:r>
          </a:p>
          <a:p>
            <a:endParaRPr lang="en-GB" sz="2000" b="1" dirty="0">
              <a:solidFill>
                <a:srgbClr val="FF0000"/>
              </a:solidFill>
            </a:endParaRPr>
          </a:p>
          <a:p>
            <a:pPr marL="457200" indent="-457200">
              <a:buAutoNum type="arabicPeriod"/>
            </a:pPr>
            <a:r>
              <a:rPr lang="en-GB" sz="2000" b="1" dirty="0" smtClean="0"/>
              <a:t>Nat </a:t>
            </a:r>
            <a:r>
              <a:rPr lang="en-GB" sz="2000" b="1" dirty="0" err="1" smtClean="0"/>
              <a:t>Hocken</a:t>
            </a:r>
            <a:r>
              <a:rPr lang="en-GB" sz="2000" b="1" dirty="0" smtClean="0"/>
              <a:t> has a wartime disability.</a:t>
            </a:r>
          </a:p>
          <a:p>
            <a:pPr marL="457200" indent="-457200">
              <a:buAutoNum type="arabicPeriod"/>
            </a:pPr>
            <a:r>
              <a:rPr lang="en-GB" sz="2000" b="1" dirty="0" smtClean="0"/>
              <a:t>He had a pension.</a:t>
            </a:r>
          </a:p>
          <a:p>
            <a:pPr marL="457200" indent="-457200">
              <a:buAutoNum type="arabicPeriod"/>
            </a:pPr>
            <a:r>
              <a:rPr lang="en-GB" sz="2000" b="1" dirty="0" smtClean="0"/>
              <a:t>He did not work full time at the farm.</a:t>
            </a:r>
          </a:p>
          <a:p>
            <a:pPr marL="457200" indent="-457200">
              <a:buAutoNum type="arabicPeriod"/>
            </a:pPr>
            <a:r>
              <a:rPr lang="en-GB" sz="2000" b="1" dirty="0" smtClean="0"/>
              <a:t>He is married.</a:t>
            </a:r>
          </a:p>
        </p:txBody>
      </p:sp>
      <p:sp>
        <p:nvSpPr>
          <p:cNvPr id="7" name="Rectangle 6"/>
          <p:cNvSpPr/>
          <p:nvPr/>
        </p:nvSpPr>
        <p:spPr>
          <a:xfrm>
            <a:off x="5974897" y="963839"/>
            <a:ext cx="4148138" cy="2554545"/>
          </a:xfrm>
          <a:prstGeom prst="rect">
            <a:avLst/>
          </a:prstGeom>
        </p:spPr>
        <p:txBody>
          <a:bodyPr wrap="square">
            <a:spAutoFit/>
          </a:bodyPr>
          <a:lstStyle/>
          <a:p>
            <a:r>
              <a:rPr lang="en-GB" sz="2000" b="1" dirty="0" smtClean="0">
                <a:solidFill>
                  <a:srgbClr val="FF0000"/>
                </a:solidFill>
              </a:rPr>
              <a:t>CANDIDATE 2</a:t>
            </a:r>
          </a:p>
          <a:p>
            <a:endParaRPr lang="en-GB" sz="2000" b="1" dirty="0">
              <a:solidFill>
                <a:srgbClr val="FF0000"/>
              </a:solidFill>
            </a:endParaRPr>
          </a:p>
          <a:p>
            <a:pPr marL="457200" indent="-457200">
              <a:buAutoNum type="arabicPeriod"/>
            </a:pPr>
            <a:r>
              <a:rPr lang="en-GB" sz="2000" b="1" dirty="0" smtClean="0"/>
              <a:t>He has a wartime disability.</a:t>
            </a:r>
          </a:p>
          <a:p>
            <a:pPr marL="457200" indent="-457200">
              <a:buAutoNum type="arabicPeriod"/>
            </a:pPr>
            <a:r>
              <a:rPr lang="en-GB" sz="2000" b="1" dirty="0" smtClean="0"/>
              <a:t>He works at a farm.</a:t>
            </a:r>
          </a:p>
          <a:p>
            <a:pPr marL="457200" indent="-457200">
              <a:buAutoNum type="arabicPeriod"/>
            </a:pPr>
            <a:r>
              <a:rPr lang="en-GB" sz="2000" b="1" dirty="0" smtClean="0"/>
              <a:t>He has lighter jobs to do.</a:t>
            </a:r>
          </a:p>
          <a:p>
            <a:pPr marL="457200" indent="-457200">
              <a:buAutoNum type="arabicPeriod"/>
            </a:pPr>
            <a:r>
              <a:rPr lang="en-GB" sz="2000" b="1" dirty="0"/>
              <a:t> </a:t>
            </a:r>
            <a:endParaRPr lang="en-GB" sz="2000" b="1" dirty="0" smtClean="0"/>
          </a:p>
          <a:p>
            <a:endParaRPr lang="en-GB" sz="2000" b="1" dirty="0"/>
          </a:p>
          <a:p>
            <a:endParaRPr lang="en-GB" sz="2000" b="1" dirty="0"/>
          </a:p>
        </p:txBody>
      </p:sp>
      <p:sp>
        <p:nvSpPr>
          <p:cNvPr id="8" name="Rectangle 7"/>
          <p:cNvSpPr/>
          <p:nvPr/>
        </p:nvSpPr>
        <p:spPr>
          <a:xfrm>
            <a:off x="1826759" y="3639029"/>
            <a:ext cx="4148138" cy="3170099"/>
          </a:xfrm>
          <a:prstGeom prst="rect">
            <a:avLst/>
          </a:prstGeom>
        </p:spPr>
        <p:txBody>
          <a:bodyPr wrap="square">
            <a:spAutoFit/>
          </a:bodyPr>
          <a:lstStyle/>
          <a:p>
            <a:r>
              <a:rPr lang="en-GB" sz="2000" b="1" dirty="0" smtClean="0">
                <a:solidFill>
                  <a:srgbClr val="FF0000"/>
                </a:solidFill>
              </a:rPr>
              <a:t>CANDIDATE 3</a:t>
            </a:r>
          </a:p>
          <a:p>
            <a:endParaRPr lang="en-GB" sz="2000" b="1" dirty="0">
              <a:solidFill>
                <a:srgbClr val="FF0000"/>
              </a:solidFill>
            </a:endParaRPr>
          </a:p>
          <a:p>
            <a:pPr marL="457200" indent="-457200">
              <a:buAutoNum type="arabicPeriod"/>
            </a:pPr>
            <a:r>
              <a:rPr lang="en-GB" sz="1400" b="1" dirty="0" smtClean="0"/>
              <a:t>Nat </a:t>
            </a:r>
            <a:r>
              <a:rPr lang="en-GB" sz="1400" b="1" dirty="0" err="1" smtClean="0"/>
              <a:t>Hocken</a:t>
            </a:r>
            <a:r>
              <a:rPr lang="en-GB" sz="1400" b="1" dirty="0" smtClean="0"/>
              <a:t>, because of a wartime disability, had a pension and did not work full time at the farm. He worked three days a week, and they have him lighter jobs: hedging, thatching, repairs to the farm buildings. Although he was married, with children, his was a solitary disposition.</a:t>
            </a:r>
          </a:p>
          <a:p>
            <a:pPr marL="457200" indent="-457200">
              <a:buAutoNum type="arabicPeriod"/>
            </a:pPr>
            <a:r>
              <a:rPr lang="en-GB" sz="1400" b="1" dirty="0" smtClean="0"/>
              <a:t> </a:t>
            </a:r>
          </a:p>
          <a:p>
            <a:pPr marL="457200" indent="-457200">
              <a:buAutoNum type="arabicPeriod"/>
            </a:pPr>
            <a:r>
              <a:rPr lang="en-GB" sz="1400" b="1" dirty="0"/>
              <a:t> </a:t>
            </a:r>
            <a:endParaRPr lang="en-GB" sz="1400" b="1" dirty="0" smtClean="0"/>
          </a:p>
          <a:p>
            <a:pPr marL="457200" indent="-457200">
              <a:buAutoNum type="arabicPeriod"/>
            </a:pPr>
            <a:r>
              <a:rPr lang="en-GB" sz="1400" b="1" dirty="0"/>
              <a:t> </a:t>
            </a:r>
          </a:p>
          <a:p>
            <a:endParaRPr lang="en-GB" sz="2000" b="1" dirty="0"/>
          </a:p>
        </p:txBody>
      </p:sp>
      <p:sp>
        <p:nvSpPr>
          <p:cNvPr id="9" name="Rectangle 8"/>
          <p:cNvSpPr/>
          <p:nvPr/>
        </p:nvSpPr>
        <p:spPr>
          <a:xfrm>
            <a:off x="5974897" y="3639028"/>
            <a:ext cx="4148138" cy="2246769"/>
          </a:xfrm>
          <a:prstGeom prst="rect">
            <a:avLst/>
          </a:prstGeom>
        </p:spPr>
        <p:txBody>
          <a:bodyPr wrap="square">
            <a:spAutoFit/>
          </a:bodyPr>
          <a:lstStyle/>
          <a:p>
            <a:r>
              <a:rPr lang="en-GB" sz="2000" b="1" dirty="0" smtClean="0">
                <a:solidFill>
                  <a:srgbClr val="FF0000"/>
                </a:solidFill>
              </a:rPr>
              <a:t>CANDIDATE 4</a:t>
            </a:r>
          </a:p>
          <a:p>
            <a:endParaRPr lang="en-GB" sz="2000" b="1" dirty="0">
              <a:solidFill>
                <a:srgbClr val="FF0000"/>
              </a:solidFill>
            </a:endParaRPr>
          </a:p>
          <a:p>
            <a:pPr marL="457200" indent="-457200">
              <a:buAutoNum type="arabicPeriod"/>
            </a:pPr>
            <a:r>
              <a:rPr lang="en-GB" sz="2000" b="1" dirty="0" smtClean="0"/>
              <a:t>Nat </a:t>
            </a:r>
            <a:r>
              <a:rPr lang="en-GB" sz="2000" b="1" dirty="0" err="1" smtClean="0"/>
              <a:t>Hocken</a:t>
            </a:r>
            <a:r>
              <a:rPr lang="en-GB" sz="2000" b="1" dirty="0" smtClean="0"/>
              <a:t> has a wartime disability and has a pension.</a:t>
            </a:r>
          </a:p>
          <a:p>
            <a:pPr marL="457200" indent="-457200">
              <a:buAutoNum type="arabicPeriod"/>
            </a:pPr>
            <a:r>
              <a:rPr lang="en-GB" sz="2000" b="1" dirty="0" smtClean="0"/>
              <a:t>He works three days a week.</a:t>
            </a:r>
          </a:p>
          <a:p>
            <a:pPr marL="457200" indent="-457200">
              <a:buAutoNum type="arabicPeriod"/>
            </a:pPr>
            <a:r>
              <a:rPr lang="en-GB" sz="2000" b="1" dirty="0" smtClean="0"/>
              <a:t>He eats a pasty around noon.</a:t>
            </a:r>
          </a:p>
          <a:p>
            <a:pPr marL="457200" indent="-457200">
              <a:buAutoNum type="arabicPeriod"/>
            </a:pPr>
            <a:r>
              <a:rPr lang="en-GB" sz="2000" b="1" dirty="0" smtClean="0"/>
              <a:t>He is married.</a:t>
            </a:r>
            <a:endParaRPr lang="en-GB" sz="2800" b="1" dirty="0"/>
          </a:p>
        </p:txBody>
      </p:sp>
      <p:pic>
        <p:nvPicPr>
          <p:cNvPr id="10" name="Picture 2" descr="Image result for green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5972" y="1678910"/>
            <a:ext cx="453573" cy="51911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mage result for green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1861" y="1981555"/>
            <a:ext cx="453573" cy="51911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Image result for green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42658" y="2536058"/>
            <a:ext cx="453573" cy="5191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green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2799" y="2913091"/>
            <a:ext cx="453573" cy="51911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11011" y="963839"/>
            <a:ext cx="1652589" cy="2031325"/>
          </a:xfrm>
          <a:prstGeom prst="rect">
            <a:avLst/>
          </a:prstGeom>
        </p:spPr>
        <p:txBody>
          <a:bodyPr wrap="square">
            <a:spAutoFit/>
          </a:bodyPr>
          <a:lstStyle/>
          <a:p>
            <a:pPr algn="ctr"/>
            <a:r>
              <a:rPr lang="en-GB" b="1" dirty="0" smtClean="0"/>
              <a:t>4 marks.</a:t>
            </a:r>
          </a:p>
          <a:p>
            <a:pPr algn="ctr"/>
            <a:r>
              <a:rPr lang="en-GB" b="1" dirty="0" smtClean="0"/>
              <a:t>Candidate has correctly identified four things about the character, Nat </a:t>
            </a:r>
            <a:r>
              <a:rPr lang="en-GB" b="1" dirty="0" err="1" smtClean="0"/>
              <a:t>Hocken</a:t>
            </a:r>
            <a:r>
              <a:rPr lang="en-GB" b="1" dirty="0" smtClean="0"/>
              <a:t>. </a:t>
            </a:r>
            <a:endParaRPr lang="en-GB" dirty="0"/>
          </a:p>
        </p:txBody>
      </p:sp>
      <p:pic>
        <p:nvPicPr>
          <p:cNvPr id="15" name="Picture 2" descr="Image result for green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37175" y="1399248"/>
            <a:ext cx="453573" cy="51911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Image result for green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30500" y="1637872"/>
            <a:ext cx="453573" cy="51911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Image result for green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9980" y="2007204"/>
            <a:ext cx="453573" cy="519111"/>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10410594" y="1043859"/>
            <a:ext cx="1652589" cy="2308324"/>
          </a:xfrm>
          <a:prstGeom prst="rect">
            <a:avLst/>
          </a:prstGeom>
        </p:spPr>
        <p:txBody>
          <a:bodyPr wrap="square">
            <a:spAutoFit/>
          </a:bodyPr>
          <a:lstStyle/>
          <a:p>
            <a:pPr algn="ctr"/>
            <a:r>
              <a:rPr lang="en-GB" b="1" dirty="0"/>
              <a:t>3</a:t>
            </a:r>
            <a:r>
              <a:rPr lang="en-GB" b="1" dirty="0" smtClean="0"/>
              <a:t> marks.</a:t>
            </a:r>
          </a:p>
          <a:p>
            <a:pPr algn="ctr"/>
            <a:r>
              <a:rPr lang="en-GB" b="1" dirty="0" smtClean="0"/>
              <a:t>Candidate has correctly identified three things about the character, Nat </a:t>
            </a:r>
            <a:r>
              <a:rPr lang="en-GB" b="1" dirty="0" err="1" smtClean="0"/>
              <a:t>Hocken</a:t>
            </a:r>
            <a:r>
              <a:rPr lang="en-GB" b="1" dirty="0" smtClean="0"/>
              <a:t>.</a:t>
            </a:r>
            <a:endParaRPr lang="en-GB" dirty="0"/>
          </a:p>
        </p:txBody>
      </p:sp>
      <p:pic>
        <p:nvPicPr>
          <p:cNvPr id="19" name="Picture 4" descr="Image result for red cros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87408" y="5700588"/>
            <a:ext cx="370417" cy="370417"/>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78919" y="3977583"/>
            <a:ext cx="1652589" cy="1754326"/>
          </a:xfrm>
          <a:prstGeom prst="rect">
            <a:avLst/>
          </a:prstGeom>
        </p:spPr>
        <p:txBody>
          <a:bodyPr wrap="square">
            <a:spAutoFit/>
          </a:bodyPr>
          <a:lstStyle/>
          <a:p>
            <a:pPr algn="ctr"/>
            <a:r>
              <a:rPr lang="en-GB" b="1" dirty="0" smtClean="0"/>
              <a:t>0 marks. Candidate has copied the extract out in full which is not allowed. </a:t>
            </a:r>
            <a:endParaRPr lang="en-GB" dirty="0"/>
          </a:p>
        </p:txBody>
      </p:sp>
      <p:pic>
        <p:nvPicPr>
          <p:cNvPr id="21" name="Picture 2" descr="Image result for green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3713" y="3854173"/>
            <a:ext cx="453573" cy="51911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Image result for green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3602" y="4113728"/>
            <a:ext cx="453573" cy="51911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Image result for green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19721" y="4595190"/>
            <a:ext cx="453573" cy="51911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Image result for green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0763" y="5224078"/>
            <a:ext cx="453573" cy="519111"/>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Image result for red cros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61298" y="5224078"/>
            <a:ext cx="370417" cy="370417"/>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0410594" y="3632024"/>
            <a:ext cx="1652589" cy="3093154"/>
          </a:xfrm>
          <a:prstGeom prst="rect">
            <a:avLst/>
          </a:prstGeom>
        </p:spPr>
        <p:txBody>
          <a:bodyPr wrap="square">
            <a:spAutoFit/>
          </a:bodyPr>
          <a:lstStyle/>
          <a:p>
            <a:pPr algn="ctr"/>
            <a:r>
              <a:rPr lang="en-GB" sz="1500" b="1" dirty="0" smtClean="0"/>
              <a:t>4 marks. Candidate includes a piece of information from outside the extract but because they have included TWO pieces of information in their first point, they receive a total of 4.</a:t>
            </a:r>
            <a:endParaRPr lang="en-GB" sz="1500" dirty="0"/>
          </a:p>
        </p:txBody>
      </p:sp>
    </p:spTree>
    <p:extLst>
      <p:ext uri="{BB962C8B-B14F-4D97-AF65-F5344CB8AC3E}">
        <p14:creationId xmlns:p14="http://schemas.microsoft.com/office/powerpoint/2010/main" val="2958537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horizontal)">
                                      <p:cBhvr>
                                        <p:cTn id="10" dur="500"/>
                                        <p:tgtEl>
                                          <p:spTgt spid="11"/>
                                        </p:tgtEl>
                                      </p:cBhvr>
                                    </p:animEffect>
                                  </p:childTnLst>
                                </p:cTn>
                              </p:par>
                              <p:par>
                                <p:cTn id="11" presetID="14" presetClass="entr" presetSubtype="1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randombar(horizontal)">
                                      <p:cBhvr>
                                        <p:cTn id="13" dur="500"/>
                                        <p:tgtEl>
                                          <p:spTgt spid="12"/>
                                        </p:tgtEl>
                                      </p:cBhvr>
                                    </p:animEffect>
                                  </p:childTnLst>
                                </p:cTn>
                              </p:par>
                              <p:par>
                                <p:cTn id="14" presetID="14" presetClass="entr" presetSubtype="1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randombar(horizontal)">
                                      <p:cBhvr>
                                        <p:cTn id="16" dur="500"/>
                                        <p:tgtEl>
                                          <p:spTgt spid="13"/>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randombar(horizontal)">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par>
                                <p:cTn id="25" presetID="14" presetClass="entr" presetSubtype="1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randombar(horizontal)">
                                      <p:cBhvr>
                                        <p:cTn id="27" dur="500"/>
                                        <p:tgtEl>
                                          <p:spTgt spid="16"/>
                                        </p:tgtEl>
                                      </p:cBhvr>
                                    </p:animEffect>
                                  </p:childTnLst>
                                </p:cTn>
                              </p:par>
                              <p:par>
                                <p:cTn id="28" presetID="14" presetClass="entr" presetSubtype="10"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randombar(horizontal)">
                                      <p:cBhvr>
                                        <p:cTn id="30" dur="500"/>
                                        <p:tgtEl>
                                          <p:spTgt spid="17"/>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randombar(horizontal)">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randombar(horizontal)">
                                      <p:cBhvr>
                                        <p:cTn id="38" dur="500"/>
                                        <p:tgtEl>
                                          <p:spTgt spid="19"/>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randombar(horizontal)">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nodeType="click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randombar(horizontal)">
                                      <p:cBhvr>
                                        <p:cTn id="46" dur="500"/>
                                        <p:tgtEl>
                                          <p:spTgt spid="24"/>
                                        </p:tgtEl>
                                      </p:cBhvr>
                                    </p:animEffect>
                                  </p:childTnLst>
                                </p:cTn>
                              </p:par>
                              <p:par>
                                <p:cTn id="47" presetID="14" presetClass="entr" presetSubtype="10"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randombar(horizontal)">
                                      <p:cBhvr>
                                        <p:cTn id="49" dur="500"/>
                                        <p:tgtEl>
                                          <p:spTgt spid="25"/>
                                        </p:tgtEl>
                                      </p:cBhvr>
                                    </p:animEffect>
                                  </p:childTnLst>
                                </p:cTn>
                              </p:par>
                              <p:par>
                                <p:cTn id="50" presetID="14" presetClass="entr" presetSubtype="10" fill="hold"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randombar(horizontal)">
                                      <p:cBhvr>
                                        <p:cTn id="52" dur="500"/>
                                        <p:tgtEl>
                                          <p:spTgt spid="23"/>
                                        </p:tgtEl>
                                      </p:cBhvr>
                                    </p:animEffect>
                                  </p:childTnLst>
                                </p:cTn>
                              </p:par>
                              <p:par>
                                <p:cTn id="53" presetID="14" presetClass="entr" presetSubtype="1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500"/>
                                        <p:tgtEl>
                                          <p:spTgt spid="22"/>
                                        </p:tgtEl>
                                      </p:cBhvr>
                                    </p:animEffect>
                                  </p:childTnLst>
                                </p:cTn>
                              </p:par>
                              <p:par>
                                <p:cTn id="56" presetID="14" presetClass="entr" presetSubtype="10" fill="hold"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randombar(horizontal)">
                                      <p:cBhvr>
                                        <p:cTn id="58" dur="500"/>
                                        <p:tgtEl>
                                          <p:spTgt spid="21"/>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randombar(horizontal)">
                                      <p:cBhvr>
                                        <p:cTn id="6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20"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8226" y="1156726"/>
            <a:ext cx="11795547" cy="5016758"/>
          </a:xfrm>
          <a:prstGeom prst="rect">
            <a:avLst/>
          </a:prstGeom>
          <a:noFill/>
        </p:spPr>
        <p:txBody>
          <a:bodyPr wrap="square" rtlCol="0">
            <a:spAutoFit/>
          </a:bodyPr>
          <a:lstStyle/>
          <a:p>
            <a:r>
              <a:rPr lang="en-GB" sz="3200" b="1" dirty="0"/>
              <a:t>Answer the question.</a:t>
            </a:r>
          </a:p>
          <a:p>
            <a:endParaRPr lang="en-GB" sz="3200" b="1" dirty="0"/>
          </a:p>
          <a:p>
            <a:r>
              <a:rPr lang="en-GB" sz="3200" b="1" dirty="0"/>
              <a:t>Q1. Read again the source from lines 4-7.</a:t>
            </a:r>
          </a:p>
          <a:p>
            <a:endParaRPr lang="en-GB" sz="3200" b="1" dirty="0"/>
          </a:p>
          <a:p>
            <a:r>
              <a:rPr lang="en-GB" sz="3200" b="1" dirty="0"/>
              <a:t>List four things you learn about the character, Nat </a:t>
            </a:r>
            <a:r>
              <a:rPr lang="en-GB" sz="3200" b="1" dirty="0" err="1"/>
              <a:t>Hocken</a:t>
            </a:r>
            <a:r>
              <a:rPr lang="en-GB" sz="3200" b="1" dirty="0"/>
              <a:t>.</a:t>
            </a:r>
          </a:p>
          <a:p>
            <a:endParaRPr lang="en-GB" sz="3200" b="1" dirty="0"/>
          </a:p>
          <a:p>
            <a:r>
              <a:rPr lang="en-GB" sz="3200" b="1" dirty="0" smtClean="0"/>
              <a:t>1.</a:t>
            </a:r>
          </a:p>
          <a:p>
            <a:r>
              <a:rPr lang="en-GB" sz="3200" b="1" dirty="0" smtClean="0"/>
              <a:t>2.</a:t>
            </a:r>
          </a:p>
          <a:p>
            <a:r>
              <a:rPr lang="en-GB" sz="3200" b="1" dirty="0" smtClean="0"/>
              <a:t>3.</a:t>
            </a:r>
          </a:p>
          <a:p>
            <a:r>
              <a:rPr lang="en-GB" sz="3200" b="1" dirty="0" smtClean="0"/>
              <a:t>4.</a:t>
            </a:r>
            <a:endParaRPr lang="en-GB" sz="3200" b="1" dirty="0"/>
          </a:p>
        </p:txBody>
      </p:sp>
      <p:sp>
        <p:nvSpPr>
          <p:cNvPr id="6" name="Rectangle 5"/>
          <p:cNvSpPr/>
          <p:nvPr/>
        </p:nvSpPr>
        <p:spPr>
          <a:xfrm>
            <a:off x="8945773" y="4721225"/>
            <a:ext cx="3048000" cy="1384995"/>
          </a:xfrm>
          <a:prstGeom prst="rect">
            <a:avLst/>
          </a:prstGeom>
        </p:spPr>
        <p:txBody>
          <a:bodyPr wrap="square">
            <a:spAutoFit/>
          </a:bodyPr>
          <a:lstStyle/>
          <a:p>
            <a:pPr algn="ctr"/>
            <a:r>
              <a:rPr lang="en-GB" sz="2800" b="1" dirty="0" smtClean="0"/>
              <a:t>Can you add any more marks to your answer?</a:t>
            </a:r>
            <a:endParaRPr lang="en-GB" sz="2800" dirty="0"/>
          </a:p>
        </p:txBody>
      </p:sp>
      <p:sp>
        <p:nvSpPr>
          <p:cNvPr id="7" name="Rectangle 6"/>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IDENTIFYING EXPLICIT INFORMATION</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459936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925465" y="246277"/>
            <a:ext cx="2464783" cy="1287851"/>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GB" sz="3600" dirty="0">
                <a:solidFill>
                  <a:prstClr val="black"/>
                </a:solidFill>
                <a:latin typeface="Berlin Sans FB" panose="020E0602020502020306" pitchFamily="34" charset="0"/>
              </a:rPr>
              <a:t>Paper 1</a:t>
            </a:r>
          </a:p>
          <a:p>
            <a:pPr>
              <a:defRPr/>
            </a:pPr>
            <a:r>
              <a:rPr lang="en-GB" sz="3600" dirty="0">
                <a:solidFill>
                  <a:prstClr val="black"/>
                </a:solidFill>
                <a:latin typeface="Berlin Sans FB" panose="020E0602020502020306" pitchFamily="34" charset="0"/>
              </a:rPr>
              <a:t>Question 2 </a:t>
            </a:r>
          </a:p>
          <a:p>
            <a:pPr marL="457200" indent="-457200">
              <a:buFontTx/>
              <a:buAutoNum type="arabicPeriod"/>
              <a:defRPr/>
            </a:pPr>
            <a:endParaRPr lang="en-GB" sz="1600" dirty="0">
              <a:solidFill>
                <a:prstClr val="black"/>
              </a:solidFill>
              <a:latin typeface="Open Sans"/>
            </a:endParaRPr>
          </a:p>
        </p:txBody>
      </p:sp>
      <p:sp>
        <p:nvSpPr>
          <p:cNvPr id="5" name="Title 1"/>
          <p:cNvSpPr txBox="1">
            <a:spLocks/>
          </p:cNvSpPr>
          <p:nvPr/>
        </p:nvSpPr>
        <p:spPr>
          <a:xfrm>
            <a:off x="3089238" y="2033847"/>
            <a:ext cx="6293341" cy="1637466"/>
          </a:xfrm>
          <a:prstGeom prst="rect">
            <a:avLst/>
          </a:prstGeom>
          <a:solidFill>
            <a:schemeClr val="bg1"/>
          </a:solidFill>
          <a:ln w="9525" cap="flat" cmpd="sng" algn="ctr">
            <a:solidFill>
              <a:srgbClr val="00B050"/>
            </a:solidFill>
            <a:prstDash val="solid"/>
          </a:ln>
          <a:effectLst>
            <a:glow rad="139700">
              <a:schemeClr val="accent6">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1800" dirty="0">
                <a:latin typeface="Century Gothic" panose="020B0502020202020204" pitchFamily="34" charset="0"/>
              </a:rPr>
              <a:t>This question asks you to read a short section of the text again. </a:t>
            </a:r>
          </a:p>
          <a:p>
            <a:endParaRPr lang="en-GB" sz="1800" dirty="0">
              <a:latin typeface="Century Gothic" panose="020B0502020202020204" pitchFamily="34" charset="0"/>
            </a:endParaRPr>
          </a:p>
          <a:p>
            <a:r>
              <a:rPr lang="en-GB" sz="1800" dirty="0">
                <a:latin typeface="Century Gothic" panose="020B0502020202020204" pitchFamily="34" charset="0"/>
              </a:rPr>
              <a:t>The question is always about what </a:t>
            </a:r>
            <a:r>
              <a:rPr lang="en-GB" sz="1800" b="1" dirty="0">
                <a:latin typeface="Century Gothic" panose="020B0502020202020204" pitchFamily="34" charset="0"/>
              </a:rPr>
              <a:t>language </a:t>
            </a:r>
            <a:r>
              <a:rPr lang="en-GB" sz="1800" dirty="0">
                <a:latin typeface="Century Gothic" panose="020B0502020202020204" pitchFamily="34" charset="0"/>
              </a:rPr>
              <a:t>the writer has used.</a:t>
            </a:r>
            <a:endParaRPr lang="en-GB" sz="1800" dirty="0">
              <a:latin typeface="Century Gothic" panose="020B0502020202020204" pitchFamily="34" charset="0"/>
            </a:endParaRPr>
          </a:p>
        </p:txBody>
      </p:sp>
      <p:sp>
        <p:nvSpPr>
          <p:cNvPr id="9" name="Title 1"/>
          <p:cNvSpPr txBox="1">
            <a:spLocks/>
          </p:cNvSpPr>
          <p:nvPr/>
        </p:nvSpPr>
        <p:spPr>
          <a:xfrm>
            <a:off x="2002715" y="4171034"/>
            <a:ext cx="8310282" cy="2022577"/>
          </a:xfrm>
          <a:prstGeom prst="rect">
            <a:avLst/>
          </a:prstGeom>
          <a:solidFill>
            <a:schemeClr val="bg1"/>
          </a:solidFill>
          <a:ln w="9525" cap="flat" cmpd="sng" algn="ctr">
            <a:solidFill>
              <a:srgbClr val="00B050"/>
            </a:solidFill>
            <a:prstDash val="solid"/>
          </a:ln>
          <a:effectLst>
            <a:glow rad="139700">
              <a:schemeClr val="accent6">
                <a:satMod val="175000"/>
                <a:alpha val="40000"/>
              </a:schemeClr>
            </a:glow>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endParaRPr lang="en-GB" sz="1800" dirty="0">
              <a:latin typeface="Century Gothic" panose="020B0502020202020204" pitchFamily="34" charset="0"/>
            </a:endParaRPr>
          </a:p>
          <a:p>
            <a:r>
              <a:rPr lang="en-GB" sz="1800" dirty="0">
                <a:latin typeface="Century Gothic" panose="020B0502020202020204" pitchFamily="34" charset="0"/>
              </a:rPr>
              <a:t> </a:t>
            </a:r>
            <a:r>
              <a:rPr lang="en-GB" sz="1800" b="1" dirty="0">
                <a:latin typeface="Century Gothic" panose="020B0502020202020204" pitchFamily="34" charset="0"/>
              </a:rPr>
              <a:t>DO: </a:t>
            </a:r>
          </a:p>
          <a:p>
            <a:pPr marL="285750" indent="-285750">
              <a:buFont typeface="Arial" panose="020B0604020202020204" pitchFamily="34" charset="0"/>
              <a:buChar char="•"/>
            </a:pPr>
            <a:r>
              <a:rPr lang="en-GB" sz="1800" dirty="0">
                <a:latin typeface="Century Gothic" panose="020B0502020202020204" pitchFamily="34" charset="0"/>
              </a:rPr>
              <a:t>Box off the lines the question refers to</a:t>
            </a:r>
          </a:p>
          <a:p>
            <a:pPr marL="285750" indent="-285750">
              <a:buFont typeface="Arial" panose="020B0604020202020204" pitchFamily="34" charset="0"/>
              <a:buChar char="•"/>
            </a:pPr>
            <a:r>
              <a:rPr lang="en-GB" sz="1800" dirty="0">
                <a:latin typeface="Century Gothic" panose="020B0502020202020204" pitchFamily="34" charset="0"/>
              </a:rPr>
              <a:t>Underline interesting words and phrases from the extract as you find them</a:t>
            </a:r>
          </a:p>
          <a:p>
            <a:pPr marL="285750" indent="-285750">
              <a:buFont typeface="Arial" panose="020B0604020202020204" pitchFamily="34" charset="0"/>
              <a:buChar char="•"/>
            </a:pPr>
            <a:r>
              <a:rPr lang="en-GB" sz="1800" dirty="0">
                <a:latin typeface="Century Gothic" panose="020B0502020202020204" pitchFamily="34" charset="0"/>
              </a:rPr>
              <a:t>Use three layers to write up your answer, using quotation marks around your evidence</a:t>
            </a:r>
            <a:endParaRPr lang="en-GB" sz="1800" dirty="0">
              <a:latin typeface="Century Gothic" panose="020B0502020202020204" pitchFamily="34" charset="0"/>
            </a:endParaRPr>
          </a:p>
        </p:txBody>
      </p:sp>
      <p:sp>
        <p:nvSpPr>
          <p:cNvPr id="2" name="Date Placeholder 1"/>
          <p:cNvSpPr>
            <a:spLocks noGrp="1"/>
          </p:cNvSpPr>
          <p:nvPr>
            <p:ph type="dt" sz="half" idx="10"/>
          </p:nvPr>
        </p:nvSpPr>
        <p:spPr/>
        <p:txBody>
          <a:bodyPr/>
          <a:lstStyle/>
          <a:p>
            <a:fld id="{0F324E18-3CF1-444F-B7FF-9D54ADD34D56}" type="datetime3">
              <a:rPr lang="en-GB" smtClean="0">
                <a:solidFill>
                  <a:prstClr val="black">
                    <a:tint val="75000"/>
                  </a:prstClr>
                </a:solidFill>
              </a:rPr>
              <a:t>1 May, 2019</a:t>
            </a:fld>
            <a:endParaRPr lang="en-GB">
              <a:solidFill>
                <a:prstClr val="black">
                  <a:tint val="75000"/>
                </a:prstClr>
              </a:solidFill>
            </a:endParaRPr>
          </a:p>
        </p:txBody>
      </p:sp>
    </p:spTree>
    <p:extLst>
      <p:ext uri="{BB962C8B-B14F-4D97-AF65-F5344CB8AC3E}">
        <p14:creationId xmlns:p14="http://schemas.microsoft.com/office/powerpoint/2010/main" val="3007733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27815" y="2874623"/>
            <a:ext cx="4785021" cy="707886"/>
          </a:xfrm>
          <a:prstGeom prst="rect">
            <a:avLst/>
          </a:prstGeom>
          <a:noFill/>
        </p:spPr>
        <p:txBody>
          <a:bodyPr wrap="square" rtlCol="0">
            <a:spAutoFit/>
          </a:bodyPr>
          <a:lstStyle/>
          <a:p>
            <a:pPr algn="ctr"/>
            <a:r>
              <a:rPr lang="en-GB" sz="4000" b="1" dirty="0" smtClean="0">
                <a:solidFill>
                  <a:srgbClr val="FF0000"/>
                </a:solidFill>
              </a:rPr>
              <a:t>Analysis</a:t>
            </a:r>
            <a:endParaRPr lang="en-GB" sz="4000" b="1" dirty="0">
              <a:solidFill>
                <a:srgbClr val="FF0000"/>
              </a:solidFill>
            </a:endParaRPr>
          </a:p>
        </p:txBody>
      </p:sp>
      <p:sp>
        <p:nvSpPr>
          <p:cNvPr id="6" name="TextBox 5"/>
          <p:cNvSpPr txBox="1"/>
          <p:nvPr/>
        </p:nvSpPr>
        <p:spPr>
          <a:xfrm>
            <a:off x="8510590" y="3582509"/>
            <a:ext cx="3419473" cy="2554545"/>
          </a:xfrm>
          <a:prstGeom prst="rect">
            <a:avLst/>
          </a:prstGeom>
          <a:noFill/>
        </p:spPr>
        <p:txBody>
          <a:bodyPr wrap="square" rtlCol="0">
            <a:spAutoFit/>
          </a:bodyPr>
          <a:lstStyle/>
          <a:p>
            <a:pPr algn="ctr"/>
            <a:r>
              <a:rPr lang="en-GB" sz="2000" b="1" dirty="0" smtClean="0">
                <a:solidFill>
                  <a:srgbClr val="FF0000"/>
                </a:solidFill>
              </a:rPr>
              <a:t>A detailed examination of the elements in a text.</a:t>
            </a:r>
          </a:p>
          <a:p>
            <a:pPr algn="ctr"/>
            <a:r>
              <a:rPr lang="en-GB" sz="2000" b="1" dirty="0" smtClean="0">
                <a:solidFill>
                  <a:srgbClr val="FF0000"/>
                </a:solidFill>
              </a:rPr>
              <a:t>An explanation as to WHY writers do what they do.</a:t>
            </a:r>
          </a:p>
          <a:p>
            <a:pPr algn="ctr"/>
            <a:r>
              <a:rPr lang="en-GB" sz="2000" b="1" dirty="0" smtClean="0">
                <a:solidFill>
                  <a:srgbClr val="FF0000"/>
                </a:solidFill>
              </a:rPr>
              <a:t>Analysis includes </a:t>
            </a:r>
            <a:r>
              <a:rPr lang="en-GB" sz="2000" b="1" dirty="0">
                <a:solidFill>
                  <a:srgbClr val="FF0000"/>
                </a:solidFill>
              </a:rPr>
              <a:t>d</a:t>
            </a:r>
            <a:r>
              <a:rPr lang="en-GB" sz="2000" b="1" dirty="0" smtClean="0">
                <a:solidFill>
                  <a:srgbClr val="FF0000"/>
                </a:solidFill>
              </a:rPr>
              <a:t>iscussion of the effects writers want to achieve and how they achieve it.</a:t>
            </a:r>
            <a:endParaRPr lang="en-GB" sz="2000" b="1" dirty="0">
              <a:solidFill>
                <a:srgbClr val="FF0000"/>
              </a:solidFill>
            </a:endParaRPr>
          </a:p>
        </p:txBody>
      </p:sp>
      <p:sp>
        <p:nvSpPr>
          <p:cNvPr id="2" name="Rectangle 1"/>
          <p:cNvSpPr/>
          <p:nvPr/>
        </p:nvSpPr>
        <p:spPr>
          <a:xfrm>
            <a:off x="347663" y="1260964"/>
            <a:ext cx="11582400" cy="5333576"/>
          </a:xfrm>
          <a:prstGeom prst="rect">
            <a:avLst/>
          </a:prstGeom>
        </p:spPr>
        <p:txBody>
          <a:bodyPr wrap="square">
            <a:spAutoFit/>
          </a:bodyPr>
          <a:lstStyle/>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Q2: Look in detail at this extract from lines 14 to 21 of the source:</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20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How does the writer use language to describe the birds</a:t>
            </a:r>
            <a:r>
              <a:rPr lang="en-GB" sz="2000" b="1" dirty="0" smtClean="0">
                <a:latin typeface="Calibri" panose="020F0502020204030204" pitchFamily="34" charset="0"/>
                <a:ea typeface="Calibri" panose="020F0502020204030204" pitchFamily="34" charset="0"/>
                <a:cs typeface="Times New Roman" panose="02020603050405020304" pitchFamily="18" charset="0"/>
              </a:rPr>
              <a:t>? (</a:t>
            </a:r>
            <a:r>
              <a:rPr lang="en-GB" sz="2000" b="1" dirty="0">
                <a:latin typeface="Calibri" panose="020F0502020204030204" pitchFamily="34" charset="0"/>
                <a:ea typeface="Calibri" panose="020F0502020204030204" pitchFamily="34" charset="0"/>
                <a:cs typeface="Times New Roman" panose="02020603050405020304" pitchFamily="18" charset="0"/>
              </a:rPr>
              <a:t>8 marks)</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You could include the writer’s use of:</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words and phrases</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language features and techniques</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sentence forms</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139627" y="1700213"/>
            <a:ext cx="7896225" cy="2862322"/>
          </a:xfrm>
          <a:prstGeom prst="rect">
            <a:avLst/>
          </a:prstGeom>
          <a:noFill/>
          <a:ln w="28575">
            <a:solidFill>
              <a:schemeClr val="tx1"/>
            </a:solidFill>
          </a:ln>
        </p:spPr>
        <p:txBody>
          <a:bodyPr wrap="square" rtlCol="0">
            <a:spAutoFit/>
          </a:bodyPr>
          <a:lstStyle/>
          <a:p>
            <a:r>
              <a:rPr lang="en-GB" b="1" dirty="0"/>
              <a:t>Great flocks of them came to the peninsula, restless, uneasy, spending themselves in motion; now wheeling, circling in the sky, now settling to feed on the rich, new-turned soil; but even when they fed, it was as though they did so without hunger, without desire. Restlessness drove them to the skies again</a:t>
            </a:r>
            <a:r>
              <a:rPr lang="en-GB" b="1" dirty="0" smtClean="0"/>
              <a:t>.</a:t>
            </a:r>
          </a:p>
          <a:p>
            <a:endParaRPr lang="en-GB" b="1" dirty="0"/>
          </a:p>
          <a:p>
            <a:r>
              <a:rPr lang="en-GB" b="1" dirty="0"/>
              <a:t>Black and white, jackdaw and gull, mingled in strange partnership, seeking some sort of liberation, never satisfied, never still. Flocks of starlings, rustling like silk, flew to fresh pasture, driven by the same necessity of movement, and the smaller birds, the finches and the larks, scattered from tree to hedge as if compelled.</a:t>
            </a:r>
          </a:p>
        </p:txBody>
      </p:sp>
      <p:sp>
        <p:nvSpPr>
          <p:cNvPr id="9" name="Rectangle 8"/>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CONSIDERING QUESTION 2</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3280776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11771</Words>
  <Application>Microsoft Office PowerPoint</Application>
  <PresentationFormat>Widescreen</PresentationFormat>
  <Paragraphs>1263</Paragraphs>
  <Slides>55</Slides>
  <Notes>25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55</vt:i4>
      </vt:variant>
    </vt:vector>
  </HeadingPairs>
  <TitlesOfParts>
    <vt:vector size="65" baseType="lpstr">
      <vt:lpstr>Arial</vt:lpstr>
      <vt:lpstr>Berlin Sans FB</vt:lpstr>
      <vt:lpstr>Calibri</vt:lpstr>
      <vt:lpstr>Calibri Light</vt:lpstr>
      <vt:lpstr>Century Gothic</vt:lpstr>
      <vt:lpstr>Open Sans</vt:lpstr>
      <vt:lpstr>Symbol</vt:lpstr>
      <vt:lpstr>Times New Roman</vt:lpstr>
      <vt:lpstr>Webdings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Pryke</dc:creator>
  <cp:lastModifiedBy>User</cp:lastModifiedBy>
  <cp:revision>61</cp:revision>
  <dcterms:created xsi:type="dcterms:W3CDTF">2019-02-23T13:53:57Z</dcterms:created>
  <dcterms:modified xsi:type="dcterms:W3CDTF">2019-05-01T10:03:22Z</dcterms:modified>
</cp:coreProperties>
</file>