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8" r:id="rId2"/>
    <p:sldId id="261" r:id="rId3"/>
    <p:sldId id="266" r:id="rId4"/>
    <p:sldId id="263" r:id="rId5"/>
    <p:sldId id="264" r:id="rId6"/>
    <p:sldId id="265" r:id="rId7"/>
    <p:sldId id="267" r:id="rId8"/>
    <p:sldId id="268" r:id="rId9"/>
    <p:sldId id="269" r:id="rId10"/>
    <p:sldId id="270" r:id="rId11"/>
    <p:sldId id="271" r:id="rId12"/>
    <p:sldId id="272" r:id="rId13"/>
    <p:sldId id="273" r:id="rId14"/>
    <p:sldId id="274" r:id="rId15"/>
    <p:sldId id="275" r:id="rId16"/>
    <p:sldId id="288" r:id="rId17"/>
    <p:sldId id="290" r:id="rId18"/>
    <p:sldId id="262" r:id="rId19"/>
    <p:sldId id="276" r:id="rId20"/>
    <p:sldId id="287" r:id="rId21"/>
    <p:sldId id="277" r:id="rId22"/>
    <p:sldId id="278" r:id="rId23"/>
    <p:sldId id="279" r:id="rId24"/>
    <p:sldId id="286" r:id="rId25"/>
    <p:sldId id="282" r:id="rId26"/>
    <p:sldId id="283" r:id="rId27"/>
    <p:sldId id="284" r:id="rId28"/>
    <p:sldId id="285"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0" d="100"/>
          <a:sy n="70" d="100"/>
        </p:scale>
        <p:origin x="141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48F7C1-32DB-4C80-972E-1AA4206FFFFC}" type="datetimeFigureOut">
              <a:rPr lang="en-GB" smtClean="0"/>
              <a:t>17/04/2019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8C7FF-30B2-4DAC-A05F-3EECB750358B}" type="slidenum">
              <a:rPr lang="en-GB" smtClean="0"/>
              <a:t>‹#›</a:t>
            </a:fld>
            <a:endParaRPr lang="en-GB"/>
          </a:p>
        </p:txBody>
      </p:sp>
    </p:spTree>
    <p:extLst>
      <p:ext uri="{BB962C8B-B14F-4D97-AF65-F5344CB8AC3E}">
        <p14:creationId xmlns:p14="http://schemas.microsoft.com/office/powerpoint/2010/main" val="11438055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FDE5BF2F-9368-4995-9C4E-61A3C89A74D8}" type="slidenum">
              <a:rPr lang="en-GB" smtClean="0"/>
              <a:t>1</a:t>
            </a:fld>
            <a:endParaRPr lang="en-GB"/>
          </a:p>
        </p:txBody>
      </p:sp>
    </p:spTree>
    <p:extLst>
      <p:ext uri="{BB962C8B-B14F-4D97-AF65-F5344CB8AC3E}">
        <p14:creationId xmlns:p14="http://schemas.microsoft.com/office/powerpoint/2010/main" val="614219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B1AD22E-3637-4EE6-BD3E-76238B304BC2}" type="datetimeFigureOut">
              <a:rPr lang="en-GB" smtClean="0"/>
              <a:t>17/04/2019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2063436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1AD22E-3637-4EE6-BD3E-76238B304BC2}" type="datetimeFigureOut">
              <a:rPr lang="en-GB" smtClean="0"/>
              <a:t>17/04/2019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2373537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1AD22E-3637-4EE6-BD3E-76238B304BC2}" type="datetimeFigureOut">
              <a:rPr lang="en-GB" smtClean="0"/>
              <a:t>17/04/2019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3944155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1AD22E-3637-4EE6-BD3E-76238B304BC2}" type="datetimeFigureOut">
              <a:rPr lang="en-GB" smtClean="0"/>
              <a:t>17/04/2019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1559248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1AD22E-3637-4EE6-BD3E-76238B304BC2}" type="datetimeFigureOut">
              <a:rPr lang="en-GB" smtClean="0"/>
              <a:t>17/04/2019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28023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1AD22E-3637-4EE6-BD3E-76238B304BC2}" type="datetimeFigureOut">
              <a:rPr lang="en-GB" smtClean="0"/>
              <a:t>17/04/2019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2762772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1AD22E-3637-4EE6-BD3E-76238B304BC2}" type="datetimeFigureOut">
              <a:rPr lang="en-GB" smtClean="0"/>
              <a:t>17/04/2019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137652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1AD22E-3637-4EE6-BD3E-76238B304BC2}" type="datetimeFigureOut">
              <a:rPr lang="en-GB" smtClean="0"/>
              <a:t>17/04/2019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1592461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AD22E-3637-4EE6-BD3E-76238B304BC2}" type="datetimeFigureOut">
              <a:rPr lang="en-GB" smtClean="0"/>
              <a:t>17/04/2019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346644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1AD22E-3637-4EE6-BD3E-76238B304BC2}" type="datetimeFigureOut">
              <a:rPr lang="en-GB" smtClean="0"/>
              <a:t>17/04/2019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4053979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B1AD22E-3637-4EE6-BD3E-76238B304BC2}" type="datetimeFigureOut">
              <a:rPr lang="en-GB" smtClean="0"/>
              <a:t>17/04/2019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873548-7B62-4643-8F4A-2BABEE798C92}" type="slidenum">
              <a:rPr lang="en-GB" smtClean="0"/>
              <a:t>‹#›</a:t>
            </a:fld>
            <a:endParaRPr lang="en-GB"/>
          </a:p>
        </p:txBody>
      </p:sp>
    </p:spTree>
    <p:extLst>
      <p:ext uri="{BB962C8B-B14F-4D97-AF65-F5344CB8AC3E}">
        <p14:creationId xmlns:p14="http://schemas.microsoft.com/office/powerpoint/2010/main" val="2049102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AD22E-3637-4EE6-BD3E-76238B304BC2}" type="datetimeFigureOut">
              <a:rPr lang="en-GB" smtClean="0"/>
              <a:t>17/04/2019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873548-7B62-4643-8F4A-2BABEE798C92}" type="slidenum">
              <a:rPr lang="en-GB" smtClean="0"/>
              <a:t>‹#›</a:t>
            </a:fld>
            <a:endParaRPr lang="en-GB"/>
          </a:p>
        </p:txBody>
      </p:sp>
    </p:spTree>
    <p:extLst>
      <p:ext uri="{BB962C8B-B14F-4D97-AF65-F5344CB8AC3E}">
        <p14:creationId xmlns:p14="http://schemas.microsoft.com/office/powerpoint/2010/main" val="4090125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tmp"/><Relationship Id="rId4" Type="http://schemas.openxmlformats.org/officeDocument/2006/relationships/image" Target="../media/image18.tmp"/></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2.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1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image_open-book-2.png"/>
          <p:cNvPicPr>
            <a:picLocks noChangeAspect="1"/>
          </p:cNvPicPr>
          <p:nvPr/>
        </p:nvPicPr>
        <p:blipFill rotWithShape="1">
          <a:blip r:embed="rId3"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pic>
        <p:nvPicPr>
          <p:cNvPr id="2" name="Content Placeholder 6"/>
          <p:cNvPicPr>
            <a:picLocks noGrp="1" noChangeAspect="1"/>
          </p:cNvPicPr>
          <p:nvPr/>
        </p:nvPicPr>
        <p:blipFill rotWithShape="1">
          <a:blip r:embed="rId4">
            <a:extLst>
              <a:ext uri="{28A0092B-C50C-407E-A947-70E740481C1C}">
                <a14:useLocalDpi xmlns:a14="http://schemas.microsoft.com/office/drawing/2010/main" val="0"/>
              </a:ext>
            </a:extLst>
          </a:blip>
          <a:srcRect l="13773" t="31801" r="4174" b="7998"/>
          <a:stretch/>
        </p:blipFill>
        <p:spPr>
          <a:xfrm>
            <a:off x="0" y="1065474"/>
            <a:ext cx="9191707" cy="4552122"/>
          </a:xfrm>
          <a:prstGeom prst="rect">
            <a:avLst/>
          </a:prstGeom>
        </p:spPr>
      </p:pic>
      <p:sp>
        <p:nvSpPr>
          <p:cNvPr id="4" name="Down Arrow 3"/>
          <p:cNvSpPr/>
          <p:nvPr/>
        </p:nvSpPr>
        <p:spPr>
          <a:xfrm rot="1362900">
            <a:off x="906449" y="556591"/>
            <a:ext cx="675861" cy="74742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Down Arrow 4"/>
          <p:cNvSpPr/>
          <p:nvPr/>
        </p:nvSpPr>
        <p:spPr>
          <a:xfrm rot="8925524">
            <a:off x="719415" y="5262039"/>
            <a:ext cx="675861" cy="74742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1637969" y="265495"/>
            <a:ext cx="2266121"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PAPER 1</a:t>
            </a:r>
            <a:endParaRPr lang="en-GB" sz="2400" b="1" dirty="0">
              <a:latin typeface="Arial" panose="020B0604020202020204" pitchFamily="34" charset="0"/>
              <a:cs typeface="Arial" panose="020B0604020202020204" pitchFamily="34" charset="0"/>
            </a:endParaRPr>
          </a:p>
        </p:txBody>
      </p:sp>
      <p:sp>
        <p:nvSpPr>
          <p:cNvPr id="7" name="TextBox 6"/>
          <p:cNvSpPr txBox="1"/>
          <p:nvPr/>
        </p:nvSpPr>
        <p:spPr>
          <a:xfrm>
            <a:off x="1540096" y="5798124"/>
            <a:ext cx="2266121" cy="461665"/>
          </a:xfrm>
          <a:prstGeom prst="rect">
            <a:avLst/>
          </a:prstGeom>
          <a:noFill/>
        </p:spPr>
        <p:txBody>
          <a:bodyPr wrap="square" rtlCol="0">
            <a:spAutoFit/>
          </a:bodyPr>
          <a:lstStyle/>
          <a:p>
            <a:r>
              <a:rPr lang="en-GB" sz="2400" b="1" dirty="0" smtClean="0">
                <a:latin typeface="Arial" panose="020B0604020202020204" pitchFamily="34" charset="0"/>
                <a:cs typeface="Arial" panose="020B0604020202020204" pitchFamily="34" charset="0"/>
              </a:rPr>
              <a:t>PAPER 2</a:t>
            </a:r>
            <a:endParaRPr lang="en-GB" sz="2400" b="1" dirty="0">
              <a:latin typeface="Arial" panose="020B0604020202020204" pitchFamily="34" charset="0"/>
              <a:cs typeface="Arial" panose="020B0604020202020204" pitchFamily="34" charset="0"/>
            </a:endParaRPr>
          </a:p>
        </p:txBody>
      </p:sp>
      <p:sp>
        <p:nvSpPr>
          <p:cNvPr id="8" name="Date Placeholder 7"/>
          <p:cNvSpPr>
            <a:spLocks noGrp="1"/>
          </p:cNvSpPr>
          <p:nvPr>
            <p:ph type="dt" sz="half" idx="10"/>
          </p:nvPr>
        </p:nvSpPr>
        <p:spPr>
          <a:xfrm>
            <a:off x="5895191" y="212593"/>
            <a:ext cx="2723702" cy="365125"/>
          </a:xfrm>
        </p:spPr>
        <p:txBody>
          <a:bodyPr/>
          <a:lstStyle/>
          <a:p>
            <a:fld id="{D1774971-BA0D-4898-8350-D52223B188D7}" type="datetime3">
              <a:rPr lang="en-GB" sz="2400" b="1" smtClean="0">
                <a:solidFill>
                  <a:schemeClr val="tx1"/>
                </a:solidFill>
              </a:rPr>
              <a:t>17 April, 2019</a:t>
            </a:fld>
            <a:endParaRPr lang="en-GB" sz="2400" b="1" dirty="0">
              <a:solidFill>
                <a:schemeClr val="tx1"/>
              </a:solidFill>
            </a:endParaRPr>
          </a:p>
        </p:txBody>
      </p:sp>
    </p:spTree>
    <p:extLst>
      <p:ext uri="{BB962C8B-B14F-4D97-AF65-F5344CB8AC3E}">
        <p14:creationId xmlns:p14="http://schemas.microsoft.com/office/powerpoint/2010/main" val="2538145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4"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151743" cy="584775"/>
          </a:xfrm>
          <a:prstGeom prst="rect">
            <a:avLst/>
          </a:prstGeom>
          <a:noFill/>
        </p:spPr>
        <p:txBody>
          <a:bodyPr wrap="none" rtlCol="0">
            <a:spAutoFit/>
          </a:bodyPr>
          <a:lstStyle/>
          <a:p>
            <a:r>
              <a:rPr lang="en-GB" sz="3200" b="1" dirty="0" smtClean="0">
                <a:solidFill>
                  <a:srgbClr val="7030A0"/>
                </a:solidFill>
              </a:rPr>
              <a:t>Question 2:</a:t>
            </a:r>
            <a:endParaRPr lang="en-GB" sz="3200" b="1" dirty="0">
              <a:solidFill>
                <a:srgbClr val="7030A0"/>
              </a:solidFill>
            </a:endParaRPr>
          </a:p>
        </p:txBody>
      </p:sp>
      <p:sp>
        <p:nvSpPr>
          <p:cNvPr id="4" name="Rectangle 2"/>
          <p:cNvSpPr>
            <a:spLocks noChangeArrowheads="1"/>
          </p:cNvSpPr>
          <p:nvPr/>
        </p:nvSpPr>
        <p:spPr bwMode="auto">
          <a:xfrm>
            <a:off x="614626" y="820925"/>
            <a:ext cx="6600077"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Question 2</a:t>
            </a:r>
            <a:r>
              <a:rPr kumimoji="0" lang="en-GB" altLang="en-US" sz="16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 Look in detail from lines </a:t>
            </a:r>
            <a:r>
              <a:rPr lang="en-GB" altLang="en-US" sz="1600" b="1" dirty="0" smtClean="0">
                <a:latin typeface="+mn-lt"/>
                <a:ea typeface="Calibri" panose="020F0502020204030204" pitchFamily="34" charset="0"/>
                <a:cs typeface="Times New Roman" panose="02020603050405020304" pitchFamily="18" charset="0"/>
              </a:rPr>
              <a:t>17 to 27     </a:t>
            </a:r>
            <a:r>
              <a:rPr lang="en-GB" altLang="en-US" sz="1600" dirty="0" smtClean="0">
                <a:latin typeface="+mn-lt"/>
                <a:ea typeface="Calibri" panose="020F0502020204030204" pitchFamily="34" charset="0"/>
                <a:cs typeface="Times New Roman" panose="02020603050405020304" pitchFamily="18" charset="0"/>
              </a:rPr>
              <a:t>of the source.</a:t>
            </a:r>
            <a:endParaRPr kumimoji="0" lang="en-GB" altLang="en-US" sz="16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mn-lt"/>
                <a:ea typeface="Calibri" panose="020F0502020204030204" pitchFamily="34" charset="0"/>
                <a:cs typeface="Times New Roman" panose="02020603050405020304" pitchFamily="18" charset="0"/>
              </a:rPr>
              <a:t>How does the writer use language here to describe the dragon and his lair? </a:t>
            </a:r>
            <a:endParaRPr kumimoji="0" lang="en-GB"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You could include the writer’s choice of: </a:t>
            </a:r>
            <a:endParaRPr kumimoji="0" lang="en-GB"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 Words and phrases </a:t>
            </a:r>
            <a:endParaRPr kumimoji="0" lang="en-GB"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altLang="en-US" sz="1600" dirty="0" smtClean="0">
                <a:solidFill>
                  <a:srgbClr val="000000"/>
                </a:solidFill>
                <a:latin typeface="+mn-lt"/>
                <a:ea typeface="Calibri" panose="020F0502020204030204" pitchFamily="34" charset="0"/>
                <a:cs typeface="Arial" panose="020B0604020202020204" pitchFamily="34" charset="0"/>
              </a:rPr>
              <a:t> L</a:t>
            </a:r>
            <a:r>
              <a:rPr kumimoji="0" lang="en-GB" altLang="en-US" sz="1600" b="0" i="0" u="none" strike="noStrike" cap="none" normalizeH="0" baseline="0" dirty="0" smtClean="0">
                <a:ln>
                  <a:noFill/>
                </a:ln>
                <a:solidFill>
                  <a:srgbClr val="000000"/>
                </a:solidFill>
                <a:effectLst/>
                <a:latin typeface="+mn-lt"/>
                <a:ea typeface="Calibri" panose="020F0502020204030204" pitchFamily="34" charset="0"/>
                <a:cs typeface="Arial" panose="020B0604020202020204" pitchFamily="34" charset="0"/>
              </a:rPr>
              <a:t>anguage features and techniques </a:t>
            </a:r>
          </a:p>
          <a:p>
            <a:pPr marL="0" marR="0" lvl="0" indent="0" algn="l" defTabSz="914400" rtl="0" eaLnBrk="0" fontAlgn="base" latinLnBrk="0" hangingPunct="0">
              <a:lnSpc>
                <a:spcPct val="100000"/>
              </a:lnSpc>
              <a:spcBef>
                <a:spcPct val="0"/>
              </a:spcBef>
              <a:spcAft>
                <a:spcPct val="0"/>
              </a:spcAft>
              <a:buClrTx/>
              <a:buSzTx/>
              <a:buFontTx/>
              <a:buChar char="•"/>
              <a:tabLst/>
            </a:pPr>
            <a:r>
              <a:rPr lang="en-GB" altLang="en-US" sz="1600" dirty="0" smtClean="0">
                <a:solidFill>
                  <a:srgbClr val="000000"/>
                </a:solidFill>
                <a:latin typeface="+mn-lt"/>
                <a:cs typeface="Arial" panose="020B0604020202020204" pitchFamily="34" charset="0"/>
              </a:rPr>
              <a:t> Sentence forms</a:t>
            </a:r>
            <a:endParaRPr kumimoji="0" lang="en-GB" altLang="en-US" sz="1600" b="0" i="0" u="none" strike="noStrike" cap="none" normalizeH="0" baseline="0" dirty="0" smtClean="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tx1"/>
                </a:solidFill>
                <a:effectLst/>
                <a:latin typeface="+mn-lt"/>
              </a:rPr>
              <a:t>[8 marks]</a:t>
            </a:r>
          </a:p>
        </p:txBody>
      </p:sp>
      <p:sp>
        <p:nvSpPr>
          <p:cNvPr id="17" name="Text Box 2"/>
          <p:cNvSpPr txBox="1">
            <a:spLocks noChangeArrowheads="1"/>
          </p:cNvSpPr>
          <p:nvPr/>
        </p:nvSpPr>
        <p:spPr bwMode="auto">
          <a:xfrm>
            <a:off x="538063" y="2912375"/>
            <a:ext cx="8426425" cy="233091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r>
              <a:rPr lang="en-GB" sz="1400" dirty="0"/>
              <a:t>There he lay, a vast red-golden dragon, fast asleep; thrumming came from his jaws and nostrils, and wisps of smoke, but his fires were low in slumber. Beneath him, under all his limbs and his huge </a:t>
            </a:r>
            <a:r>
              <a:rPr lang="en-GB" sz="1400" dirty="0" smtClean="0"/>
              <a:t>coiled </a:t>
            </a:r>
            <a:r>
              <a:rPr lang="en-GB" sz="1400" dirty="0"/>
              <a:t>tail, and about him on all sides stretching away across the unseen floors, lay countless piles of precious things, gold wrought and unwrought, gems and jewels, and silver red-stained in the ruddy light. </a:t>
            </a:r>
            <a:r>
              <a:rPr lang="en-GB" sz="1400" dirty="0" err="1"/>
              <a:t>Smaug</a:t>
            </a:r>
            <a:r>
              <a:rPr lang="en-GB" sz="1400" dirty="0"/>
              <a:t> lay, with wings folded like an </a:t>
            </a:r>
            <a:r>
              <a:rPr lang="en-GB" sz="1400" dirty="0" smtClean="0"/>
              <a:t>immeasurable </a:t>
            </a:r>
            <a:r>
              <a:rPr lang="en-GB" sz="1400" dirty="0"/>
              <a:t>bat, turned partly on one side, so that the hobbit could see his underparts and his long pale belly crusted with gems and fragments of gold </a:t>
            </a:r>
            <a:r>
              <a:rPr lang="en-GB" sz="1400" dirty="0" smtClean="0"/>
              <a:t>from </a:t>
            </a:r>
            <a:r>
              <a:rPr lang="en-GB" sz="1400" dirty="0"/>
              <a:t>his long lying on his costly bed. Behind him where the walls were nearest could dimly be seen coats of mail, helms and axes, swords and spears hanging; and there in rows stood great jars and vessels filled with a wealth that could not be guessed. To say that Bilbo’s breath was taken away is</a:t>
            </a:r>
          </a:p>
          <a:p>
            <a:r>
              <a:rPr lang="en-GB" sz="1400" dirty="0"/>
              <a:t> no description at all. There are no words left to express his astonishment, since Men changed the language that they learned of elves in the days when all the world was wonderful. </a:t>
            </a:r>
          </a:p>
        </p:txBody>
      </p:sp>
      <p:sp>
        <p:nvSpPr>
          <p:cNvPr id="22" name="Folded Corner 21"/>
          <p:cNvSpPr/>
          <p:nvPr/>
        </p:nvSpPr>
        <p:spPr>
          <a:xfrm rot="21133415">
            <a:off x="7420215" y="43526"/>
            <a:ext cx="1440160" cy="1197086"/>
          </a:xfrm>
          <a:prstGeom prst="foldedCorne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tx1"/>
                </a:solidFill>
              </a:rPr>
              <a:t>x2</a:t>
            </a:r>
            <a:endParaRPr lang="en-GB" sz="5400" dirty="0">
              <a:solidFill>
                <a:schemeClr val="tx1"/>
              </a:solidFill>
            </a:endParaRPr>
          </a:p>
        </p:txBody>
      </p:sp>
      <p:sp>
        <p:nvSpPr>
          <p:cNvPr id="26" name="Oval 25"/>
          <p:cNvSpPr/>
          <p:nvPr/>
        </p:nvSpPr>
        <p:spPr>
          <a:xfrm>
            <a:off x="3613694" y="790430"/>
            <a:ext cx="1008112" cy="406322"/>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837089" y="5430360"/>
            <a:ext cx="244475" cy="244475"/>
          </a:xfrm>
          <a:prstGeom prst="rect">
            <a:avLst/>
          </a:prstGeom>
        </p:spPr>
      </p:pic>
      <p:sp>
        <p:nvSpPr>
          <p:cNvPr id="29" name="Oval 28"/>
          <p:cNvSpPr/>
          <p:nvPr/>
        </p:nvSpPr>
        <p:spPr>
          <a:xfrm>
            <a:off x="1081563" y="5440808"/>
            <a:ext cx="1249691" cy="1249691"/>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Oval 29"/>
          <p:cNvSpPr/>
          <p:nvPr/>
        </p:nvSpPr>
        <p:spPr>
          <a:xfrm>
            <a:off x="1081562" y="5440808"/>
            <a:ext cx="1249693" cy="1226899"/>
          </a:xfrm>
          <a:prstGeom prst="ellipse">
            <a:avLst/>
          </a:prstGeom>
          <a:solidFill>
            <a:srgbClr val="9933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31" name="TextBox 30"/>
          <p:cNvSpPr txBox="1"/>
          <p:nvPr/>
        </p:nvSpPr>
        <p:spPr>
          <a:xfrm>
            <a:off x="2426058" y="5597468"/>
            <a:ext cx="1197636" cy="830997"/>
          </a:xfrm>
          <a:prstGeom prst="rect">
            <a:avLst/>
          </a:prstGeom>
          <a:noFill/>
        </p:spPr>
        <p:txBody>
          <a:bodyPr wrap="none" rtlCol="0">
            <a:spAutoFit/>
          </a:bodyPr>
          <a:lstStyle/>
          <a:p>
            <a:pPr algn="ctr"/>
            <a:r>
              <a:rPr lang="en-GB" sz="2400" dirty="0" smtClean="0"/>
              <a:t>10 </a:t>
            </a:r>
          </a:p>
          <a:p>
            <a:pPr algn="ctr"/>
            <a:r>
              <a:rPr lang="en-GB" sz="2400" dirty="0" smtClean="0"/>
              <a:t>minutes</a:t>
            </a:r>
            <a:endParaRPr lang="en-GB" sz="2400" dirty="0"/>
          </a:p>
        </p:txBody>
      </p:sp>
      <p:pic>
        <p:nvPicPr>
          <p:cNvPr id="23" name="Picture 22" descr="Screen Clipping"/>
          <p:cNvPicPr>
            <a:picLocks noChangeAspect="1"/>
          </p:cNvPicPr>
          <p:nvPr/>
        </p:nvPicPr>
        <p:blipFill rotWithShape="1">
          <a:blip r:embed="rId6" cstate="print">
            <a:extLst>
              <a:ext uri="{28A0092B-C50C-407E-A947-70E740481C1C}">
                <a14:useLocalDpi xmlns:a14="http://schemas.microsoft.com/office/drawing/2010/main" val="0"/>
              </a:ext>
            </a:extLst>
          </a:blip>
          <a:srcRect l="589" t="16296" b="34396"/>
          <a:stretch/>
        </p:blipFill>
        <p:spPr>
          <a:xfrm>
            <a:off x="4932040" y="5301208"/>
            <a:ext cx="3578802" cy="1311375"/>
          </a:xfrm>
          <a:prstGeom prst="rect">
            <a:avLst/>
          </a:prstGeom>
        </p:spPr>
      </p:pic>
      <p:sp>
        <p:nvSpPr>
          <p:cNvPr id="5" name="Date Placeholder 4"/>
          <p:cNvSpPr>
            <a:spLocks noGrp="1"/>
          </p:cNvSpPr>
          <p:nvPr>
            <p:ph type="dt" sz="half" idx="10"/>
          </p:nvPr>
        </p:nvSpPr>
        <p:spPr/>
        <p:txBody>
          <a:bodyPr/>
          <a:lstStyle/>
          <a:p>
            <a:fld id="{EA196CE7-13C2-4834-A551-9970B0553D00}" type="datetime3">
              <a:rPr lang="en-GB" smtClean="0">
                <a:solidFill>
                  <a:prstClr val="black">
                    <a:tint val="75000"/>
                  </a:prstClr>
                </a:solidFill>
              </a:rPr>
              <a:t>17 April, 2019</a:t>
            </a:fld>
            <a:endParaRPr lang="en-GB">
              <a:solidFill>
                <a:prstClr val="black">
                  <a:tint val="75000"/>
                </a:prstClr>
              </a:solidFill>
            </a:endParaRPr>
          </a:p>
        </p:txBody>
      </p:sp>
    </p:spTree>
    <p:extLst>
      <p:ext uri="{BB962C8B-B14F-4D97-AF65-F5344CB8AC3E}">
        <p14:creationId xmlns:p14="http://schemas.microsoft.com/office/powerpoint/2010/main" val="54550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9"/>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heel(1)">
                                      <p:cBhvr>
                                        <p:cTn id="7" dur="600000"/>
                                        <p:tgtEl>
                                          <p:spTgt spid="30"/>
                                        </p:tgtEl>
                                      </p:cBhvr>
                                    </p:animEffect>
                                  </p:childTnLst>
                                </p:cTn>
                              </p:par>
                            </p:childTnLst>
                          </p:cTn>
                        </p:par>
                        <p:par>
                          <p:cTn id="8" fill="hold">
                            <p:stCondLst>
                              <p:cond delay="600000"/>
                            </p:stCondLst>
                            <p:childTnLst>
                              <p:par>
                                <p:cTn id="9" presetID="1" presetClass="mediacall" presetSubtype="0" fill="hold" nodeType="afterEffect">
                                  <p:stCondLst>
                                    <p:cond delay="0"/>
                                  </p:stCondLst>
                                  <p:childTnLst>
                                    <p:cmd type="call" cmd="playFrom(0.0)">
                                      <p:cBhvr>
                                        <p:cTn id="10" dur="2178" fill="hold"/>
                                        <p:tgtEl>
                                          <p:spTgt spid="28"/>
                                        </p:tgtEl>
                                      </p:cBhvr>
                                    </p:cmd>
                                  </p:childTnLst>
                                </p:cTn>
                              </p:par>
                            </p:childTnLst>
                          </p:cTn>
                        </p:par>
                      </p:childTnLst>
                    </p:cTn>
                  </p:par>
                </p:childTnLst>
              </p:cTn>
              <p:nextCondLst>
                <p:cond evt="onClick" delay="0">
                  <p:tgtEl>
                    <p:spTgt spid="29"/>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28"/>
                </p:tgtEl>
              </p:cMediaNode>
            </p:audio>
          </p:childTnLst>
        </p:cTn>
      </p:par>
    </p:tnLst>
    <p:bldLst>
      <p:bldP spid="3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3"/>
          <p:cNvSpPr txBox="1">
            <a:spLocks/>
          </p:cNvSpPr>
          <p:nvPr/>
        </p:nvSpPr>
        <p:spPr bwMode="auto">
          <a:xfrm>
            <a:off x="1" y="0"/>
            <a:ext cx="9144000" cy="712788"/>
          </a:xfrm>
          <a:prstGeom prst="rect">
            <a:avLst/>
          </a:prstGeom>
          <a:solidFill>
            <a:schemeClr val="accent6">
              <a:lumMod val="20000"/>
              <a:lumOff val="80000"/>
            </a:schemeClr>
          </a:solidFill>
          <a:ln w="9525">
            <a:solidFill>
              <a:srgbClr val="C00000"/>
            </a:solidFill>
            <a:miter lim="800000"/>
            <a:headEnd/>
            <a:tailE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None/>
            </a:pPr>
            <a:r>
              <a:rPr lang="en-US" altLang="en-US" sz="2400" b="1" dirty="0" smtClean="0"/>
              <a:t>Question 2: </a:t>
            </a:r>
            <a:r>
              <a:rPr lang="en-GB" altLang="en-US" sz="2400" b="1" dirty="0"/>
              <a:t>How does the writer use language here to </a:t>
            </a:r>
            <a:r>
              <a:rPr lang="en-GB" altLang="en-US" sz="2400" b="1" dirty="0" smtClean="0">
                <a:ea typeface="Calibri" panose="020F0502020204030204" pitchFamily="34" charset="0"/>
                <a:cs typeface="Times New Roman" panose="02020603050405020304" pitchFamily="18" charset="0"/>
              </a:rPr>
              <a:t>describe the dragon and his lair?</a:t>
            </a:r>
            <a:endParaRPr lang="en-US" altLang="en-US" sz="2400" b="1" dirty="0">
              <a:solidFill>
                <a:schemeClr val="bg1"/>
              </a:solidFill>
            </a:endParaRPr>
          </a:p>
        </p:txBody>
      </p:sp>
      <p:sp>
        <p:nvSpPr>
          <p:cNvPr id="11" name="Rectangle 11"/>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defRPr/>
            </a:pPr>
            <a:endParaRPr lang="en-GB" smtClean="0"/>
          </a:p>
        </p:txBody>
      </p:sp>
      <p:sp>
        <p:nvSpPr>
          <p:cNvPr id="24" name="Text Box 1"/>
          <p:cNvSpPr txBox="1"/>
          <p:nvPr/>
        </p:nvSpPr>
        <p:spPr>
          <a:xfrm>
            <a:off x="103188" y="885825"/>
            <a:ext cx="8933308" cy="4067175"/>
          </a:xfrm>
          <a:prstGeom prst="rect">
            <a:avLst/>
          </a:prstGeom>
          <a:noFill/>
          <a:ln>
            <a:solidFill>
              <a:schemeClr val="tx1"/>
            </a:solidFill>
          </a:ln>
          <a:effectLst/>
        </p:spPr>
        <p:style>
          <a:lnRef idx="0">
            <a:schemeClr val="accent1"/>
          </a:lnRef>
          <a:fillRef idx="0">
            <a:schemeClr val="accent1"/>
          </a:fillRef>
          <a:effectRef idx="0">
            <a:schemeClr val="accent1"/>
          </a:effectRef>
          <a:fontRef idx="minor">
            <a:schemeClr val="dk1"/>
          </a:fontRef>
        </p:style>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None/>
            </a:pPr>
            <a:r>
              <a:rPr lang="en-GB" sz="2000" dirty="0"/>
              <a:t>There he lay, a vast red-golden dragon, fast asleep; thrumming came from his jaws and nostrils, and wisps of smoke, but his fires were low in slumber. Beneath him, under all his limbs and his huge coiled tail, and about him on all sides stretching away across the unseen floors, lay countless piles of precious things, gold wrought and unwrought, gems and jewels, and silver red-stained in the ruddy light. </a:t>
            </a:r>
            <a:r>
              <a:rPr lang="en-GB" sz="2000" dirty="0" err="1"/>
              <a:t>Smaug</a:t>
            </a:r>
            <a:r>
              <a:rPr lang="en-GB" sz="2000" dirty="0"/>
              <a:t> lay, with wings folded like an immeasurable bat, turned partly on one side, so that the hobbit could see his underparts and his long pale belly crusted with gems and fragments of gold from his long lying on his costly bed. Behind him where the walls were nearest could dimly be seen coats of mail, helms and axes, swords and spears hanging; and there in rows stood great jars and vessels filled with a wealth that could not be guessed. To say that Bilbo’s breath was taken away </a:t>
            </a:r>
            <a:r>
              <a:rPr lang="en-GB" sz="2000" dirty="0" smtClean="0"/>
              <a:t>is  </a:t>
            </a:r>
            <a:r>
              <a:rPr lang="en-GB" sz="2000" dirty="0"/>
              <a:t>no description at all. There are no words left to express his astonishment, since Men changed the language that they learned of elves in the days when all the world was wonderful. </a:t>
            </a:r>
          </a:p>
          <a:p>
            <a:pPr>
              <a:spcBef>
                <a:spcPct val="0"/>
              </a:spcBef>
              <a:buFontTx/>
              <a:buNone/>
              <a:defRPr/>
            </a:pPr>
            <a:r>
              <a:rPr lang="en-GB" altLang="en-US" sz="1200" dirty="0" smtClean="0">
                <a:solidFill>
                  <a:srgbClr val="000000"/>
                </a:solidFill>
                <a:cs typeface="Calibri" panose="020F0502020204030204" pitchFamily="34" charset="0"/>
              </a:rPr>
              <a:t> </a:t>
            </a:r>
            <a:endParaRPr lang="en-US" altLang="en-US" sz="1200" dirty="0" smtClean="0">
              <a:solidFill>
                <a:srgbClr val="000000"/>
              </a:solidFill>
              <a:cs typeface="Calibri" panose="020F0502020204030204" pitchFamily="34" charset="0"/>
            </a:endParaRPr>
          </a:p>
        </p:txBody>
      </p:sp>
      <p:sp>
        <p:nvSpPr>
          <p:cNvPr id="2" name="Rectangle 1"/>
          <p:cNvSpPr/>
          <p:nvPr/>
        </p:nvSpPr>
        <p:spPr>
          <a:xfrm>
            <a:off x="1939928" y="1272996"/>
            <a:ext cx="5095872" cy="322263"/>
          </a:xfrm>
          <a:prstGeom prst="rect">
            <a:avLst/>
          </a:prstGeom>
          <a:noFill/>
          <a:ln w="28575">
            <a:solidFill>
              <a:srgbClr val="FF4B9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9" name="Rectangle 8"/>
          <p:cNvSpPr/>
          <p:nvPr/>
        </p:nvSpPr>
        <p:spPr>
          <a:xfrm>
            <a:off x="1682750" y="950614"/>
            <a:ext cx="2482850" cy="322263"/>
          </a:xfrm>
          <a:prstGeom prst="rect">
            <a:avLst/>
          </a:prstGeom>
          <a:noFill/>
          <a:ln w="28575">
            <a:solidFill>
              <a:srgbClr val="FF4B9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0" name="Rectangle 9"/>
          <p:cNvSpPr/>
          <p:nvPr/>
        </p:nvSpPr>
        <p:spPr>
          <a:xfrm>
            <a:off x="2448719" y="2467860"/>
            <a:ext cx="2618581" cy="320675"/>
          </a:xfrm>
          <a:prstGeom prst="rect">
            <a:avLst/>
          </a:prstGeom>
          <a:noFill/>
          <a:ln w="28575">
            <a:solidFill>
              <a:srgbClr val="FF4B9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4" name="Rectangle 13"/>
          <p:cNvSpPr/>
          <p:nvPr/>
        </p:nvSpPr>
        <p:spPr>
          <a:xfrm>
            <a:off x="4647730" y="2778095"/>
            <a:ext cx="3518370" cy="320675"/>
          </a:xfrm>
          <a:prstGeom prst="rect">
            <a:avLst/>
          </a:prstGeom>
          <a:noFill/>
          <a:ln w="28575">
            <a:solidFill>
              <a:srgbClr val="FF4B9A"/>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7" name="Rectangle 16"/>
          <p:cNvSpPr/>
          <p:nvPr/>
        </p:nvSpPr>
        <p:spPr>
          <a:xfrm>
            <a:off x="1599629" y="3404718"/>
            <a:ext cx="7188771" cy="320675"/>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9" name="Rectangle 18"/>
          <p:cNvSpPr/>
          <p:nvPr/>
        </p:nvSpPr>
        <p:spPr>
          <a:xfrm>
            <a:off x="1881288" y="1863678"/>
            <a:ext cx="5268812" cy="320675"/>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20" name="Rectangle 19"/>
          <p:cNvSpPr/>
          <p:nvPr/>
        </p:nvSpPr>
        <p:spPr>
          <a:xfrm>
            <a:off x="152400" y="4022374"/>
            <a:ext cx="2296319" cy="320675"/>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3" name="Date Placeholder 2"/>
          <p:cNvSpPr>
            <a:spLocks noGrp="1"/>
          </p:cNvSpPr>
          <p:nvPr>
            <p:ph type="dt" sz="half" idx="10"/>
          </p:nvPr>
        </p:nvSpPr>
        <p:spPr/>
        <p:txBody>
          <a:bodyPr/>
          <a:lstStyle/>
          <a:p>
            <a:fld id="{A422BDB5-6044-42C8-8E69-7B3CDB519224}" type="datetime3">
              <a:rPr lang="en-GB" smtClean="0">
                <a:solidFill>
                  <a:prstClr val="black">
                    <a:tint val="75000"/>
                  </a:prstClr>
                </a:solidFill>
              </a:rPr>
              <a:t>17 April, 2019</a:t>
            </a:fld>
            <a:endParaRPr lang="en-GB">
              <a:solidFill>
                <a:prstClr val="black">
                  <a:tint val="75000"/>
                </a:prstClr>
              </a:solidFill>
            </a:endParaRPr>
          </a:p>
        </p:txBody>
      </p:sp>
      <p:sp>
        <p:nvSpPr>
          <p:cNvPr id="15" name="Rectangle 14"/>
          <p:cNvSpPr/>
          <p:nvPr/>
        </p:nvSpPr>
        <p:spPr>
          <a:xfrm>
            <a:off x="6949281" y="3745237"/>
            <a:ext cx="1597819" cy="320675"/>
          </a:xfrm>
          <a:prstGeom prst="rect">
            <a:avLst/>
          </a:prstGeom>
          <a:noFill/>
          <a:ln w="28575">
            <a:solidFill>
              <a:srgbClr val="0070C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4420190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94994">
            <a:off x="200751" y="781190"/>
            <a:ext cx="3981571" cy="1872960"/>
          </a:xfrm>
          <a:prstGeom prst="rect">
            <a:avLst/>
          </a:prstGeom>
        </p:spPr>
      </p:pic>
      <p:pic>
        <p:nvPicPr>
          <p:cNvPr id="7" name="Picture 6"/>
          <p:cNvPicPr>
            <a:picLocks noChangeAspect="1"/>
          </p:cNvPicPr>
          <p:nvPr/>
        </p:nvPicPr>
        <p:blipFill>
          <a:blip r:embed="rId3"/>
          <a:stretch>
            <a:fillRect/>
          </a:stretch>
        </p:blipFill>
        <p:spPr>
          <a:xfrm>
            <a:off x="2991373" y="471216"/>
            <a:ext cx="6053200" cy="3594087"/>
          </a:xfrm>
          <a:prstGeom prst="rect">
            <a:avLst/>
          </a:prstGeom>
        </p:spPr>
      </p:pic>
      <p:sp>
        <p:nvSpPr>
          <p:cNvPr id="3" name="TextBox 2"/>
          <p:cNvSpPr txBox="1"/>
          <p:nvPr/>
        </p:nvSpPr>
        <p:spPr>
          <a:xfrm>
            <a:off x="1428841" y="805552"/>
            <a:ext cx="1261437" cy="3170099"/>
          </a:xfrm>
          <a:prstGeom prst="rect">
            <a:avLst/>
          </a:prstGeom>
          <a:noFill/>
        </p:spPr>
        <p:txBody>
          <a:bodyPr wrap="square" rtlCol="0">
            <a:spAutoFit/>
          </a:bodyPr>
          <a:lstStyle/>
          <a:p>
            <a:r>
              <a:rPr lang="en-GB" sz="20000" dirty="0" smtClean="0">
                <a:solidFill>
                  <a:srgbClr val="FF0000"/>
                </a:solidFill>
                <a:effectLst>
                  <a:outerShdw blurRad="38100" dist="38100" dir="2700000" algn="tl">
                    <a:srgbClr val="000000">
                      <a:alpha val="43137"/>
                    </a:srgbClr>
                  </a:outerShdw>
                </a:effectLst>
              </a:rPr>
              <a:t>?</a:t>
            </a:r>
            <a:endParaRPr lang="en-GB" sz="20000" dirty="0">
              <a:solidFill>
                <a:srgbClr val="FF0000"/>
              </a:solidFill>
              <a:effectLst>
                <a:outerShdw blurRad="38100" dist="38100" dir="2700000" algn="tl">
                  <a:srgbClr val="000000">
                    <a:alpha val="43137"/>
                  </a:srgbClr>
                </a:outerShdw>
              </a:effectLst>
            </a:endParaRPr>
          </a:p>
        </p:txBody>
      </p:sp>
      <p:sp>
        <p:nvSpPr>
          <p:cNvPr id="5" name="TextBox 4"/>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practise answering Paper 1 Section A</a:t>
            </a:r>
            <a:endParaRPr lang="en-GB" dirty="0"/>
          </a:p>
        </p:txBody>
      </p:sp>
      <p:graphicFrame>
        <p:nvGraphicFramePr>
          <p:cNvPr id="6" name="Table 5"/>
          <p:cNvGraphicFramePr>
            <a:graphicFrameLocks noGrp="1"/>
          </p:cNvGraphicFramePr>
          <p:nvPr/>
        </p:nvGraphicFramePr>
        <p:xfrm>
          <a:off x="17463" y="4167188"/>
          <a:ext cx="9126537" cy="2651392"/>
        </p:xfrm>
        <a:graphic>
          <a:graphicData uri="http://schemas.openxmlformats.org/drawingml/2006/table">
            <a:tbl>
              <a:tblPr/>
              <a:tblGrid>
                <a:gridCol w="3041650">
                  <a:extLst>
                    <a:ext uri="{9D8B030D-6E8A-4147-A177-3AD203B41FA5}">
                      <a16:colId xmlns:a16="http://schemas.microsoft.com/office/drawing/2014/main" val="20000"/>
                    </a:ext>
                  </a:extLst>
                </a:gridCol>
                <a:gridCol w="3043237">
                  <a:extLst>
                    <a:ext uri="{9D8B030D-6E8A-4147-A177-3AD203B41FA5}">
                      <a16:colId xmlns:a16="http://schemas.microsoft.com/office/drawing/2014/main" val="20001"/>
                    </a:ext>
                  </a:extLst>
                </a:gridCol>
                <a:gridCol w="3041650">
                  <a:extLst>
                    <a:ext uri="{9D8B030D-6E8A-4147-A177-3AD203B41FA5}">
                      <a16:colId xmlns:a16="http://schemas.microsoft.com/office/drawing/2014/main" val="20002"/>
                    </a:ext>
                  </a:extLst>
                </a:gridCol>
              </a:tblGrid>
              <a:tr h="36554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STRENGTHS</a:t>
                      </a: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WEAKNESSES</a:t>
                      </a: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NEXT STEPS</a:t>
                      </a: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285579">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Clear and relevant points.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Explained effects of language.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Range of evidence included.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Subject terminology used.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endParaRP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Limited range of points.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Only one or two points made.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No comment on the effect of language.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Subject terminology not used accurately. </a:t>
                      </a: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Show a detailed understanding of language.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Analyse the effect of language.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Include a range of precise evidence.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Use a range of subject terminology. </a:t>
                      </a: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sp>
        <p:nvSpPr>
          <p:cNvPr id="4" name="Date Placeholder 3"/>
          <p:cNvSpPr>
            <a:spLocks noGrp="1"/>
          </p:cNvSpPr>
          <p:nvPr>
            <p:ph type="dt" sz="half" idx="10"/>
          </p:nvPr>
        </p:nvSpPr>
        <p:spPr/>
        <p:txBody>
          <a:bodyPr/>
          <a:lstStyle/>
          <a:p>
            <a:fld id="{78785E26-DFF5-4045-A2A1-5A6C42EB7452}" type="datetime3">
              <a:rPr lang="en-GB" smtClean="0">
                <a:solidFill>
                  <a:prstClr val="black">
                    <a:tint val="75000"/>
                  </a:prstClr>
                </a:solidFill>
              </a:rPr>
              <a:t>17 April, 2019</a:t>
            </a:fld>
            <a:endParaRPr lang="en-GB">
              <a:solidFill>
                <a:prstClr val="black">
                  <a:tint val="75000"/>
                </a:prstClr>
              </a:solidFill>
            </a:endParaRPr>
          </a:p>
        </p:txBody>
      </p:sp>
    </p:spTree>
    <p:extLst>
      <p:ext uri="{BB962C8B-B14F-4D97-AF65-F5344CB8AC3E}">
        <p14:creationId xmlns:p14="http://schemas.microsoft.com/office/powerpoint/2010/main" val="39216504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01464" y="246276"/>
            <a:ext cx="2464783"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1</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a:t>
            </a:r>
            <a:r>
              <a:rPr lang="en-GB" sz="3600" dirty="0">
                <a:solidFill>
                  <a:prstClr val="black"/>
                </a:solidFill>
                <a:latin typeface="Berlin Sans FB" panose="020E0602020502020306" pitchFamily="34" charset="0"/>
              </a:rPr>
              <a:t>3</a:t>
            </a:r>
            <a:r>
              <a:rPr lang="en-GB" sz="3600" dirty="0" smtClean="0">
                <a:solidFill>
                  <a:prstClr val="black"/>
                </a:solidFill>
                <a:latin typeface="Berlin Sans FB" panose="020E0602020502020306" pitchFamily="34" charset="0"/>
              </a:rPr>
              <a:t>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Title 1"/>
          <p:cNvSpPr txBox="1">
            <a:spLocks/>
          </p:cNvSpPr>
          <p:nvPr/>
        </p:nvSpPr>
        <p:spPr>
          <a:xfrm>
            <a:off x="1565237" y="2033847"/>
            <a:ext cx="6293341" cy="1637466"/>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smtClean="0">
                <a:latin typeface="Century Gothic" panose="020B0502020202020204" pitchFamily="34" charset="0"/>
              </a:rPr>
              <a:t>This question asks you about the </a:t>
            </a:r>
            <a:r>
              <a:rPr lang="en-GB" sz="1800" b="1" dirty="0" smtClean="0">
                <a:latin typeface="Century Gothic" panose="020B0502020202020204" pitchFamily="34" charset="0"/>
              </a:rPr>
              <a:t>whole text</a:t>
            </a:r>
            <a:r>
              <a:rPr lang="en-GB" sz="1800" dirty="0" smtClean="0">
                <a:latin typeface="Century Gothic" panose="020B0502020202020204" pitchFamily="34" charset="0"/>
              </a:rPr>
              <a:t>.</a:t>
            </a:r>
          </a:p>
          <a:p>
            <a:endParaRPr lang="en-GB" sz="1800" dirty="0" smtClean="0">
              <a:latin typeface="Century Gothic" panose="020B0502020202020204" pitchFamily="34" charset="0"/>
            </a:endParaRPr>
          </a:p>
          <a:p>
            <a:r>
              <a:rPr lang="en-GB" sz="1800" dirty="0" smtClean="0">
                <a:latin typeface="Century Gothic" panose="020B0502020202020204" pitchFamily="34" charset="0"/>
              </a:rPr>
              <a:t>The question is always about the </a:t>
            </a:r>
            <a:r>
              <a:rPr lang="en-GB" sz="1800" b="1" dirty="0" smtClean="0">
                <a:latin typeface="Century Gothic" panose="020B0502020202020204" pitchFamily="34" charset="0"/>
              </a:rPr>
              <a:t>structure</a:t>
            </a:r>
            <a:r>
              <a:rPr lang="en-GB" sz="1800" dirty="0" smtClean="0">
                <a:latin typeface="Century Gothic" panose="020B0502020202020204" pitchFamily="34" charset="0"/>
              </a:rPr>
              <a:t> of the text. </a:t>
            </a:r>
            <a:r>
              <a:rPr lang="en-GB" sz="1800" b="1" dirty="0" smtClean="0">
                <a:solidFill>
                  <a:srgbClr val="FF0000"/>
                </a:solidFill>
                <a:latin typeface="Century Gothic" panose="020B0502020202020204" pitchFamily="34" charset="0"/>
              </a:rPr>
              <a:t>STRUCTURE</a:t>
            </a:r>
            <a:r>
              <a:rPr lang="en-GB" sz="1800" dirty="0" smtClean="0">
                <a:latin typeface="Century Gothic" panose="020B0502020202020204" pitchFamily="34" charset="0"/>
              </a:rPr>
              <a:t> simply means the </a:t>
            </a:r>
            <a:r>
              <a:rPr lang="en-GB" sz="1800" b="1" dirty="0" smtClean="0">
                <a:latin typeface="Century Gothic" panose="020B0502020202020204" pitchFamily="34" charset="0"/>
              </a:rPr>
              <a:t>order</a:t>
            </a:r>
            <a:r>
              <a:rPr lang="en-GB" sz="1800" dirty="0" smtClean="0">
                <a:latin typeface="Century Gothic" panose="020B0502020202020204" pitchFamily="34" charset="0"/>
              </a:rPr>
              <a:t> of the things the writer describes in the text.</a:t>
            </a:r>
            <a:endParaRPr lang="en-GB" sz="1800" dirty="0">
              <a:latin typeface="Century Gothic" panose="020B0502020202020204" pitchFamily="34" charset="0"/>
            </a:endParaRPr>
          </a:p>
        </p:txBody>
      </p:sp>
      <p:sp>
        <p:nvSpPr>
          <p:cNvPr id="9" name="Title 1"/>
          <p:cNvSpPr txBox="1">
            <a:spLocks/>
          </p:cNvSpPr>
          <p:nvPr/>
        </p:nvSpPr>
        <p:spPr>
          <a:xfrm>
            <a:off x="478715" y="4171033"/>
            <a:ext cx="8310282" cy="2022577"/>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800" dirty="0">
              <a:latin typeface="Century Gothic" panose="020B0502020202020204" pitchFamily="34" charset="0"/>
            </a:endParaRPr>
          </a:p>
          <a:p>
            <a:r>
              <a:rPr lang="en-GB" sz="1800" dirty="0" smtClean="0">
                <a:latin typeface="Century Gothic" panose="020B0502020202020204" pitchFamily="34" charset="0"/>
              </a:rPr>
              <a:t> </a:t>
            </a:r>
            <a:r>
              <a:rPr lang="en-GB" sz="1800" b="1" dirty="0" smtClean="0">
                <a:latin typeface="Century Gothic" panose="020B0502020202020204" pitchFamily="34" charset="0"/>
              </a:rPr>
              <a:t>DO: </a:t>
            </a:r>
          </a:p>
          <a:p>
            <a:pPr marL="285750" indent="-285750">
              <a:buFont typeface="Arial" panose="020B0604020202020204" pitchFamily="34" charset="0"/>
              <a:buChar char="•"/>
            </a:pPr>
            <a:r>
              <a:rPr lang="en-GB" sz="1800" dirty="0" smtClean="0">
                <a:latin typeface="Century Gothic" panose="020B0502020202020204" pitchFamily="34" charset="0"/>
              </a:rPr>
              <a:t>Look at the beginning, middle and end of the text</a:t>
            </a:r>
          </a:p>
          <a:p>
            <a:pPr marL="285750" indent="-285750">
              <a:buFont typeface="Arial" panose="020B0604020202020204" pitchFamily="34" charset="0"/>
              <a:buChar char="•"/>
            </a:pPr>
            <a:r>
              <a:rPr lang="en-GB" sz="1800" dirty="0" smtClean="0">
                <a:latin typeface="Century Gothic" panose="020B0502020202020204" pitchFamily="34" charset="0"/>
              </a:rPr>
              <a:t>Look for a place where the focus </a:t>
            </a:r>
            <a:r>
              <a:rPr lang="en-GB" sz="1800" b="1" dirty="0" smtClean="0">
                <a:latin typeface="Century Gothic" panose="020B0502020202020204" pitchFamily="34" charset="0"/>
              </a:rPr>
              <a:t>shifts </a:t>
            </a:r>
            <a:r>
              <a:rPr lang="en-GB" sz="1800" dirty="0" smtClean="0">
                <a:latin typeface="Century Gothic" panose="020B0502020202020204" pitchFamily="34" charset="0"/>
              </a:rPr>
              <a:t>(changes)</a:t>
            </a:r>
            <a:endParaRPr lang="en-GB" sz="1800" b="1" dirty="0" smtClean="0">
              <a:latin typeface="Century Gothic" panose="020B0502020202020204" pitchFamily="34" charset="0"/>
            </a:endParaRPr>
          </a:p>
          <a:p>
            <a:pPr marL="285750" indent="-285750">
              <a:buFont typeface="Arial" panose="020B0604020202020204" pitchFamily="34" charset="0"/>
              <a:buChar char="•"/>
            </a:pPr>
            <a:r>
              <a:rPr lang="en-GB" sz="1800" dirty="0" smtClean="0">
                <a:latin typeface="Century Gothic" panose="020B0502020202020204" pitchFamily="34" charset="0"/>
              </a:rPr>
              <a:t>Make notes on the text as you find </a:t>
            </a:r>
            <a:r>
              <a:rPr lang="en-GB" sz="1800" b="1" dirty="0" smtClean="0">
                <a:latin typeface="Century Gothic" panose="020B0502020202020204" pitchFamily="34" charset="0"/>
              </a:rPr>
              <a:t>structural </a:t>
            </a:r>
            <a:r>
              <a:rPr lang="en-GB" sz="1800" dirty="0" smtClean="0">
                <a:latin typeface="Century Gothic" panose="020B0502020202020204" pitchFamily="34" charset="0"/>
              </a:rPr>
              <a:t>features</a:t>
            </a:r>
          </a:p>
          <a:p>
            <a:pPr marL="285750" indent="-285750">
              <a:buFont typeface="Arial" panose="020B0604020202020204" pitchFamily="34" charset="0"/>
              <a:buChar char="•"/>
            </a:pPr>
            <a:r>
              <a:rPr lang="en-GB" sz="1800" dirty="0" smtClean="0">
                <a:latin typeface="Century Gothic" panose="020B0502020202020204" pitchFamily="34" charset="0"/>
              </a:rPr>
              <a:t>Write about WHAT the writer has done and WHY</a:t>
            </a:r>
            <a:endParaRPr lang="en-GB" sz="1800" dirty="0">
              <a:latin typeface="Century Gothic" panose="020B0502020202020204" pitchFamily="34" charset="0"/>
            </a:endParaRPr>
          </a:p>
        </p:txBody>
      </p:sp>
      <p:sp>
        <p:nvSpPr>
          <p:cNvPr id="2" name="Date Placeholder 1"/>
          <p:cNvSpPr>
            <a:spLocks noGrp="1"/>
          </p:cNvSpPr>
          <p:nvPr>
            <p:ph type="dt" sz="half" idx="10"/>
          </p:nvPr>
        </p:nvSpPr>
        <p:spPr/>
        <p:txBody>
          <a:bodyPr/>
          <a:lstStyle/>
          <a:p>
            <a:fld id="{96AC2E51-2A66-4CD5-BDA2-AA33EF6E6592}" type="datetime3">
              <a:rPr lang="en-GB" smtClean="0">
                <a:solidFill>
                  <a:prstClr val="black">
                    <a:tint val="75000"/>
                  </a:prstClr>
                </a:solidFill>
              </a:rPr>
              <a:t>17 April, 2019</a:t>
            </a:fld>
            <a:endParaRPr lang="en-GB">
              <a:solidFill>
                <a:prstClr val="black">
                  <a:tint val="75000"/>
                </a:prstClr>
              </a:solidFill>
            </a:endParaRPr>
          </a:p>
        </p:txBody>
      </p:sp>
    </p:spTree>
    <p:extLst>
      <p:ext uri="{BB962C8B-B14F-4D97-AF65-F5344CB8AC3E}">
        <p14:creationId xmlns:p14="http://schemas.microsoft.com/office/powerpoint/2010/main" val="2430707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260648"/>
            <a:ext cx="2151743" cy="584775"/>
          </a:xfrm>
          <a:prstGeom prst="rect">
            <a:avLst/>
          </a:prstGeom>
          <a:noFill/>
        </p:spPr>
        <p:txBody>
          <a:bodyPr wrap="none" rtlCol="0">
            <a:spAutoFit/>
          </a:bodyPr>
          <a:lstStyle/>
          <a:p>
            <a:r>
              <a:rPr lang="en-GB" sz="3200" b="1" dirty="0" smtClean="0">
                <a:solidFill>
                  <a:srgbClr val="7030A0"/>
                </a:solidFill>
              </a:rPr>
              <a:t>Question 3:</a:t>
            </a:r>
            <a:endParaRPr lang="en-GB" sz="3200" b="1" dirty="0">
              <a:solidFill>
                <a:srgbClr val="7030A0"/>
              </a:solidFill>
            </a:endParaRPr>
          </a:p>
        </p:txBody>
      </p:sp>
      <p:sp>
        <p:nvSpPr>
          <p:cNvPr id="4" name="Rectangle 3"/>
          <p:cNvSpPr/>
          <p:nvPr/>
        </p:nvSpPr>
        <p:spPr>
          <a:xfrm>
            <a:off x="755576" y="1465607"/>
            <a:ext cx="7272808" cy="3309367"/>
          </a:xfrm>
          <a:prstGeom prst="rect">
            <a:avLst/>
          </a:prstGeom>
        </p:spPr>
        <p:txBody>
          <a:bodyPr wrap="square">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Question 3</a:t>
            </a:r>
            <a:r>
              <a:rPr lang="en-GB" dirty="0">
                <a:latin typeface="Calibri" panose="020F0502020204030204" pitchFamily="34" charset="0"/>
                <a:ea typeface="Calibri" panose="020F0502020204030204" pitchFamily="34" charset="0"/>
                <a:cs typeface="Times New Roman" panose="02020603050405020304" pitchFamily="18" charset="0"/>
              </a:rPr>
              <a:t>:  You now need to think about the </a:t>
            </a:r>
            <a:r>
              <a:rPr lang="en-GB" b="1" dirty="0">
                <a:latin typeface="Calibri" panose="020F0502020204030204" pitchFamily="34" charset="0"/>
                <a:ea typeface="Calibri" panose="020F0502020204030204" pitchFamily="34" charset="0"/>
                <a:cs typeface="Times New Roman" panose="02020603050405020304" pitchFamily="18" charset="0"/>
              </a:rPr>
              <a:t>whole</a:t>
            </a:r>
            <a:r>
              <a:rPr lang="en-GB" dirty="0">
                <a:latin typeface="Calibri" panose="020F0502020204030204" pitchFamily="34" charset="0"/>
                <a:ea typeface="Calibri" panose="020F0502020204030204" pitchFamily="34" charset="0"/>
                <a:cs typeface="Times New Roman" panose="02020603050405020304" pitchFamily="18" charset="0"/>
              </a:rPr>
              <a:t> of the </a:t>
            </a:r>
            <a:r>
              <a:rPr lang="en-GB" b="1" dirty="0">
                <a:latin typeface="Calibri" panose="020F0502020204030204" pitchFamily="34" charset="0"/>
                <a:ea typeface="Calibri" panose="020F0502020204030204" pitchFamily="34" charset="0"/>
                <a:cs typeface="Times New Roman" panose="02020603050405020304" pitchFamily="18" charset="0"/>
              </a:rPr>
              <a:t>source</a:t>
            </a:r>
            <a:r>
              <a:rPr lang="en-GB" dirty="0">
                <a:latin typeface="Calibri" panose="020F0502020204030204" pitchFamily="34" charset="0"/>
                <a:ea typeface="Calibri" panose="020F0502020204030204" pitchFamily="34" charset="0"/>
                <a:cs typeface="Times New Roman" panose="02020603050405020304" pitchFamily="18" charset="0"/>
              </a:rPr>
              <a: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This text is taken from the beginning of a novel.</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How has the writer structured the text to interest you as a reader?</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You could write about:</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What the writer focuses your attention on at the beginning</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How and why the writer changes this focus as the source develops</a:t>
            </a: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Any other structural devices that interest you. </a:t>
            </a:r>
            <a:endParaRPr lang="en-GB" dirty="0" smtClean="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en-GB" sz="1600" b="1" dirty="0" smtClean="0">
                <a:latin typeface="Calibri" panose="020F0502020204030204" pitchFamily="34" charset="0"/>
                <a:ea typeface="Calibri" panose="020F0502020204030204" pitchFamily="34" charset="0"/>
                <a:cs typeface="Times New Roman" panose="02020603050405020304" pitchFamily="18" charset="0"/>
              </a:rPr>
              <a:t>[8 marks]</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p:cNvSpPr/>
          <p:nvPr/>
        </p:nvSpPr>
        <p:spPr>
          <a:xfrm>
            <a:off x="2576136" y="2204864"/>
            <a:ext cx="1203775" cy="522538"/>
          </a:xfrm>
          <a:prstGeom prst="ellipse">
            <a:avLst/>
          </a:prstGeom>
          <a:noFill/>
          <a:ln w="57150">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4278376" y="2223346"/>
            <a:ext cx="3046835" cy="504056"/>
          </a:xfrm>
          <a:prstGeom prst="ellipse">
            <a:avLst/>
          </a:prstGeom>
          <a:noFill/>
          <a:ln w="5715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Image result for narrative a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148710"/>
            <a:ext cx="3748268" cy="2492896"/>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fld id="{D4F85831-B181-4639-88D4-95C73F82CED4}" type="datetime3">
              <a:rPr lang="en-GB" smtClean="0">
                <a:solidFill>
                  <a:prstClr val="black">
                    <a:tint val="75000"/>
                  </a:prstClr>
                </a:solidFill>
              </a:rPr>
              <a:t>17 April, 2019</a:t>
            </a:fld>
            <a:endParaRPr lang="en-GB">
              <a:solidFill>
                <a:prstClr val="black">
                  <a:tint val="75000"/>
                </a:prstClr>
              </a:solidFill>
            </a:endParaRPr>
          </a:p>
        </p:txBody>
      </p:sp>
    </p:spTree>
    <p:extLst>
      <p:ext uri="{BB962C8B-B14F-4D97-AF65-F5344CB8AC3E}">
        <p14:creationId xmlns:p14="http://schemas.microsoft.com/office/powerpoint/2010/main" val="914672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narrative a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40" y="-221893"/>
            <a:ext cx="8163001" cy="54290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5661" y="4746659"/>
            <a:ext cx="2808312"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048307" y="4746659"/>
            <a:ext cx="2808312"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3972" y="138148"/>
            <a:ext cx="2497951" cy="32531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6" name="Rectangle 5"/>
          <p:cNvSpPr/>
          <p:nvPr/>
        </p:nvSpPr>
        <p:spPr>
          <a:xfrm>
            <a:off x="5093747" y="138148"/>
            <a:ext cx="3906888" cy="12549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517637" y="1764708"/>
            <a:ext cx="2497952" cy="15000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654886" y="2053090"/>
            <a:ext cx="2264484" cy="923330"/>
          </a:xfrm>
          <a:prstGeom prst="rect">
            <a:avLst/>
          </a:prstGeom>
          <a:noFill/>
        </p:spPr>
        <p:txBody>
          <a:bodyPr wrap="square" rtlCol="0">
            <a:spAutoFit/>
          </a:bodyPr>
          <a:lstStyle/>
          <a:p>
            <a:r>
              <a:rPr lang="en-GB" dirty="0" smtClean="0">
                <a:solidFill>
                  <a:srgbClr val="FF0000"/>
                </a:solidFill>
              </a:rPr>
              <a:t>It is unlikely you will get any falling action in your exam text.</a:t>
            </a:r>
            <a:endParaRPr lang="en-GB" dirty="0">
              <a:solidFill>
                <a:srgbClr val="FF0000"/>
              </a:solidFill>
            </a:endParaRPr>
          </a:p>
        </p:txBody>
      </p:sp>
      <p:sp>
        <p:nvSpPr>
          <p:cNvPr id="9" name="TextBox 8"/>
          <p:cNvSpPr txBox="1"/>
          <p:nvPr/>
        </p:nvSpPr>
        <p:spPr>
          <a:xfrm>
            <a:off x="6353156" y="5257102"/>
            <a:ext cx="2264484" cy="923330"/>
          </a:xfrm>
          <a:prstGeom prst="rect">
            <a:avLst/>
          </a:prstGeom>
          <a:noFill/>
        </p:spPr>
        <p:txBody>
          <a:bodyPr wrap="square" rtlCol="0">
            <a:spAutoFit/>
          </a:bodyPr>
          <a:lstStyle/>
          <a:p>
            <a:r>
              <a:rPr lang="en-GB" dirty="0" smtClean="0">
                <a:solidFill>
                  <a:srgbClr val="FF0000"/>
                </a:solidFill>
              </a:rPr>
              <a:t>It is unlikely you will get any denouement in your exam text.</a:t>
            </a:r>
            <a:endParaRPr lang="en-GB" dirty="0">
              <a:solidFill>
                <a:srgbClr val="FF0000"/>
              </a:solidFill>
            </a:endParaRPr>
          </a:p>
        </p:txBody>
      </p:sp>
      <p:sp>
        <p:nvSpPr>
          <p:cNvPr id="10" name="Text Box 2"/>
          <p:cNvSpPr txBox="1">
            <a:spLocks noChangeArrowheads="1"/>
          </p:cNvSpPr>
          <p:nvPr/>
        </p:nvSpPr>
        <p:spPr bwMode="auto">
          <a:xfrm>
            <a:off x="323528" y="4797151"/>
            <a:ext cx="2496696" cy="1893723"/>
          </a:xfrm>
          <a:prstGeom prst="rect">
            <a:avLst/>
          </a:prstGeom>
          <a:solidFill>
            <a:schemeClr val="bg1"/>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latin typeface="Arial" pitchFamily="34" charset="0"/>
                <a:cs typeface="Arial" pitchFamily="34" charset="0"/>
                <a:sym typeface="Webdings" pitchFamily="18" charset="2"/>
              </a:rPr>
              <a:t>1- at the start, what does the writer introduce, and why?</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11" name="Text Box 2"/>
          <p:cNvSpPr txBox="1">
            <a:spLocks noChangeArrowheads="1"/>
          </p:cNvSpPr>
          <p:nvPr/>
        </p:nvSpPr>
        <p:spPr bwMode="auto">
          <a:xfrm>
            <a:off x="198419" y="253692"/>
            <a:ext cx="2285349" cy="3009243"/>
          </a:xfrm>
          <a:prstGeom prst="rect">
            <a:avLst/>
          </a:prstGeom>
          <a:solidFill>
            <a:schemeClr val="bg1"/>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000" b="1" dirty="0" smtClean="0">
                <a:latin typeface="Arial" pitchFamily="34" charset="0"/>
                <a:cs typeface="Arial" pitchFamily="34" charset="0"/>
                <a:sym typeface="Webdings" pitchFamily="18" charset="2"/>
              </a:rPr>
              <a:t>2 – look for two examples of rising action. What is the writer focusing on to create tension? How does he shift the focus? </a:t>
            </a:r>
            <a:endParaRPr kumimoji="0" lang="en-GB" sz="20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12" name="Text Box 2"/>
          <p:cNvSpPr txBox="1">
            <a:spLocks noChangeArrowheads="1"/>
          </p:cNvSpPr>
          <p:nvPr/>
        </p:nvSpPr>
        <p:spPr bwMode="auto">
          <a:xfrm>
            <a:off x="5220072" y="188639"/>
            <a:ext cx="3653790" cy="1204475"/>
          </a:xfrm>
          <a:prstGeom prst="rect">
            <a:avLst/>
          </a:prstGeom>
          <a:solidFill>
            <a:schemeClr val="bg1"/>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latin typeface="Arial" pitchFamily="34" charset="0"/>
                <a:cs typeface="Arial" pitchFamily="34" charset="0"/>
                <a:sym typeface="Webdings" pitchFamily="18" charset="2"/>
              </a:rPr>
              <a:t>3- what is the climax? How does it make us feel?</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13" name="TextBox 12"/>
          <p:cNvSpPr txBox="1"/>
          <p:nvPr/>
        </p:nvSpPr>
        <p:spPr>
          <a:xfrm>
            <a:off x="3422771" y="2780928"/>
            <a:ext cx="2304256" cy="3693319"/>
          </a:xfrm>
          <a:prstGeom prst="rect">
            <a:avLst/>
          </a:prstGeom>
          <a:noFill/>
        </p:spPr>
        <p:txBody>
          <a:bodyPr wrap="square" rtlCol="0">
            <a:spAutoFit/>
          </a:bodyPr>
          <a:lstStyle/>
          <a:p>
            <a:r>
              <a:rPr lang="en-GB" dirty="0" smtClean="0"/>
              <a:t>The writer begins by introducing… This interests us because…</a:t>
            </a:r>
          </a:p>
          <a:p>
            <a:endParaRPr lang="en-GB" dirty="0" smtClean="0"/>
          </a:p>
          <a:p>
            <a:r>
              <a:rPr lang="en-GB" dirty="0" smtClean="0"/>
              <a:t>The narrative focus shifts to… This is interesting because…</a:t>
            </a:r>
          </a:p>
          <a:p>
            <a:endParaRPr lang="en-GB" dirty="0" smtClean="0"/>
          </a:p>
          <a:p>
            <a:r>
              <a:rPr lang="en-GB" dirty="0" smtClean="0"/>
              <a:t>Tension builds when…</a:t>
            </a:r>
          </a:p>
          <a:p>
            <a:endParaRPr lang="en-GB" dirty="0" smtClean="0"/>
          </a:p>
          <a:p>
            <a:r>
              <a:rPr lang="en-GB" dirty="0" smtClean="0"/>
              <a:t>The climax of the extract is… It makes us feel…</a:t>
            </a:r>
            <a:endParaRPr lang="en-GB" dirty="0"/>
          </a:p>
        </p:txBody>
      </p:sp>
      <p:sp>
        <p:nvSpPr>
          <p:cNvPr id="14" name="Date Placeholder 13"/>
          <p:cNvSpPr>
            <a:spLocks noGrp="1"/>
          </p:cNvSpPr>
          <p:nvPr>
            <p:ph type="dt" sz="half" idx="10"/>
          </p:nvPr>
        </p:nvSpPr>
        <p:spPr>
          <a:xfrm>
            <a:off x="4815858" y="6329964"/>
            <a:ext cx="2057400" cy="365125"/>
          </a:xfrm>
        </p:spPr>
        <p:txBody>
          <a:bodyPr/>
          <a:lstStyle/>
          <a:p>
            <a:fld id="{CB30175F-B197-4B3A-8082-92E1E95684D4}" type="datetime3">
              <a:rPr lang="en-GB" smtClean="0">
                <a:solidFill>
                  <a:prstClr val="black">
                    <a:tint val="75000"/>
                  </a:prstClr>
                </a:solidFill>
              </a:rPr>
              <a:t>17 April, 2019</a:t>
            </a:fld>
            <a:endParaRPr lang="en-GB" dirty="0">
              <a:solidFill>
                <a:prstClr val="black">
                  <a:tint val="75000"/>
                </a:prstClr>
              </a:solidFill>
            </a:endParaRPr>
          </a:p>
        </p:txBody>
      </p:sp>
    </p:spTree>
    <p:extLst>
      <p:ext uri="{BB962C8B-B14F-4D97-AF65-F5344CB8AC3E}">
        <p14:creationId xmlns:p14="http://schemas.microsoft.com/office/powerpoint/2010/main" val="115815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narrative a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40" y="-221893"/>
            <a:ext cx="8163001" cy="54290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5661" y="4746659"/>
            <a:ext cx="2808312"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048307" y="4746659"/>
            <a:ext cx="2808312"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3972" y="138148"/>
            <a:ext cx="2497951" cy="32531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6" name="Rectangle 5"/>
          <p:cNvSpPr/>
          <p:nvPr/>
        </p:nvSpPr>
        <p:spPr>
          <a:xfrm>
            <a:off x="5093747" y="138148"/>
            <a:ext cx="3906888" cy="12549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517637" y="1764708"/>
            <a:ext cx="2497952" cy="15000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654886" y="2053090"/>
            <a:ext cx="2264484" cy="923330"/>
          </a:xfrm>
          <a:prstGeom prst="rect">
            <a:avLst/>
          </a:prstGeom>
          <a:noFill/>
        </p:spPr>
        <p:txBody>
          <a:bodyPr wrap="square" rtlCol="0">
            <a:spAutoFit/>
          </a:bodyPr>
          <a:lstStyle/>
          <a:p>
            <a:r>
              <a:rPr lang="en-GB" dirty="0" smtClean="0">
                <a:solidFill>
                  <a:srgbClr val="FF0000"/>
                </a:solidFill>
              </a:rPr>
              <a:t>It is unlikely you will get any falling action in your exam text.</a:t>
            </a:r>
            <a:endParaRPr lang="en-GB" dirty="0">
              <a:solidFill>
                <a:srgbClr val="FF0000"/>
              </a:solidFill>
            </a:endParaRPr>
          </a:p>
        </p:txBody>
      </p:sp>
      <p:sp>
        <p:nvSpPr>
          <p:cNvPr id="9" name="TextBox 8"/>
          <p:cNvSpPr txBox="1"/>
          <p:nvPr/>
        </p:nvSpPr>
        <p:spPr>
          <a:xfrm>
            <a:off x="6353156" y="5257102"/>
            <a:ext cx="2264484" cy="923330"/>
          </a:xfrm>
          <a:prstGeom prst="rect">
            <a:avLst/>
          </a:prstGeom>
          <a:noFill/>
        </p:spPr>
        <p:txBody>
          <a:bodyPr wrap="square" rtlCol="0">
            <a:spAutoFit/>
          </a:bodyPr>
          <a:lstStyle/>
          <a:p>
            <a:r>
              <a:rPr lang="en-GB" dirty="0" smtClean="0">
                <a:solidFill>
                  <a:srgbClr val="FF0000"/>
                </a:solidFill>
              </a:rPr>
              <a:t>It is unlikely you will get any denouement in your exam text.</a:t>
            </a:r>
            <a:endParaRPr lang="en-GB" dirty="0">
              <a:solidFill>
                <a:srgbClr val="FF0000"/>
              </a:solidFill>
            </a:endParaRPr>
          </a:p>
        </p:txBody>
      </p:sp>
      <p:sp>
        <p:nvSpPr>
          <p:cNvPr id="10" name="Text Box 2"/>
          <p:cNvSpPr txBox="1">
            <a:spLocks noChangeArrowheads="1"/>
          </p:cNvSpPr>
          <p:nvPr/>
        </p:nvSpPr>
        <p:spPr bwMode="auto">
          <a:xfrm>
            <a:off x="323528" y="4797151"/>
            <a:ext cx="2496696" cy="1893723"/>
          </a:xfrm>
          <a:prstGeom prst="rect">
            <a:avLst/>
          </a:prstGeom>
          <a:solidFill>
            <a:schemeClr val="bg1"/>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latin typeface="Arial" pitchFamily="34" charset="0"/>
                <a:cs typeface="Arial" pitchFamily="34" charset="0"/>
                <a:sym typeface="Webdings" pitchFamily="18" charset="2"/>
              </a:rPr>
              <a:t>1- at the start, what does the writer introduce, and why?</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11" name="Text Box 2"/>
          <p:cNvSpPr txBox="1">
            <a:spLocks noChangeArrowheads="1"/>
          </p:cNvSpPr>
          <p:nvPr/>
        </p:nvSpPr>
        <p:spPr bwMode="auto">
          <a:xfrm>
            <a:off x="198419" y="253692"/>
            <a:ext cx="2285349" cy="3009243"/>
          </a:xfrm>
          <a:prstGeom prst="rect">
            <a:avLst/>
          </a:prstGeom>
          <a:solidFill>
            <a:schemeClr val="bg1"/>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000" b="1" dirty="0" smtClean="0">
                <a:latin typeface="Arial" pitchFamily="34" charset="0"/>
                <a:cs typeface="Arial" pitchFamily="34" charset="0"/>
                <a:sym typeface="Webdings" pitchFamily="18" charset="2"/>
              </a:rPr>
              <a:t>2 – look for two examples of rising action. What is the writer focusing on to create tension? How does he shift the focus? </a:t>
            </a:r>
            <a:endParaRPr kumimoji="0" lang="en-GB" sz="20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12" name="Text Box 2"/>
          <p:cNvSpPr txBox="1">
            <a:spLocks noChangeArrowheads="1"/>
          </p:cNvSpPr>
          <p:nvPr/>
        </p:nvSpPr>
        <p:spPr bwMode="auto">
          <a:xfrm>
            <a:off x="5220072" y="188639"/>
            <a:ext cx="3653790" cy="1204475"/>
          </a:xfrm>
          <a:prstGeom prst="rect">
            <a:avLst/>
          </a:prstGeom>
          <a:solidFill>
            <a:schemeClr val="bg1"/>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latin typeface="Arial" pitchFamily="34" charset="0"/>
                <a:cs typeface="Arial" pitchFamily="34" charset="0"/>
                <a:sym typeface="Webdings" pitchFamily="18" charset="2"/>
              </a:rPr>
              <a:t>3- what is the climax? How does it make us feel?</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13" name="TextBox 12"/>
          <p:cNvSpPr txBox="1"/>
          <p:nvPr/>
        </p:nvSpPr>
        <p:spPr>
          <a:xfrm>
            <a:off x="3422771" y="2780928"/>
            <a:ext cx="2304256" cy="3693319"/>
          </a:xfrm>
          <a:prstGeom prst="rect">
            <a:avLst/>
          </a:prstGeom>
          <a:noFill/>
        </p:spPr>
        <p:txBody>
          <a:bodyPr wrap="square" rtlCol="0">
            <a:spAutoFit/>
          </a:bodyPr>
          <a:lstStyle/>
          <a:p>
            <a:r>
              <a:rPr lang="en-GB" dirty="0" smtClean="0"/>
              <a:t>The writer begins by introducing… This interests us because…</a:t>
            </a:r>
          </a:p>
          <a:p>
            <a:endParaRPr lang="en-GB" dirty="0" smtClean="0"/>
          </a:p>
          <a:p>
            <a:r>
              <a:rPr lang="en-GB" dirty="0" smtClean="0"/>
              <a:t>The narrative focus shifts to… This is interesting because…</a:t>
            </a:r>
          </a:p>
          <a:p>
            <a:endParaRPr lang="en-GB" dirty="0" smtClean="0"/>
          </a:p>
          <a:p>
            <a:r>
              <a:rPr lang="en-GB" dirty="0" smtClean="0"/>
              <a:t>Tension builds when…</a:t>
            </a:r>
          </a:p>
          <a:p>
            <a:endParaRPr lang="en-GB" dirty="0" smtClean="0"/>
          </a:p>
          <a:p>
            <a:r>
              <a:rPr lang="en-GB" dirty="0" smtClean="0"/>
              <a:t>The climax of the extract is… It makes us feel…</a:t>
            </a:r>
            <a:endParaRPr lang="en-GB" dirty="0"/>
          </a:p>
        </p:txBody>
      </p:sp>
      <p:sp>
        <p:nvSpPr>
          <p:cNvPr id="14" name="Date Placeholder 13"/>
          <p:cNvSpPr>
            <a:spLocks noGrp="1"/>
          </p:cNvSpPr>
          <p:nvPr>
            <p:ph type="dt" sz="half" idx="10"/>
          </p:nvPr>
        </p:nvSpPr>
        <p:spPr>
          <a:xfrm>
            <a:off x="4815858" y="6329964"/>
            <a:ext cx="2057400" cy="365125"/>
          </a:xfrm>
        </p:spPr>
        <p:txBody>
          <a:bodyPr/>
          <a:lstStyle/>
          <a:p>
            <a:fld id="{CB30175F-B197-4B3A-8082-92E1E95684D4}" type="datetime3">
              <a:rPr lang="en-GB" smtClean="0">
                <a:solidFill>
                  <a:prstClr val="black">
                    <a:tint val="75000"/>
                  </a:prstClr>
                </a:solidFill>
              </a:rPr>
              <a:t>18 April, 2019</a:t>
            </a:fld>
            <a:endParaRPr lang="en-GB" dirty="0">
              <a:solidFill>
                <a:prstClr val="black">
                  <a:tint val="75000"/>
                </a:prstClr>
              </a:solidFill>
            </a:endParaRPr>
          </a:p>
        </p:txBody>
      </p:sp>
    </p:spTree>
    <p:extLst>
      <p:ext uri="{BB962C8B-B14F-4D97-AF65-F5344CB8AC3E}">
        <p14:creationId xmlns:p14="http://schemas.microsoft.com/office/powerpoint/2010/main" val="315488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narrative ar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640" y="-221893"/>
            <a:ext cx="8163001" cy="542904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5661" y="4746659"/>
            <a:ext cx="2808312"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6048307" y="4746659"/>
            <a:ext cx="2808312" cy="19442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93972" y="138148"/>
            <a:ext cx="2497951" cy="32531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6" name="Rectangle 5"/>
          <p:cNvSpPr/>
          <p:nvPr/>
        </p:nvSpPr>
        <p:spPr>
          <a:xfrm>
            <a:off x="5093747" y="138148"/>
            <a:ext cx="3906888" cy="125496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517637" y="1764708"/>
            <a:ext cx="2497952" cy="15000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654886" y="2053090"/>
            <a:ext cx="2264484" cy="923330"/>
          </a:xfrm>
          <a:prstGeom prst="rect">
            <a:avLst/>
          </a:prstGeom>
          <a:noFill/>
        </p:spPr>
        <p:txBody>
          <a:bodyPr wrap="square" rtlCol="0">
            <a:spAutoFit/>
          </a:bodyPr>
          <a:lstStyle/>
          <a:p>
            <a:r>
              <a:rPr lang="en-GB" dirty="0" smtClean="0">
                <a:solidFill>
                  <a:srgbClr val="FF0000"/>
                </a:solidFill>
              </a:rPr>
              <a:t>It is unlikely you will get any falling action in your exam text.</a:t>
            </a:r>
            <a:endParaRPr lang="en-GB" dirty="0">
              <a:solidFill>
                <a:srgbClr val="FF0000"/>
              </a:solidFill>
            </a:endParaRPr>
          </a:p>
        </p:txBody>
      </p:sp>
      <p:sp>
        <p:nvSpPr>
          <p:cNvPr id="9" name="TextBox 8"/>
          <p:cNvSpPr txBox="1"/>
          <p:nvPr/>
        </p:nvSpPr>
        <p:spPr>
          <a:xfrm>
            <a:off x="6353156" y="5257102"/>
            <a:ext cx="2264484" cy="923330"/>
          </a:xfrm>
          <a:prstGeom prst="rect">
            <a:avLst/>
          </a:prstGeom>
          <a:noFill/>
        </p:spPr>
        <p:txBody>
          <a:bodyPr wrap="square" rtlCol="0">
            <a:spAutoFit/>
          </a:bodyPr>
          <a:lstStyle/>
          <a:p>
            <a:r>
              <a:rPr lang="en-GB" dirty="0" smtClean="0">
                <a:solidFill>
                  <a:srgbClr val="FF0000"/>
                </a:solidFill>
              </a:rPr>
              <a:t>It is unlikely you will get any denouement in your exam text.</a:t>
            </a:r>
            <a:endParaRPr lang="en-GB" dirty="0">
              <a:solidFill>
                <a:srgbClr val="FF0000"/>
              </a:solidFill>
            </a:endParaRPr>
          </a:p>
        </p:txBody>
      </p:sp>
      <p:sp>
        <p:nvSpPr>
          <p:cNvPr id="10" name="Text Box 2"/>
          <p:cNvSpPr txBox="1">
            <a:spLocks noChangeArrowheads="1"/>
          </p:cNvSpPr>
          <p:nvPr/>
        </p:nvSpPr>
        <p:spPr bwMode="auto">
          <a:xfrm>
            <a:off x="323528" y="4797151"/>
            <a:ext cx="2496696" cy="1893723"/>
          </a:xfrm>
          <a:prstGeom prst="rect">
            <a:avLst/>
          </a:prstGeom>
          <a:solidFill>
            <a:schemeClr val="bg1"/>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latin typeface="Arial" pitchFamily="34" charset="0"/>
                <a:cs typeface="Arial" pitchFamily="34" charset="0"/>
                <a:sym typeface="Webdings" pitchFamily="18" charset="2"/>
              </a:rPr>
              <a:t>1- at the start, what does the writer introduce, and why?</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11" name="Text Box 2"/>
          <p:cNvSpPr txBox="1">
            <a:spLocks noChangeArrowheads="1"/>
          </p:cNvSpPr>
          <p:nvPr/>
        </p:nvSpPr>
        <p:spPr bwMode="auto">
          <a:xfrm>
            <a:off x="198419" y="253692"/>
            <a:ext cx="2285349" cy="3009243"/>
          </a:xfrm>
          <a:prstGeom prst="rect">
            <a:avLst/>
          </a:prstGeom>
          <a:solidFill>
            <a:schemeClr val="bg1"/>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000" b="1" dirty="0" smtClean="0">
                <a:latin typeface="Arial" pitchFamily="34" charset="0"/>
                <a:cs typeface="Arial" pitchFamily="34" charset="0"/>
                <a:sym typeface="Webdings" pitchFamily="18" charset="2"/>
              </a:rPr>
              <a:t>2 – look for two examples of rising action. What is the writer focusing on to create tension? How does he shift the focus? </a:t>
            </a:r>
            <a:endParaRPr kumimoji="0" lang="en-GB" sz="20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12" name="Text Box 2"/>
          <p:cNvSpPr txBox="1">
            <a:spLocks noChangeArrowheads="1"/>
          </p:cNvSpPr>
          <p:nvPr/>
        </p:nvSpPr>
        <p:spPr bwMode="auto">
          <a:xfrm>
            <a:off x="5220072" y="188639"/>
            <a:ext cx="3653790" cy="1204475"/>
          </a:xfrm>
          <a:prstGeom prst="rect">
            <a:avLst/>
          </a:prstGeom>
          <a:solidFill>
            <a:schemeClr val="bg1"/>
          </a:solidFill>
          <a:ln w="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GB" sz="2400" b="1" dirty="0" smtClean="0">
                <a:latin typeface="Arial" pitchFamily="34" charset="0"/>
                <a:cs typeface="Arial" pitchFamily="34" charset="0"/>
                <a:sym typeface="Webdings" pitchFamily="18" charset="2"/>
              </a:rPr>
              <a:t>3- what is the climax? How does it make us feel?</a:t>
            </a:r>
            <a:endParaRPr kumimoji="0" lang="en-GB" sz="2400" b="1" i="0" u="none" strike="noStrike" cap="none" normalizeH="0" baseline="0" dirty="0" smtClean="0">
              <a:ln>
                <a:noFill/>
              </a:ln>
              <a:solidFill>
                <a:schemeClr val="tx1"/>
              </a:solidFill>
              <a:effectLst/>
              <a:latin typeface="Arial" pitchFamily="34" charset="0"/>
              <a:cs typeface="Arial" pitchFamily="34" charset="0"/>
              <a:sym typeface="Webdings" pitchFamily="18" charset="2"/>
            </a:endParaRPr>
          </a:p>
        </p:txBody>
      </p:sp>
      <p:sp>
        <p:nvSpPr>
          <p:cNvPr id="13" name="TextBox 12"/>
          <p:cNvSpPr txBox="1"/>
          <p:nvPr/>
        </p:nvSpPr>
        <p:spPr>
          <a:xfrm>
            <a:off x="3422771" y="2780928"/>
            <a:ext cx="2304256" cy="3693319"/>
          </a:xfrm>
          <a:prstGeom prst="rect">
            <a:avLst/>
          </a:prstGeom>
          <a:noFill/>
        </p:spPr>
        <p:txBody>
          <a:bodyPr wrap="square" rtlCol="0">
            <a:spAutoFit/>
          </a:bodyPr>
          <a:lstStyle/>
          <a:p>
            <a:r>
              <a:rPr lang="en-GB" dirty="0" smtClean="0"/>
              <a:t>The writer begins by introducing… This interests us because…</a:t>
            </a:r>
          </a:p>
          <a:p>
            <a:endParaRPr lang="en-GB" dirty="0" smtClean="0"/>
          </a:p>
          <a:p>
            <a:r>
              <a:rPr lang="en-GB" dirty="0" smtClean="0"/>
              <a:t>The narrative focus shifts to… This is interesting because…</a:t>
            </a:r>
          </a:p>
          <a:p>
            <a:endParaRPr lang="en-GB" dirty="0" smtClean="0"/>
          </a:p>
          <a:p>
            <a:r>
              <a:rPr lang="en-GB" dirty="0" smtClean="0"/>
              <a:t>Tension builds when…</a:t>
            </a:r>
          </a:p>
          <a:p>
            <a:endParaRPr lang="en-GB" dirty="0" smtClean="0"/>
          </a:p>
          <a:p>
            <a:r>
              <a:rPr lang="en-GB" dirty="0" smtClean="0"/>
              <a:t>The climax of the extract is… It makes us feel…</a:t>
            </a:r>
            <a:endParaRPr lang="en-GB" dirty="0"/>
          </a:p>
        </p:txBody>
      </p:sp>
      <p:sp>
        <p:nvSpPr>
          <p:cNvPr id="14" name="Date Placeholder 13"/>
          <p:cNvSpPr>
            <a:spLocks noGrp="1"/>
          </p:cNvSpPr>
          <p:nvPr>
            <p:ph type="dt" sz="half" idx="10"/>
          </p:nvPr>
        </p:nvSpPr>
        <p:spPr>
          <a:xfrm>
            <a:off x="4815858" y="6329964"/>
            <a:ext cx="2057400" cy="365125"/>
          </a:xfrm>
        </p:spPr>
        <p:txBody>
          <a:bodyPr/>
          <a:lstStyle/>
          <a:p>
            <a:fld id="{CB30175F-B197-4B3A-8082-92E1E95684D4}" type="datetime3">
              <a:rPr lang="en-GB" smtClean="0">
                <a:solidFill>
                  <a:prstClr val="black">
                    <a:tint val="75000"/>
                  </a:prstClr>
                </a:solidFill>
              </a:rPr>
              <a:t>18 April, 2019</a:t>
            </a:fld>
            <a:endParaRPr lang="en-GB" dirty="0">
              <a:solidFill>
                <a:prstClr val="black">
                  <a:tint val="75000"/>
                </a:prstClr>
              </a:solidFill>
            </a:endParaRPr>
          </a:p>
        </p:txBody>
      </p:sp>
      <p:pic>
        <p:nvPicPr>
          <p:cNvPr id="15" name="Picture 1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32" y="3676940"/>
            <a:ext cx="3567639" cy="3104310"/>
          </a:xfrm>
          <a:prstGeom prst="rect">
            <a:avLst/>
          </a:prstGeom>
        </p:spPr>
      </p:pic>
      <p:pic>
        <p:nvPicPr>
          <p:cNvPr id="16" name="Picture 1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54" y="1648032"/>
            <a:ext cx="3715118" cy="3269773"/>
          </a:xfrm>
          <a:prstGeom prst="rect">
            <a:avLst/>
          </a:prstGeom>
        </p:spPr>
      </p:pic>
      <p:pic>
        <p:nvPicPr>
          <p:cNvPr id="17" name="Picture 16" descr="Screen Clipping"/>
          <p:cNvPicPr>
            <a:picLocks noChangeAspect="1"/>
          </p:cNvPicPr>
          <p:nvPr/>
        </p:nvPicPr>
        <p:blipFill rotWithShape="1">
          <a:blip r:embed="rId5">
            <a:extLst>
              <a:ext uri="{28A0092B-C50C-407E-A947-70E740481C1C}">
                <a14:useLocalDpi xmlns:a14="http://schemas.microsoft.com/office/drawing/2010/main" val="0"/>
              </a:ext>
            </a:extLst>
          </a:blip>
          <a:srcRect b="46605"/>
          <a:stretch/>
        </p:blipFill>
        <p:spPr>
          <a:xfrm>
            <a:off x="661464" y="249515"/>
            <a:ext cx="3887967" cy="2774566"/>
          </a:xfrm>
          <a:prstGeom prst="rect">
            <a:avLst/>
          </a:prstGeom>
        </p:spPr>
      </p:pic>
      <p:pic>
        <p:nvPicPr>
          <p:cNvPr id="18" name="Picture 17" descr="Screen Clipping"/>
          <p:cNvPicPr>
            <a:picLocks noChangeAspect="1"/>
          </p:cNvPicPr>
          <p:nvPr/>
        </p:nvPicPr>
        <p:blipFill rotWithShape="1">
          <a:blip r:embed="rId5">
            <a:extLst>
              <a:ext uri="{28A0092B-C50C-407E-A947-70E740481C1C}">
                <a14:useLocalDpi xmlns:a14="http://schemas.microsoft.com/office/drawing/2010/main" val="0"/>
              </a:ext>
            </a:extLst>
          </a:blip>
          <a:srcRect t="54335"/>
          <a:stretch/>
        </p:blipFill>
        <p:spPr>
          <a:xfrm>
            <a:off x="5054060" y="89254"/>
            <a:ext cx="4048474" cy="2470832"/>
          </a:xfrm>
          <a:prstGeom prst="rect">
            <a:avLst/>
          </a:prstGeom>
        </p:spPr>
      </p:pic>
    </p:spTree>
    <p:extLst>
      <p:ext uri="{BB962C8B-B14F-4D97-AF65-F5344CB8AC3E}">
        <p14:creationId xmlns:p14="http://schemas.microsoft.com/office/powerpoint/2010/main" val="297131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attachments.office.net/owa/Vicki.Archer@caldew.cumbria.sch.uk/service.svc/s/GetFileAttachment?id=AAMkADkyYjlhYmExLTdjNmYtNGY1My05YmZkLTMxMWNlYzkwNTEyNQBGAAAAAACwoXlsQ687S63dz5Z%2FpgYzBwBxp4M9HhkuQYsmizgjeYPiAAAAAAEMAACO1DjPik%2FYQqOkYlo9iY8JAAHNsae5AAABEgAQABt6y918c5tOlScPSf9ONuE%3D&amp;X-OWA-CANARY=2HhOl11Rq02jSexo0D3MhZAB6UkYjNYY8aygUAoMZJZd7LfkPOzmuGS4rhoLdpaYNGmqh2-3IF0.&amp;token=eyJhbGciOiJSUzI1NiIsImtpZCI6IjA2MDBGOUY2NzQ2MjA3MzdFNzM0MDRFMjg3QzQ1QTgxOENCN0NFQjgiLCJ4NXQiOiJCZ0Q1OW5SaUJ6Zm5OQVRpaDhSYWdZeTN6cmciLCJ0eXAiOiJKV1QifQ.eyJ2ZXIiOiJFeGNoYW5nZS5DYWxsYmFjay5WMSIsImFwcGN0eHNlbmRlciI6Ik93YURvd25sb2FkQDQwMzA1ZDU5LWRlYjAtNGRlYS1iZWRkLWViNDU4Yzk0YjdmOSIsImFwcGN0eCI6IntcIm1zZXhjaHByb3RcIjpcIm93YVwiLFwicHJpbWFyeXNpZFwiOlwiUy0xLTUtMjEtMTgwMDQ5MTYxLTM5OTY2MDU2NjctNDAzNzQyMDI0MS05ODM3NTE1XCIsXCJwdWlkXCI6XCIxMTUzNzY1OTMxOTY4MzY4OTY0XCIsXCJvaWRcIjpcIjNhZmUyYzIxLTIxNzItNDA4ZS1iNjI4LTVlNTJiNDg4MDVmNVwiLFwic2NvcGVcIjpcIk93YURvd25sb2FkXCJ9IiwibmJmIjoxNTQ5NDQ2MzI4LCJleHAiOjE1NDk0NDY5MjgsImlzcyI6IjAwMDAwMDAyLTAwMDAtMGZmMS1jZTAwLTAwMDAwMDAwMDAwMEA0MDMwNWQ1OS1kZWIwLTRkZWEtYmVkZC1lYjQ1OGM5NGI3ZjkiLCJhdWQiOiIwMDAwMDAwMi0wMDAwLTBmZjEtY2UwMC0wMDAwMDAwMDAwMDAvYXR0YWNobWVudHMub2ZmaWNlLm5ldEA0MDMwNWQ1OS1kZWIwLTRkZWEtYmVkZC1lYjQ1OGM5NGI3ZjkifQ.X4FWAmkkimfIegVGskpCEWmPjfwIIE1Dk6BUBm2UZ6OpKaPHcK5swRgHoO64Cy_iAISSlN0TvRvUaMbPrBqYUbV9IdHrtooGnOg_tmJ2t98sCkTH6QL8aue38ETzuX0N3KDv7Y6kDcWYyjaz68-Ymw1M72476xBjnRc0U3nxYuYn7z4-zWWLUrIz8bpMR_RIjbnspSm3Vcinb3egI-NnVTUJg3XRD6_c9a9IP-u3eLegF83bFDUqFH9p7_FWg8mfpQUSOJbwKdENdbiCtDGdlGqMsMaG2NNMnnQNLLpaF6qTUeLQ_o3AqcceoWTBT7rHDcnGNYGiIDyavIKIcaEcbg&amp;owa=outlook.office.com&amp;isImagePreview=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5" y="195262"/>
            <a:ext cx="9039225" cy="724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810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78209">
            <a:off x="187542" y="679767"/>
            <a:ext cx="6036648" cy="2771074"/>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7281" y="478856"/>
            <a:ext cx="5486400" cy="3578808"/>
          </a:xfrm>
          <a:prstGeom prst="rect">
            <a:avLst/>
          </a:prstGeom>
          <a:noFill/>
        </p:spPr>
      </p:pic>
      <p:sp>
        <p:nvSpPr>
          <p:cNvPr id="3" name="TextBox 2"/>
          <p:cNvSpPr txBox="1"/>
          <p:nvPr/>
        </p:nvSpPr>
        <p:spPr>
          <a:xfrm>
            <a:off x="2018134" y="1337133"/>
            <a:ext cx="1261437" cy="3170099"/>
          </a:xfrm>
          <a:prstGeom prst="rect">
            <a:avLst/>
          </a:prstGeom>
          <a:noFill/>
        </p:spPr>
        <p:txBody>
          <a:bodyPr wrap="square" rtlCol="0">
            <a:spAutoFit/>
          </a:bodyPr>
          <a:lstStyle/>
          <a:p>
            <a:r>
              <a:rPr lang="en-GB" sz="20000" dirty="0" smtClean="0">
                <a:solidFill>
                  <a:srgbClr val="FF0000"/>
                </a:solidFill>
                <a:effectLst>
                  <a:outerShdw blurRad="38100" dist="38100" dir="2700000" algn="tl">
                    <a:srgbClr val="000000">
                      <a:alpha val="43137"/>
                    </a:srgbClr>
                  </a:outerShdw>
                </a:effectLst>
              </a:rPr>
              <a:t>?</a:t>
            </a:r>
            <a:endParaRPr lang="en-GB" sz="20000" dirty="0">
              <a:solidFill>
                <a:srgbClr val="FF0000"/>
              </a:solidFill>
              <a:effectLst>
                <a:outerShdw blurRad="38100" dist="38100" dir="2700000" algn="tl">
                  <a:srgbClr val="000000">
                    <a:alpha val="43137"/>
                  </a:srgbClr>
                </a:outerShdw>
              </a:effectLst>
            </a:endParaRPr>
          </a:p>
        </p:txBody>
      </p:sp>
      <p:graphicFrame>
        <p:nvGraphicFramePr>
          <p:cNvPr id="7" name="Table 6"/>
          <p:cNvGraphicFramePr>
            <a:graphicFrameLocks noGrp="1"/>
          </p:cNvGraphicFramePr>
          <p:nvPr/>
        </p:nvGraphicFramePr>
        <p:xfrm>
          <a:off x="17463" y="4167188"/>
          <a:ext cx="9126537" cy="2651392"/>
        </p:xfrm>
        <a:graphic>
          <a:graphicData uri="http://schemas.openxmlformats.org/drawingml/2006/table">
            <a:tbl>
              <a:tblPr/>
              <a:tblGrid>
                <a:gridCol w="3041650">
                  <a:extLst>
                    <a:ext uri="{9D8B030D-6E8A-4147-A177-3AD203B41FA5}">
                      <a16:colId xmlns:a16="http://schemas.microsoft.com/office/drawing/2014/main" val="20000"/>
                    </a:ext>
                  </a:extLst>
                </a:gridCol>
                <a:gridCol w="3043237">
                  <a:extLst>
                    <a:ext uri="{9D8B030D-6E8A-4147-A177-3AD203B41FA5}">
                      <a16:colId xmlns:a16="http://schemas.microsoft.com/office/drawing/2014/main" val="20001"/>
                    </a:ext>
                  </a:extLst>
                </a:gridCol>
                <a:gridCol w="3041650">
                  <a:extLst>
                    <a:ext uri="{9D8B030D-6E8A-4147-A177-3AD203B41FA5}">
                      <a16:colId xmlns:a16="http://schemas.microsoft.com/office/drawing/2014/main" val="20002"/>
                    </a:ext>
                  </a:extLst>
                </a:gridCol>
              </a:tblGrid>
              <a:tr h="365546">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STRENGTHS</a:t>
                      </a: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WEAKNESSES</a:t>
                      </a: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NEXT STEPS</a:t>
                      </a: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285579">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Clear and relevant points.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Explained effects of structure.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Range of evidence included.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Subject terminology used.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endParaRP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Limited range of points.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Only one or two points made.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No comment/analysis on the effect of structure.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Subject terminology not used accurately. </a:t>
                      </a: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Show a detailed understanding of structure.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Analyse the effect of structure.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Include a range of precise evidence.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Use a range of subject terminology. </a:t>
                      </a:r>
                    </a:p>
                  </a:txBody>
                  <a:tcPr marL="91442" marR="91442" marT="45628" marB="456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practise answering Paper 1 Section A</a:t>
            </a:r>
            <a:endParaRPr lang="en-GB" dirty="0"/>
          </a:p>
        </p:txBody>
      </p:sp>
      <p:sp>
        <p:nvSpPr>
          <p:cNvPr id="2" name="Date Placeholder 1"/>
          <p:cNvSpPr>
            <a:spLocks noGrp="1"/>
          </p:cNvSpPr>
          <p:nvPr>
            <p:ph type="dt" sz="half" idx="10"/>
          </p:nvPr>
        </p:nvSpPr>
        <p:spPr/>
        <p:txBody>
          <a:bodyPr/>
          <a:lstStyle/>
          <a:p>
            <a:fld id="{88433B04-5A7E-4DF1-B4EC-08D91D5B2B60}" type="datetime3">
              <a:rPr lang="en-GB" smtClean="0">
                <a:solidFill>
                  <a:prstClr val="black">
                    <a:tint val="75000"/>
                  </a:prstClr>
                </a:solidFill>
              </a:rPr>
              <a:t>17 April, 2019</a:t>
            </a:fld>
            <a:endParaRPr lang="en-GB">
              <a:solidFill>
                <a:prstClr val="black">
                  <a:tint val="75000"/>
                </a:prstClr>
              </a:solidFill>
            </a:endParaRPr>
          </a:p>
        </p:txBody>
      </p:sp>
    </p:spTree>
    <p:extLst>
      <p:ext uri="{BB962C8B-B14F-4D97-AF65-F5344CB8AC3E}">
        <p14:creationId xmlns:p14="http://schemas.microsoft.com/office/powerpoint/2010/main" val="40367532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486963" cy="584775"/>
          </a:xfrm>
          <a:prstGeom prst="rect">
            <a:avLst/>
          </a:prstGeom>
          <a:noFill/>
        </p:spPr>
        <p:txBody>
          <a:bodyPr wrap="none" rtlCol="0">
            <a:spAutoFit/>
          </a:bodyPr>
          <a:lstStyle/>
          <a:p>
            <a:r>
              <a:rPr lang="en-GB" sz="3200" b="1" dirty="0" smtClean="0">
                <a:solidFill>
                  <a:srgbClr val="7030A0"/>
                </a:solidFill>
              </a:rPr>
              <a:t>Read the title</a:t>
            </a:r>
            <a:endParaRPr lang="en-GB" sz="3200" b="1" dirty="0">
              <a:solidFill>
                <a:srgbClr val="7030A0"/>
              </a:solidFill>
            </a:endParaRPr>
          </a:p>
        </p:txBody>
      </p:sp>
      <p:sp>
        <p:nvSpPr>
          <p:cNvPr id="4" name="Rectangle 3"/>
          <p:cNvSpPr/>
          <p:nvPr/>
        </p:nvSpPr>
        <p:spPr>
          <a:xfrm>
            <a:off x="179512" y="2348880"/>
            <a:ext cx="4572000" cy="1116972"/>
          </a:xfrm>
          <a:prstGeom prst="rect">
            <a:avLst/>
          </a:prstGeom>
        </p:spPr>
        <p:txBody>
          <a:bodyPr>
            <a:spAutoFit/>
          </a:bodyPr>
          <a:lstStyle/>
          <a:p>
            <a:pPr algn="ctr">
              <a:lnSpc>
                <a:spcPct val="107000"/>
              </a:lnSpc>
              <a:spcAft>
                <a:spcPts val="800"/>
              </a:spcAft>
            </a:pPr>
            <a:r>
              <a:rPr lang="en-GB" sz="2800" b="1" dirty="0" smtClean="0">
                <a:latin typeface="Calibri" panose="020F0502020204030204" pitchFamily="34" charset="0"/>
                <a:ea typeface="Calibri" panose="020F0502020204030204" pitchFamily="34" charset="0"/>
                <a:cs typeface="Times New Roman" panose="02020603050405020304" pitchFamily="18" charset="0"/>
              </a:rPr>
              <a:t>The Hobbit</a:t>
            </a:r>
          </a:p>
          <a:p>
            <a:pPr algn="ctr">
              <a:lnSpc>
                <a:spcPct val="107000"/>
              </a:lnSpc>
              <a:spcAft>
                <a:spcPts val="800"/>
              </a:spcAft>
            </a:pPr>
            <a:r>
              <a:rPr lang="en-GB" sz="2800" b="1" dirty="0" smtClean="0">
                <a:latin typeface="Calibri" panose="020F0502020204030204" pitchFamily="34" charset="0"/>
                <a:ea typeface="Calibri" panose="020F0502020204030204" pitchFamily="34" charset="0"/>
                <a:cs typeface="Times New Roman" panose="02020603050405020304" pitchFamily="18" charset="0"/>
              </a:rPr>
              <a:t>by JRR </a:t>
            </a:r>
            <a:r>
              <a:rPr lang="en-GB" sz="2800" b="1" dirty="0" err="1" smtClean="0">
                <a:latin typeface="Calibri" panose="020F0502020204030204" pitchFamily="34" charset="0"/>
                <a:ea typeface="Calibri" panose="020F0502020204030204" pitchFamily="34" charset="0"/>
                <a:cs typeface="Times New Roman" panose="02020603050405020304" pitchFamily="18" charset="0"/>
              </a:rPr>
              <a:t>Tolkein</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6" name="Straight Arrow Connector 5"/>
          <p:cNvCxnSpPr/>
          <p:nvPr/>
        </p:nvCxnSpPr>
        <p:spPr>
          <a:xfrm flipV="1">
            <a:off x="3294732" y="1467287"/>
            <a:ext cx="720080" cy="100811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422759" y="1008288"/>
            <a:ext cx="3312368" cy="369332"/>
          </a:xfrm>
          <a:prstGeom prst="rect">
            <a:avLst/>
          </a:prstGeom>
          <a:noFill/>
        </p:spPr>
        <p:txBody>
          <a:bodyPr wrap="square" rtlCol="0">
            <a:spAutoFit/>
          </a:bodyPr>
          <a:lstStyle/>
          <a:p>
            <a:pPr algn="ctr"/>
            <a:r>
              <a:rPr lang="en-GB" dirty="0" smtClean="0">
                <a:solidFill>
                  <a:srgbClr val="7030A0"/>
                </a:solidFill>
              </a:rPr>
              <a:t>What are your expectations?</a:t>
            </a:r>
            <a:endParaRPr lang="en-GB" dirty="0">
              <a:solidFill>
                <a:srgbClr val="7030A0"/>
              </a:solidFill>
            </a:endParaRPr>
          </a:p>
        </p:txBody>
      </p:sp>
      <p:sp>
        <p:nvSpPr>
          <p:cNvPr id="8" name="TextBox 7"/>
          <p:cNvSpPr txBox="1"/>
          <p:nvPr/>
        </p:nvSpPr>
        <p:spPr>
          <a:xfrm>
            <a:off x="100763" y="1432496"/>
            <a:ext cx="2324071" cy="646331"/>
          </a:xfrm>
          <a:prstGeom prst="rect">
            <a:avLst/>
          </a:prstGeom>
          <a:noFill/>
        </p:spPr>
        <p:txBody>
          <a:bodyPr wrap="square" rtlCol="0">
            <a:spAutoFit/>
          </a:bodyPr>
          <a:lstStyle/>
          <a:p>
            <a:pPr algn="ctr"/>
            <a:r>
              <a:rPr lang="en-GB" dirty="0" smtClean="0">
                <a:solidFill>
                  <a:srgbClr val="FF00FF"/>
                </a:solidFill>
              </a:rPr>
              <a:t>What does this suggest?</a:t>
            </a:r>
            <a:endParaRPr lang="en-GB" dirty="0">
              <a:solidFill>
                <a:srgbClr val="FF00FF"/>
              </a:solidFill>
            </a:endParaRPr>
          </a:p>
        </p:txBody>
      </p:sp>
      <p:cxnSp>
        <p:nvCxnSpPr>
          <p:cNvPr id="9" name="Straight Arrow Connector 8"/>
          <p:cNvCxnSpPr/>
          <p:nvPr/>
        </p:nvCxnSpPr>
        <p:spPr>
          <a:xfrm flipH="1" flipV="1">
            <a:off x="1728578" y="1970838"/>
            <a:ext cx="285564" cy="37804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0" name="Date Placeholder 9"/>
          <p:cNvSpPr>
            <a:spLocks noGrp="1"/>
          </p:cNvSpPr>
          <p:nvPr>
            <p:ph type="dt" sz="half" idx="10"/>
          </p:nvPr>
        </p:nvSpPr>
        <p:spPr/>
        <p:txBody>
          <a:bodyPr/>
          <a:lstStyle/>
          <a:p>
            <a:fld id="{8E78CD55-C937-4D9B-9298-92EF77D6E050}" type="datetime3">
              <a:rPr lang="en-GB" smtClean="0">
                <a:solidFill>
                  <a:prstClr val="black">
                    <a:tint val="75000"/>
                  </a:prstClr>
                </a:solidFill>
              </a:rPr>
              <a:t>17 April, 2019</a:t>
            </a:fld>
            <a:endParaRPr lang="en-GB">
              <a:solidFill>
                <a:prstClr val="black">
                  <a:tint val="75000"/>
                </a:prstClr>
              </a:solidFill>
            </a:endParaRPr>
          </a:p>
        </p:txBody>
      </p:sp>
      <p:pic>
        <p:nvPicPr>
          <p:cNvPr id="1026" name="Picture 2" descr="Image result for the hobbit book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9658">
            <a:off x="5326709" y="1557600"/>
            <a:ext cx="3177568" cy="485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2831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01464" y="246276"/>
            <a:ext cx="2464783"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1</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4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Title 1"/>
          <p:cNvSpPr txBox="1">
            <a:spLocks/>
          </p:cNvSpPr>
          <p:nvPr/>
        </p:nvSpPr>
        <p:spPr>
          <a:xfrm>
            <a:off x="1552537" y="1868746"/>
            <a:ext cx="6293341" cy="1763453"/>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smtClean="0">
                <a:latin typeface="Century Gothic" panose="020B0502020202020204" pitchFamily="34" charset="0"/>
              </a:rPr>
              <a:t>This question asks you about the </a:t>
            </a:r>
            <a:r>
              <a:rPr lang="en-GB" sz="1800" b="1" dirty="0" smtClean="0">
                <a:latin typeface="Century Gothic" panose="020B0502020202020204" pitchFamily="34" charset="0"/>
              </a:rPr>
              <a:t>second half </a:t>
            </a:r>
            <a:r>
              <a:rPr lang="en-GB" sz="1800" dirty="0" smtClean="0">
                <a:latin typeface="Century Gothic" panose="020B0502020202020204" pitchFamily="34" charset="0"/>
              </a:rPr>
              <a:t>of the text.</a:t>
            </a:r>
          </a:p>
          <a:p>
            <a:endParaRPr lang="en-GB" sz="1800" dirty="0" smtClean="0">
              <a:latin typeface="Century Gothic" panose="020B0502020202020204" pitchFamily="34" charset="0"/>
            </a:endParaRPr>
          </a:p>
          <a:p>
            <a:r>
              <a:rPr lang="en-GB" sz="1800" dirty="0" smtClean="0">
                <a:latin typeface="Century Gothic" panose="020B0502020202020204" pitchFamily="34" charset="0"/>
              </a:rPr>
              <a:t>The question always asks you to </a:t>
            </a:r>
            <a:r>
              <a:rPr lang="en-GB" sz="1800" b="1" dirty="0" smtClean="0">
                <a:solidFill>
                  <a:srgbClr val="FF0000"/>
                </a:solidFill>
                <a:latin typeface="Century Gothic" panose="020B0502020202020204" pitchFamily="34" charset="0"/>
              </a:rPr>
              <a:t>EVALUATE</a:t>
            </a:r>
            <a:r>
              <a:rPr lang="en-GB" sz="1800" dirty="0" smtClean="0">
                <a:latin typeface="Century Gothic" panose="020B0502020202020204" pitchFamily="34" charset="0"/>
              </a:rPr>
              <a:t>.</a:t>
            </a:r>
          </a:p>
          <a:p>
            <a:r>
              <a:rPr lang="en-GB" sz="1800" dirty="0" smtClean="0">
                <a:latin typeface="Century Gothic" panose="020B0502020202020204" pitchFamily="34" charset="0"/>
              </a:rPr>
              <a:t>Evaluate means explain how well the writer has done something.</a:t>
            </a:r>
            <a:endParaRPr lang="en-GB" sz="1800" dirty="0">
              <a:latin typeface="Century Gothic" panose="020B0502020202020204" pitchFamily="34" charset="0"/>
            </a:endParaRPr>
          </a:p>
        </p:txBody>
      </p:sp>
      <p:sp>
        <p:nvSpPr>
          <p:cNvPr id="9" name="Title 1"/>
          <p:cNvSpPr txBox="1">
            <a:spLocks/>
          </p:cNvSpPr>
          <p:nvPr/>
        </p:nvSpPr>
        <p:spPr>
          <a:xfrm>
            <a:off x="478715" y="3937000"/>
            <a:ext cx="8310282" cy="2311399"/>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800" dirty="0">
              <a:latin typeface="Century Gothic" panose="020B0502020202020204" pitchFamily="34" charset="0"/>
            </a:endParaRPr>
          </a:p>
          <a:p>
            <a:r>
              <a:rPr lang="en-GB" sz="1800" dirty="0" smtClean="0">
                <a:latin typeface="Century Gothic" panose="020B0502020202020204" pitchFamily="34" charset="0"/>
              </a:rPr>
              <a:t> </a:t>
            </a:r>
            <a:r>
              <a:rPr lang="en-GB" sz="1800" b="1" dirty="0" smtClean="0">
                <a:latin typeface="Century Gothic" panose="020B0502020202020204" pitchFamily="34" charset="0"/>
              </a:rPr>
              <a:t>DO: </a:t>
            </a:r>
          </a:p>
          <a:p>
            <a:pPr marL="285750" indent="-285750">
              <a:buFont typeface="Arial" panose="020B0604020202020204" pitchFamily="34" charset="0"/>
              <a:buChar char="•"/>
            </a:pPr>
            <a:r>
              <a:rPr lang="en-GB" sz="1800" dirty="0" smtClean="0">
                <a:latin typeface="Century Gothic" panose="020B0502020202020204" pitchFamily="34" charset="0"/>
              </a:rPr>
              <a:t>Box off the lines the question refers to </a:t>
            </a:r>
          </a:p>
          <a:p>
            <a:pPr marL="285750" indent="-285750">
              <a:buFont typeface="Arial" panose="020B0604020202020204" pitchFamily="34" charset="0"/>
              <a:buChar char="•"/>
            </a:pPr>
            <a:r>
              <a:rPr lang="en-GB" sz="1800" dirty="0" smtClean="0">
                <a:latin typeface="Century Gothic" panose="020B0502020202020204" pitchFamily="34" charset="0"/>
              </a:rPr>
              <a:t>Start by </a:t>
            </a:r>
            <a:r>
              <a:rPr lang="en-GB" sz="1800" b="1" dirty="0" smtClean="0">
                <a:latin typeface="Century Gothic" panose="020B0502020202020204" pitchFamily="34" charset="0"/>
              </a:rPr>
              <a:t>agreeing</a:t>
            </a:r>
            <a:r>
              <a:rPr lang="en-GB" sz="1800" dirty="0" smtClean="0">
                <a:latin typeface="Century Gothic" panose="020B0502020202020204" pitchFamily="34" charset="0"/>
              </a:rPr>
              <a:t> with the statement in the question</a:t>
            </a:r>
          </a:p>
          <a:p>
            <a:pPr marL="285750" indent="-285750">
              <a:buFont typeface="Arial" panose="020B0604020202020204" pitchFamily="34" charset="0"/>
              <a:buChar char="•"/>
            </a:pPr>
            <a:r>
              <a:rPr lang="en-GB" sz="1800" dirty="0">
                <a:latin typeface="Century Gothic" panose="020B0502020202020204" pitchFamily="34" charset="0"/>
              </a:rPr>
              <a:t>Underline interesting words and phrases from the extract </a:t>
            </a:r>
            <a:r>
              <a:rPr lang="en-GB" sz="1800" dirty="0" smtClean="0">
                <a:latin typeface="Century Gothic" panose="020B0502020202020204" pitchFamily="34" charset="0"/>
              </a:rPr>
              <a:t>that </a:t>
            </a:r>
            <a:r>
              <a:rPr lang="en-GB" sz="1800" b="1" dirty="0" smtClean="0">
                <a:latin typeface="Century Gothic" panose="020B0502020202020204" pitchFamily="34" charset="0"/>
              </a:rPr>
              <a:t>agree</a:t>
            </a:r>
            <a:r>
              <a:rPr lang="en-GB" sz="1800" dirty="0" smtClean="0">
                <a:latin typeface="Century Gothic" panose="020B0502020202020204" pitchFamily="34" charset="0"/>
              </a:rPr>
              <a:t> with the statement</a:t>
            </a:r>
            <a:endParaRPr lang="en-GB" sz="1800" dirty="0">
              <a:latin typeface="Century Gothic" panose="020B0502020202020204" pitchFamily="34" charset="0"/>
            </a:endParaRPr>
          </a:p>
          <a:p>
            <a:pPr marL="285750" indent="-285750">
              <a:buFont typeface="Arial" panose="020B0604020202020204" pitchFamily="34" charset="0"/>
              <a:buChar char="•"/>
            </a:pPr>
            <a:r>
              <a:rPr lang="en-GB" sz="1800" dirty="0" smtClean="0">
                <a:latin typeface="Century Gothic" panose="020B0502020202020204" pitchFamily="34" charset="0"/>
              </a:rPr>
              <a:t>Write about WHAT the writer has done, HOW it works and WHY it is successful, using </a:t>
            </a:r>
            <a:r>
              <a:rPr lang="en-GB" sz="1800" b="1" dirty="0" smtClean="0">
                <a:latin typeface="Century Gothic" panose="020B0502020202020204" pitchFamily="34" charset="0"/>
              </a:rPr>
              <a:t>adverbs</a:t>
            </a:r>
            <a:endParaRPr lang="en-GB" sz="1800" dirty="0">
              <a:latin typeface="Century Gothic" panose="020B0502020202020204" pitchFamily="34" charset="0"/>
            </a:endParaRPr>
          </a:p>
        </p:txBody>
      </p:sp>
      <p:sp>
        <p:nvSpPr>
          <p:cNvPr id="2" name="Date Placeholder 1"/>
          <p:cNvSpPr>
            <a:spLocks noGrp="1"/>
          </p:cNvSpPr>
          <p:nvPr>
            <p:ph type="dt" sz="half" idx="10"/>
          </p:nvPr>
        </p:nvSpPr>
        <p:spPr/>
        <p:txBody>
          <a:bodyPr/>
          <a:lstStyle/>
          <a:p>
            <a:fld id="{96AC2E51-2A66-4CD5-BDA2-AA33EF6E6592}" type="datetime3">
              <a:rPr lang="en-GB" smtClean="0">
                <a:solidFill>
                  <a:prstClr val="black">
                    <a:tint val="75000"/>
                  </a:prstClr>
                </a:solidFill>
              </a:rPr>
              <a:t>17 April, 2019</a:t>
            </a:fld>
            <a:endParaRPr lang="en-GB">
              <a:solidFill>
                <a:prstClr val="black">
                  <a:tint val="75000"/>
                </a:prstClr>
              </a:solidFill>
            </a:endParaRPr>
          </a:p>
        </p:txBody>
      </p:sp>
    </p:spTree>
    <p:extLst>
      <p:ext uri="{BB962C8B-B14F-4D97-AF65-F5344CB8AC3E}">
        <p14:creationId xmlns:p14="http://schemas.microsoft.com/office/powerpoint/2010/main" val="1282384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151743" cy="584775"/>
          </a:xfrm>
          <a:prstGeom prst="rect">
            <a:avLst/>
          </a:prstGeom>
          <a:noFill/>
        </p:spPr>
        <p:txBody>
          <a:bodyPr wrap="none" rtlCol="0">
            <a:spAutoFit/>
          </a:bodyPr>
          <a:lstStyle/>
          <a:p>
            <a:r>
              <a:rPr lang="en-GB" sz="3200" b="1" dirty="0" smtClean="0">
                <a:solidFill>
                  <a:srgbClr val="7030A0"/>
                </a:solidFill>
              </a:rPr>
              <a:t>Question 4:</a:t>
            </a:r>
            <a:endParaRPr lang="en-GB" sz="3200" b="1" dirty="0">
              <a:solidFill>
                <a:srgbClr val="7030A0"/>
              </a:solidFill>
            </a:endParaRPr>
          </a:p>
        </p:txBody>
      </p:sp>
      <p:sp>
        <p:nvSpPr>
          <p:cNvPr id="4" name="Rectangle 3"/>
          <p:cNvSpPr/>
          <p:nvPr/>
        </p:nvSpPr>
        <p:spPr>
          <a:xfrm>
            <a:off x="467544" y="1052736"/>
            <a:ext cx="8280920" cy="3600986"/>
          </a:xfrm>
          <a:prstGeom prst="rect">
            <a:avLst/>
          </a:prstGeom>
          <a:solidFill>
            <a:schemeClr val="bg1"/>
          </a:solidFill>
        </p:spPr>
        <p:txBody>
          <a:bodyPr wrap="square">
            <a:spAutoFit/>
          </a:bodyPr>
          <a:lstStyle/>
          <a:p>
            <a:r>
              <a:rPr lang="en-GB" sz="1600" b="1" dirty="0"/>
              <a:t>Question 4</a:t>
            </a:r>
            <a:r>
              <a:rPr lang="en-GB" sz="1600" dirty="0"/>
              <a:t>: </a:t>
            </a:r>
          </a:p>
          <a:p>
            <a:r>
              <a:rPr lang="en-GB" sz="1600" dirty="0"/>
              <a:t>Focus this part of your answer on the second part of the source </a:t>
            </a:r>
            <a:r>
              <a:rPr lang="en-GB" sz="1600" b="1" dirty="0"/>
              <a:t>from line 2</a:t>
            </a:r>
            <a:r>
              <a:rPr lang="en-GB" sz="1600" b="1" dirty="0" smtClean="0"/>
              <a:t>8 </a:t>
            </a:r>
            <a:r>
              <a:rPr lang="en-GB" sz="1600" b="1" dirty="0"/>
              <a:t>to the end</a:t>
            </a:r>
            <a:r>
              <a:rPr lang="en-GB" sz="1600" dirty="0"/>
              <a:t>. </a:t>
            </a:r>
          </a:p>
          <a:p>
            <a:r>
              <a:rPr lang="en-GB" sz="1600" dirty="0"/>
              <a:t> </a:t>
            </a:r>
          </a:p>
          <a:p>
            <a:r>
              <a:rPr lang="en-US" sz="1600" b="1" dirty="0" smtClean="0"/>
              <a:t>A student, having read this section of the text, said </a:t>
            </a:r>
            <a:r>
              <a:rPr lang="en-GB" b="1" i="1" dirty="0"/>
              <a:t> “I like the way the author makes this moment of the story very dramatic</a:t>
            </a:r>
            <a:r>
              <a:rPr lang="en-GB" b="1" i="1" dirty="0" smtClean="0"/>
              <a:t>.”</a:t>
            </a:r>
          </a:p>
          <a:p>
            <a:endParaRPr lang="en-GB" sz="1600" b="1" i="1" dirty="0"/>
          </a:p>
          <a:p>
            <a:r>
              <a:rPr lang="en-GB" sz="1600" dirty="0" smtClean="0"/>
              <a:t>To </a:t>
            </a:r>
            <a:r>
              <a:rPr lang="en-GB" sz="1600" dirty="0"/>
              <a:t>what extent do you agree?</a:t>
            </a:r>
          </a:p>
          <a:p>
            <a:r>
              <a:rPr lang="en-GB" sz="1600" dirty="0"/>
              <a:t> </a:t>
            </a:r>
          </a:p>
          <a:p>
            <a:r>
              <a:rPr lang="en-GB" sz="1600" dirty="0"/>
              <a:t>In your response, you could: </a:t>
            </a:r>
          </a:p>
          <a:p>
            <a:r>
              <a:rPr lang="en-GB" sz="1600" dirty="0"/>
              <a:t>• </a:t>
            </a:r>
            <a:r>
              <a:rPr lang="en-GB" sz="1600" dirty="0" smtClean="0"/>
              <a:t>write about the ways the author develops the tension</a:t>
            </a:r>
            <a:endParaRPr lang="en-GB" sz="1600" dirty="0"/>
          </a:p>
          <a:p>
            <a:r>
              <a:rPr lang="en-GB" sz="1600" dirty="0"/>
              <a:t>• evaluate how the writer </a:t>
            </a:r>
            <a:r>
              <a:rPr lang="en-GB" sz="1600" dirty="0" smtClean="0"/>
              <a:t>makes this moment dramatic</a:t>
            </a:r>
            <a:endParaRPr lang="en-GB" sz="1600" dirty="0"/>
          </a:p>
          <a:p>
            <a:r>
              <a:rPr lang="en-GB" sz="1600" dirty="0"/>
              <a:t>• support your opinions with references to the </a:t>
            </a:r>
            <a:r>
              <a:rPr lang="en-GB" sz="1600" dirty="0" smtClean="0"/>
              <a:t>text</a:t>
            </a:r>
          </a:p>
          <a:p>
            <a:endParaRPr lang="en-GB" sz="1600" dirty="0"/>
          </a:p>
          <a:p>
            <a:r>
              <a:rPr lang="en-GB" sz="1600" b="1" dirty="0" smtClean="0"/>
              <a:t>[20</a:t>
            </a:r>
            <a:r>
              <a:rPr lang="en-GB" sz="1600" dirty="0" smtClean="0"/>
              <a:t> </a:t>
            </a:r>
            <a:r>
              <a:rPr lang="en-GB" sz="1600" b="1" dirty="0" smtClean="0"/>
              <a:t>Marks]</a:t>
            </a:r>
            <a:endParaRPr lang="en-GB" sz="1600" b="1" dirty="0"/>
          </a:p>
        </p:txBody>
      </p:sp>
      <p:sp>
        <p:nvSpPr>
          <p:cNvPr id="8" name="TextBox 7"/>
          <p:cNvSpPr txBox="1"/>
          <p:nvPr/>
        </p:nvSpPr>
        <p:spPr>
          <a:xfrm>
            <a:off x="467544" y="5589240"/>
            <a:ext cx="1577547" cy="461665"/>
          </a:xfrm>
          <a:prstGeom prst="rect">
            <a:avLst/>
          </a:prstGeom>
          <a:noFill/>
        </p:spPr>
        <p:txBody>
          <a:bodyPr wrap="none" rtlCol="0">
            <a:spAutoFit/>
          </a:bodyPr>
          <a:lstStyle/>
          <a:p>
            <a:pPr algn="ctr"/>
            <a:r>
              <a:rPr lang="en-GB" sz="2400" dirty="0" smtClean="0"/>
              <a:t>25 minutes</a:t>
            </a:r>
            <a:endParaRPr lang="en-GB" sz="2400" dirty="0"/>
          </a:p>
        </p:txBody>
      </p:sp>
      <p:sp>
        <p:nvSpPr>
          <p:cNvPr id="5" name="Date Placeholder 4"/>
          <p:cNvSpPr>
            <a:spLocks noGrp="1"/>
          </p:cNvSpPr>
          <p:nvPr>
            <p:ph type="dt" sz="half" idx="10"/>
          </p:nvPr>
        </p:nvSpPr>
        <p:spPr/>
        <p:txBody>
          <a:bodyPr/>
          <a:lstStyle/>
          <a:p>
            <a:fld id="{36BBD3D2-EADF-4A39-BCC5-234E84195D67}" type="datetime3">
              <a:rPr lang="en-GB" smtClean="0">
                <a:solidFill>
                  <a:prstClr val="black">
                    <a:tint val="75000"/>
                  </a:prstClr>
                </a:solidFill>
              </a:rPr>
              <a:t>17 April, 2019</a:t>
            </a:fld>
            <a:endParaRPr lang="en-GB">
              <a:solidFill>
                <a:prstClr val="black">
                  <a:tint val="75000"/>
                </a:prstClr>
              </a:solidFill>
            </a:endParaRPr>
          </a:p>
        </p:txBody>
      </p:sp>
    </p:spTree>
    <p:extLst>
      <p:ext uri="{BB962C8B-B14F-4D97-AF65-F5344CB8AC3E}">
        <p14:creationId xmlns:p14="http://schemas.microsoft.com/office/powerpoint/2010/main" val="38896991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95536" y="1268760"/>
            <a:ext cx="8498220" cy="4026737"/>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A student, having read this section of the text, said </a:t>
            </a:r>
            <a:r>
              <a:rPr lang="en-GB" sz="3200" b="1" i="1" dirty="0"/>
              <a:t> “I like the way the author makes this moment of the story very dramatic.”</a:t>
            </a:r>
          </a:p>
          <a:p>
            <a:pPr marL="0" indent="0">
              <a:buNone/>
            </a:pPr>
            <a:r>
              <a:rPr lang="en-GB" sz="3200" dirty="0" smtClean="0"/>
              <a:t>To what extent do you agree?</a:t>
            </a:r>
          </a:p>
          <a:p>
            <a:pPr marL="0" indent="0">
              <a:buFont typeface="Arial" panose="020B0604020202020204" pitchFamily="34" charset="0"/>
              <a:buNone/>
            </a:pPr>
            <a:endParaRPr lang="en-US" sz="3200" dirty="0" smtClean="0">
              <a:solidFill>
                <a:srgbClr val="FF0000"/>
              </a:solidFill>
            </a:endParaRPr>
          </a:p>
          <a:p>
            <a:r>
              <a:rPr lang="en-US" sz="3200" b="1" dirty="0" smtClean="0">
                <a:solidFill>
                  <a:srgbClr val="FF0000"/>
                </a:solidFill>
              </a:rPr>
              <a:t>Find an example from the text.</a:t>
            </a:r>
          </a:p>
          <a:p>
            <a:r>
              <a:rPr lang="en-US" sz="3200" b="1" dirty="0" err="1" smtClean="0">
                <a:solidFill>
                  <a:srgbClr val="FF0000"/>
                </a:solidFill>
              </a:rPr>
              <a:t>Analyse</a:t>
            </a:r>
            <a:r>
              <a:rPr lang="en-US" sz="3200" b="1" dirty="0" smtClean="0">
                <a:solidFill>
                  <a:srgbClr val="FF0000"/>
                </a:solidFill>
              </a:rPr>
              <a:t> and consider the author’s intention.</a:t>
            </a:r>
          </a:p>
          <a:p>
            <a:r>
              <a:rPr lang="en-US" sz="3200" b="1" dirty="0" smtClean="0">
                <a:solidFill>
                  <a:srgbClr val="FF0000"/>
                </a:solidFill>
              </a:rPr>
              <a:t>Consider HOW EFFECTIVE the method is</a:t>
            </a:r>
          </a:p>
          <a:p>
            <a:pPr marL="0" indent="0">
              <a:buFont typeface="Arial" panose="020B0604020202020204" pitchFamily="34" charset="0"/>
              <a:buNone/>
            </a:pPr>
            <a:endParaRPr lang="en-GB" sz="3200" dirty="0">
              <a:solidFill>
                <a:srgbClr val="FF0000"/>
              </a:solidFill>
            </a:endParaRPr>
          </a:p>
        </p:txBody>
      </p:sp>
      <p:sp>
        <p:nvSpPr>
          <p:cNvPr id="3" name="TextBox 2"/>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practise answering Paper 1 Section A</a:t>
            </a:r>
            <a:endParaRPr lang="en-GB" dirty="0"/>
          </a:p>
        </p:txBody>
      </p:sp>
      <p:sp>
        <p:nvSpPr>
          <p:cNvPr id="4" name="Date Placeholder 3"/>
          <p:cNvSpPr>
            <a:spLocks noGrp="1"/>
          </p:cNvSpPr>
          <p:nvPr>
            <p:ph type="dt" sz="half" idx="10"/>
          </p:nvPr>
        </p:nvSpPr>
        <p:spPr/>
        <p:txBody>
          <a:bodyPr/>
          <a:lstStyle/>
          <a:p>
            <a:fld id="{BA3F12F6-9C1C-41E2-9FF8-CBEB9EE0F33D}" type="datetime3">
              <a:rPr lang="en-GB" smtClean="0">
                <a:solidFill>
                  <a:prstClr val="black">
                    <a:tint val="75000"/>
                  </a:prstClr>
                </a:solidFill>
              </a:rPr>
              <a:t>17 April, 2019</a:t>
            </a:fld>
            <a:endParaRPr lang="en-GB">
              <a:solidFill>
                <a:prstClr val="black">
                  <a:tint val="75000"/>
                </a:prstClr>
              </a:solidFill>
            </a:endParaRPr>
          </a:p>
        </p:txBody>
      </p:sp>
    </p:spTree>
    <p:extLst>
      <p:ext uri="{BB962C8B-B14F-4D97-AF65-F5344CB8AC3E}">
        <p14:creationId xmlns:p14="http://schemas.microsoft.com/office/powerpoint/2010/main" val="12057227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practise answering Paper 1 Section A</a:t>
            </a:r>
            <a:endParaRPr lang="en-GB" dirty="0"/>
          </a:p>
        </p:txBody>
      </p:sp>
      <p:sp>
        <p:nvSpPr>
          <p:cNvPr id="3" name="Rectangle 4"/>
          <p:cNvSpPr>
            <a:spLocks noChangeArrowheads="1"/>
          </p:cNvSpPr>
          <p:nvPr/>
        </p:nvSpPr>
        <p:spPr bwMode="auto">
          <a:xfrm>
            <a:off x="119856" y="531535"/>
            <a:ext cx="8904287"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b="1" dirty="0">
                <a:solidFill>
                  <a:srgbClr val="CC3300"/>
                </a:solidFill>
              </a:rPr>
              <a:t>Read from </a:t>
            </a:r>
            <a:r>
              <a:rPr lang="en-US" altLang="en-US" sz="2400" b="1" dirty="0" smtClean="0">
                <a:solidFill>
                  <a:srgbClr val="CC3300"/>
                </a:solidFill>
              </a:rPr>
              <a:t>line 28 </a:t>
            </a:r>
            <a:r>
              <a:rPr lang="en-US" altLang="en-US" sz="2400" b="1" dirty="0">
                <a:solidFill>
                  <a:srgbClr val="CC3300"/>
                </a:solidFill>
              </a:rPr>
              <a:t>to the end</a:t>
            </a:r>
          </a:p>
          <a:p>
            <a:pPr>
              <a:spcBef>
                <a:spcPct val="0"/>
              </a:spcBef>
              <a:buFontTx/>
              <a:buNone/>
            </a:pPr>
            <a:r>
              <a:rPr lang="en-US" altLang="en-US" sz="2400" b="1" u="sng" dirty="0"/>
              <a:t>FOCUS</a:t>
            </a:r>
            <a:r>
              <a:rPr lang="en-US" altLang="en-US" sz="2400" b="1" dirty="0"/>
              <a:t>: the </a:t>
            </a:r>
            <a:r>
              <a:rPr lang="en-US" altLang="en-US" sz="2400" b="1" dirty="0" smtClean="0"/>
              <a:t>moment is </a:t>
            </a:r>
            <a:r>
              <a:rPr lang="en-US" altLang="en-US" sz="2400" b="1" u="sng" dirty="0" smtClean="0"/>
              <a:t>dramatic</a:t>
            </a:r>
            <a:r>
              <a:rPr lang="en-US" altLang="en-US" sz="2400" b="1" dirty="0" smtClean="0"/>
              <a:t>. </a:t>
            </a:r>
            <a:endParaRPr lang="en-US" altLang="en-US" sz="2400" b="1" u="sng" dirty="0"/>
          </a:p>
        </p:txBody>
      </p:sp>
      <p:sp>
        <p:nvSpPr>
          <p:cNvPr id="5" name="Rectangle 1"/>
          <p:cNvSpPr>
            <a:spLocks noChangeArrowheads="1"/>
          </p:cNvSpPr>
          <p:nvPr/>
        </p:nvSpPr>
        <p:spPr bwMode="auto">
          <a:xfrm>
            <a:off x="119856" y="1635135"/>
            <a:ext cx="870585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None/>
            </a:pPr>
            <a:r>
              <a:rPr lang="en-GB" sz="2000" dirty="0"/>
              <a:t>Bilbo had heard tell and sing of dragon hoards before, but the </a:t>
            </a:r>
            <a:r>
              <a:rPr lang="en-GB" sz="2000" b="1" dirty="0">
                <a:solidFill>
                  <a:srgbClr val="FF0000"/>
                </a:solidFill>
              </a:rPr>
              <a:t>splendour, the lust, the glory</a:t>
            </a:r>
            <a:r>
              <a:rPr lang="en-GB" sz="2000" dirty="0"/>
              <a:t> of such treasure had never yet come home to him. </a:t>
            </a:r>
            <a:r>
              <a:rPr lang="en-GB" sz="2000" b="1" dirty="0">
                <a:solidFill>
                  <a:srgbClr val="FF0000"/>
                </a:solidFill>
              </a:rPr>
              <a:t>His heart was filled and pierced with enchantment </a:t>
            </a:r>
            <a:r>
              <a:rPr lang="en-GB" sz="2000" dirty="0"/>
              <a:t>and </a:t>
            </a:r>
            <a:r>
              <a:rPr lang="en-GB" sz="2000" dirty="0" smtClean="0"/>
              <a:t>with </a:t>
            </a:r>
            <a:r>
              <a:rPr lang="en-GB" sz="2000" dirty="0"/>
              <a:t>the desire of dwarves; and he gazed motionless, almost forgetting the </a:t>
            </a:r>
            <a:r>
              <a:rPr lang="en-GB" sz="2000" b="1" dirty="0">
                <a:solidFill>
                  <a:srgbClr val="FF0000"/>
                </a:solidFill>
              </a:rPr>
              <a:t>frightful guardian</a:t>
            </a:r>
            <a:r>
              <a:rPr lang="en-GB" sz="2000" dirty="0"/>
              <a:t>, at the gold beyond price and count.</a:t>
            </a:r>
          </a:p>
          <a:p>
            <a:pPr>
              <a:buNone/>
            </a:pPr>
            <a:r>
              <a:rPr lang="en-GB" sz="2000" dirty="0"/>
              <a:t> </a:t>
            </a:r>
          </a:p>
          <a:p>
            <a:pPr>
              <a:buNone/>
            </a:pPr>
            <a:r>
              <a:rPr lang="en-GB" sz="2000" dirty="0"/>
              <a:t>He gazed for what seemed an age, before drawn almost against his will; he stole from the shadow of the doorway, across the floor to the nearest edge of the mounds of treasure. Above him the sleeping dragon lay, a </a:t>
            </a:r>
            <a:r>
              <a:rPr lang="en-GB" sz="2000" b="1" dirty="0">
                <a:solidFill>
                  <a:srgbClr val="FF0000"/>
                </a:solidFill>
              </a:rPr>
              <a:t>dire menace </a:t>
            </a:r>
            <a:r>
              <a:rPr lang="en-GB" sz="2000" dirty="0"/>
              <a:t>even in his sleep. He grasped a great two-handled cup, as heavy as </a:t>
            </a:r>
            <a:r>
              <a:rPr lang="en-GB" sz="2000" dirty="0" smtClean="0"/>
              <a:t>he could </a:t>
            </a:r>
            <a:r>
              <a:rPr lang="en-GB" sz="2000" dirty="0"/>
              <a:t>carry, and cast one fearful eye upwards. </a:t>
            </a:r>
            <a:r>
              <a:rPr lang="en-GB" sz="2000" b="1" dirty="0" err="1">
                <a:solidFill>
                  <a:srgbClr val="FF0000"/>
                </a:solidFill>
              </a:rPr>
              <a:t>Smaug</a:t>
            </a:r>
            <a:r>
              <a:rPr lang="en-GB" sz="2000" b="1" dirty="0">
                <a:solidFill>
                  <a:srgbClr val="FF0000"/>
                </a:solidFill>
              </a:rPr>
              <a:t> stirred a wing, opened a claw, the rumble of </a:t>
            </a:r>
            <a:r>
              <a:rPr lang="en-GB" sz="2000" b="1" dirty="0" smtClean="0">
                <a:solidFill>
                  <a:srgbClr val="FF0000"/>
                </a:solidFill>
              </a:rPr>
              <a:t>his </a:t>
            </a:r>
            <a:r>
              <a:rPr lang="en-GB" sz="2000" b="1" dirty="0">
                <a:solidFill>
                  <a:srgbClr val="FF0000"/>
                </a:solidFill>
              </a:rPr>
              <a:t>snoring changed its note</a:t>
            </a:r>
            <a:r>
              <a:rPr lang="en-GB" sz="2000" dirty="0" smtClean="0"/>
              <a:t>.</a:t>
            </a:r>
          </a:p>
          <a:p>
            <a:pPr>
              <a:buNone/>
            </a:pPr>
            <a:endParaRPr lang="en-GB" sz="2000" dirty="0"/>
          </a:p>
          <a:p>
            <a:pPr>
              <a:buNone/>
            </a:pPr>
            <a:endParaRPr lang="en-GB" sz="2000" dirty="0"/>
          </a:p>
        </p:txBody>
      </p:sp>
      <p:sp>
        <p:nvSpPr>
          <p:cNvPr id="4" name="Date Placeholder 3"/>
          <p:cNvSpPr>
            <a:spLocks noGrp="1"/>
          </p:cNvSpPr>
          <p:nvPr>
            <p:ph type="dt" sz="half" idx="10"/>
          </p:nvPr>
        </p:nvSpPr>
        <p:spPr/>
        <p:txBody>
          <a:bodyPr/>
          <a:lstStyle/>
          <a:p>
            <a:fld id="{465F136D-648D-45CE-8B63-C6146112BD19}" type="datetime3">
              <a:rPr lang="en-GB" smtClean="0">
                <a:solidFill>
                  <a:prstClr val="black">
                    <a:tint val="75000"/>
                  </a:prstClr>
                </a:solidFill>
              </a:rPr>
              <a:t>17 April, 2019</a:t>
            </a:fld>
            <a:endParaRPr lang="en-GB">
              <a:solidFill>
                <a:prstClr val="black">
                  <a:tint val="75000"/>
                </a:prstClr>
              </a:solidFill>
            </a:endParaRPr>
          </a:p>
        </p:txBody>
      </p:sp>
    </p:spTree>
    <p:extLst>
      <p:ext uri="{BB962C8B-B14F-4D97-AF65-F5344CB8AC3E}">
        <p14:creationId xmlns:p14="http://schemas.microsoft.com/office/powerpoint/2010/main" val="16071613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practise answering Paper 1 Section A</a:t>
            </a:r>
            <a:endParaRPr lang="en-GB" dirty="0"/>
          </a:p>
        </p:txBody>
      </p:sp>
      <p:sp>
        <p:nvSpPr>
          <p:cNvPr id="3" name="Rectangle 4"/>
          <p:cNvSpPr>
            <a:spLocks noChangeArrowheads="1"/>
          </p:cNvSpPr>
          <p:nvPr/>
        </p:nvSpPr>
        <p:spPr bwMode="auto">
          <a:xfrm>
            <a:off x="119856" y="531535"/>
            <a:ext cx="8904287" cy="83099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2400" b="1" dirty="0">
                <a:solidFill>
                  <a:srgbClr val="CC3300"/>
                </a:solidFill>
              </a:rPr>
              <a:t>Read from </a:t>
            </a:r>
            <a:r>
              <a:rPr lang="en-US" altLang="en-US" sz="2400" b="1" dirty="0" smtClean="0">
                <a:solidFill>
                  <a:srgbClr val="CC3300"/>
                </a:solidFill>
              </a:rPr>
              <a:t>line 28 </a:t>
            </a:r>
            <a:r>
              <a:rPr lang="en-US" altLang="en-US" sz="2400" b="1" dirty="0">
                <a:solidFill>
                  <a:srgbClr val="CC3300"/>
                </a:solidFill>
              </a:rPr>
              <a:t>to the end</a:t>
            </a:r>
          </a:p>
          <a:p>
            <a:pPr>
              <a:spcBef>
                <a:spcPct val="0"/>
              </a:spcBef>
              <a:buFontTx/>
              <a:buNone/>
            </a:pPr>
            <a:r>
              <a:rPr lang="en-US" altLang="en-US" sz="2400" b="1" u="sng" dirty="0"/>
              <a:t>FOCUS</a:t>
            </a:r>
            <a:r>
              <a:rPr lang="en-US" altLang="en-US" sz="2400" b="1" dirty="0"/>
              <a:t>: the </a:t>
            </a:r>
            <a:r>
              <a:rPr lang="en-US" altLang="en-US" sz="2400" b="1" dirty="0" smtClean="0"/>
              <a:t>moment is </a:t>
            </a:r>
            <a:r>
              <a:rPr lang="en-US" altLang="en-US" sz="2400" b="1" u="sng" dirty="0" smtClean="0"/>
              <a:t>dramatic</a:t>
            </a:r>
            <a:r>
              <a:rPr lang="en-US" altLang="en-US" sz="2400" b="1" dirty="0" smtClean="0"/>
              <a:t>. </a:t>
            </a:r>
            <a:endParaRPr lang="en-US" altLang="en-US" sz="2400" b="1" u="sng" dirty="0"/>
          </a:p>
        </p:txBody>
      </p:sp>
      <p:sp>
        <p:nvSpPr>
          <p:cNvPr id="5" name="Rectangle 1"/>
          <p:cNvSpPr>
            <a:spLocks noChangeArrowheads="1"/>
          </p:cNvSpPr>
          <p:nvPr/>
        </p:nvSpPr>
        <p:spPr bwMode="auto">
          <a:xfrm>
            <a:off x="119856" y="1524735"/>
            <a:ext cx="8705850" cy="52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buNone/>
            </a:pPr>
            <a:r>
              <a:rPr lang="en-GB" sz="1800" dirty="0" smtClean="0"/>
              <a:t>Dragons </a:t>
            </a:r>
            <a:r>
              <a:rPr lang="en-GB" sz="1800" dirty="0"/>
              <a:t>may not have much real use for all their wealth, but they know it to an ounce as a rule, especially after long possession; and </a:t>
            </a:r>
            <a:r>
              <a:rPr lang="en-GB" sz="1800" dirty="0" err="1"/>
              <a:t>Smaug</a:t>
            </a:r>
            <a:r>
              <a:rPr lang="en-GB" sz="1800" dirty="0"/>
              <a:t> was no exception. He had passed from an uneasy dream </a:t>
            </a:r>
            <a:r>
              <a:rPr lang="en-GB" sz="1800" dirty="0" smtClean="0"/>
              <a:t>(</a:t>
            </a:r>
            <a:r>
              <a:rPr lang="en-GB" sz="1800" dirty="0"/>
              <a:t>in which a warrior, altogether insignificant in size but provided with a bitter sword and great </a:t>
            </a:r>
            <a:r>
              <a:rPr lang="en-GB" sz="1800" dirty="0" smtClean="0"/>
              <a:t>courage</a:t>
            </a:r>
            <a:r>
              <a:rPr lang="en-GB" sz="1800" dirty="0"/>
              <a:t>, figured most unpleasantly) to a doze, and from a doze to wide waking. There was a breath </a:t>
            </a:r>
            <a:r>
              <a:rPr lang="en-GB" sz="1800" dirty="0" smtClean="0"/>
              <a:t>of </a:t>
            </a:r>
            <a:r>
              <a:rPr lang="en-GB" sz="1800" dirty="0"/>
              <a:t>strange air in his cave. Could there be a draught from that little hole? He had never felt quite </a:t>
            </a:r>
            <a:r>
              <a:rPr lang="en-GB" sz="1800" dirty="0" smtClean="0"/>
              <a:t>happy </a:t>
            </a:r>
            <a:r>
              <a:rPr lang="en-GB" sz="1800" dirty="0"/>
              <a:t>about it, though was so small, and now he glared at it in suspicion and wondered why he had never blocked it up. Of late he had half fancied he had caught the dim echoes of a knocking sound </a:t>
            </a:r>
            <a:r>
              <a:rPr lang="en-GB" sz="1800" dirty="0" smtClean="0"/>
              <a:t>from </a:t>
            </a:r>
            <a:r>
              <a:rPr lang="en-GB" sz="1800" dirty="0"/>
              <a:t>far above that came down through it to his lair. </a:t>
            </a:r>
            <a:r>
              <a:rPr lang="en-GB" sz="1800" b="1" dirty="0">
                <a:solidFill>
                  <a:srgbClr val="FF0000"/>
                </a:solidFill>
              </a:rPr>
              <a:t>He stirred and stretched forth his neck to sniff. </a:t>
            </a:r>
            <a:r>
              <a:rPr lang="en-GB" sz="1800" dirty="0"/>
              <a:t>Then he missed the cup!</a:t>
            </a:r>
          </a:p>
          <a:p>
            <a:pPr>
              <a:buNone/>
            </a:pPr>
            <a:endParaRPr lang="en-GB" sz="1800" dirty="0"/>
          </a:p>
          <a:p>
            <a:pPr>
              <a:buNone/>
            </a:pPr>
            <a:r>
              <a:rPr lang="en-GB" sz="1800" b="1" dirty="0">
                <a:solidFill>
                  <a:srgbClr val="FF0000"/>
                </a:solidFill>
              </a:rPr>
              <a:t>Thieves! Fire! Murder! </a:t>
            </a:r>
            <a:r>
              <a:rPr lang="en-GB" sz="1800" dirty="0"/>
              <a:t>Such a thing had not happened since first he came to the Mountain! His rage passes </a:t>
            </a:r>
            <a:r>
              <a:rPr lang="en-GB" sz="1800" dirty="0" smtClean="0"/>
              <a:t>description </a:t>
            </a:r>
            <a:r>
              <a:rPr lang="en-GB" sz="1800" dirty="0"/>
              <a:t>- the sort of rage that is only seen when rich folk that have more than they can </a:t>
            </a:r>
            <a:r>
              <a:rPr lang="en-GB" sz="1800" dirty="0" smtClean="0"/>
              <a:t>enjoy </a:t>
            </a:r>
            <a:r>
              <a:rPr lang="en-GB" sz="1800" dirty="0"/>
              <a:t>suddenly lose something that they have long had but have never before used or wanted. </a:t>
            </a:r>
            <a:r>
              <a:rPr lang="en-GB" sz="1800" dirty="0">
                <a:solidFill>
                  <a:srgbClr val="FF0000"/>
                </a:solidFill>
              </a:rPr>
              <a:t>His </a:t>
            </a:r>
            <a:r>
              <a:rPr lang="en-GB" sz="1800" dirty="0" smtClean="0">
                <a:solidFill>
                  <a:srgbClr val="FF0000"/>
                </a:solidFill>
              </a:rPr>
              <a:t>fire </a:t>
            </a:r>
            <a:r>
              <a:rPr lang="en-GB" sz="1800" dirty="0">
                <a:solidFill>
                  <a:srgbClr val="FF0000"/>
                </a:solidFill>
              </a:rPr>
              <a:t>belched forth</a:t>
            </a:r>
            <a:r>
              <a:rPr lang="en-GB" sz="1800" dirty="0"/>
              <a:t>, the hall smoked, </a:t>
            </a:r>
            <a:r>
              <a:rPr lang="en-GB" sz="1800" b="1" dirty="0">
                <a:solidFill>
                  <a:srgbClr val="FF0000"/>
                </a:solidFill>
              </a:rPr>
              <a:t>he shook the mountain roots</a:t>
            </a:r>
            <a:r>
              <a:rPr lang="en-GB" sz="1800" dirty="0"/>
              <a:t>. He thrust his head in vain at the </a:t>
            </a:r>
            <a:r>
              <a:rPr lang="en-GB" sz="1800" dirty="0" smtClean="0"/>
              <a:t>little </a:t>
            </a:r>
            <a:r>
              <a:rPr lang="en-GB" sz="1800" dirty="0"/>
              <a:t>hole, and then coiling his length together, </a:t>
            </a:r>
            <a:r>
              <a:rPr lang="en-GB" sz="1800" b="1" dirty="0">
                <a:solidFill>
                  <a:srgbClr val="FF0000"/>
                </a:solidFill>
              </a:rPr>
              <a:t>roaring like thunder underground</a:t>
            </a:r>
            <a:r>
              <a:rPr lang="en-GB" sz="1800" dirty="0"/>
              <a:t>, he </a:t>
            </a:r>
            <a:r>
              <a:rPr lang="en-GB" sz="1800" b="1" dirty="0">
                <a:solidFill>
                  <a:srgbClr val="FF0000"/>
                </a:solidFill>
              </a:rPr>
              <a:t>sped</a:t>
            </a:r>
            <a:r>
              <a:rPr lang="en-GB" sz="1800" dirty="0"/>
              <a:t> from his deep lair through its great door, out into the huge passages of the mountain palace and up </a:t>
            </a:r>
            <a:r>
              <a:rPr lang="en-GB" sz="1800" dirty="0" smtClean="0"/>
              <a:t>towards the </a:t>
            </a:r>
            <a:r>
              <a:rPr lang="en-GB" sz="1800" dirty="0"/>
              <a:t>Front Gate.</a:t>
            </a:r>
          </a:p>
          <a:p>
            <a:pPr>
              <a:buNone/>
            </a:pPr>
            <a:endParaRPr lang="en-GB" sz="1800" dirty="0"/>
          </a:p>
        </p:txBody>
      </p:sp>
      <p:sp>
        <p:nvSpPr>
          <p:cNvPr id="4" name="Date Placeholder 3"/>
          <p:cNvSpPr>
            <a:spLocks noGrp="1"/>
          </p:cNvSpPr>
          <p:nvPr>
            <p:ph type="dt" sz="half" idx="10"/>
          </p:nvPr>
        </p:nvSpPr>
        <p:spPr>
          <a:xfrm>
            <a:off x="6768306" y="895946"/>
            <a:ext cx="2057400" cy="365125"/>
          </a:xfrm>
        </p:spPr>
        <p:txBody>
          <a:bodyPr/>
          <a:lstStyle/>
          <a:p>
            <a:fld id="{465F136D-648D-45CE-8B63-C6146112BD19}" type="datetime3">
              <a:rPr lang="en-GB" smtClean="0">
                <a:solidFill>
                  <a:prstClr val="black">
                    <a:tint val="75000"/>
                  </a:prstClr>
                </a:solidFill>
              </a:rPr>
              <a:t>17 April, 2019</a:t>
            </a:fld>
            <a:endParaRPr lang="en-GB" dirty="0">
              <a:solidFill>
                <a:prstClr val="black">
                  <a:tint val="75000"/>
                </a:prstClr>
              </a:solidFill>
            </a:endParaRPr>
          </a:p>
        </p:txBody>
      </p:sp>
    </p:spTree>
    <p:extLst>
      <p:ext uri="{BB962C8B-B14F-4D97-AF65-F5344CB8AC3E}">
        <p14:creationId xmlns:p14="http://schemas.microsoft.com/office/powerpoint/2010/main" val="2640671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207" y="103032"/>
            <a:ext cx="8683579" cy="772497"/>
          </a:xfrm>
          <a:solidFill>
            <a:schemeClr val="accent4"/>
          </a:solidFill>
        </p:spPr>
        <p:txBody>
          <a:bodyPr>
            <a:noAutofit/>
          </a:bodyPr>
          <a:lstStyle/>
          <a:p>
            <a:pPr algn="ctr"/>
            <a:r>
              <a:rPr lang="en-GB" sz="3200" b="1" dirty="0" smtClean="0"/>
              <a:t>The language of evaluation – don’t just say ‘good’!</a:t>
            </a:r>
            <a:endParaRPr lang="en-GB" sz="3200" b="1" dirty="0"/>
          </a:p>
        </p:txBody>
      </p:sp>
      <p:sp>
        <p:nvSpPr>
          <p:cNvPr id="12" name="Rounded Rectangle 11"/>
          <p:cNvSpPr/>
          <p:nvPr/>
        </p:nvSpPr>
        <p:spPr>
          <a:xfrm>
            <a:off x="367049" y="1242694"/>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Powerful</a:t>
            </a:r>
            <a:endParaRPr lang="en-GB" sz="3200" dirty="0">
              <a:solidFill>
                <a:schemeClr val="tx1"/>
              </a:solidFill>
            </a:endParaRPr>
          </a:p>
        </p:txBody>
      </p:sp>
      <p:sp>
        <p:nvSpPr>
          <p:cNvPr id="13" name="Rounded Rectangle 12"/>
          <p:cNvSpPr/>
          <p:nvPr/>
        </p:nvSpPr>
        <p:spPr>
          <a:xfrm>
            <a:off x="367049" y="2154948"/>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Vivid </a:t>
            </a:r>
            <a:endParaRPr lang="en-GB" sz="3200" dirty="0">
              <a:solidFill>
                <a:schemeClr val="tx1"/>
              </a:solidFill>
            </a:endParaRPr>
          </a:p>
        </p:txBody>
      </p:sp>
      <p:sp>
        <p:nvSpPr>
          <p:cNvPr id="14" name="Rounded Rectangle 13"/>
          <p:cNvSpPr/>
          <p:nvPr/>
        </p:nvSpPr>
        <p:spPr>
          <a:xfrm>
            <a:off x="2548409" y="1242693"/>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Memorable </a:t>
            </a:r>
            <a:endParaRPr lang="en-GB" sz="2400" dirty="0">
              <a:solidFill>
                <a:schemeClr val="tx1"/>
              </a:solidFill>
            </a:endParaRPr>
          </a:p>
        </p:txBody>
      </p:sp>
      <p:sp>
        <p:nvSpPr>
          <p:cNvPr id="15" name="Rounded Rectangle 14"/>
          <p:cNvSpPr/>
          <p:nvPr/>
        </p:nvSpPr>
        <p:spPr>
          <a:xfrm>
            <a:off x="2574165" y="2154948"/>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Life-like</a:t>
            </a:r>
            <a:endParaRPr lang="en-GB" sz="3200" dirty="0">
              <a:solidFill>
                <a:schemeClr val="tx1"/>
              </a:solidFill>
            </a:endParaRPr>
          </a:p>
        </p:txBody>
      </p:sp>
      <p:sp>
        <p:nvSpPr>
          <p:cNvPr id="16" name="Rounded Rectangle 15"/>
          <p:cNvSpPr/>
          <p:nvPr/>
        </p:nvSpPr>
        <p:spPr>
          <a:xfrm>
            <a:off x="367049" y="3067202"/>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solidFill>
                  <a:schemeClr val="tx1"/>
                </a:solidFill>
              </a:rPr>
              <a:t>Impressive</a:t>
            </a:r>
          </a:p>
        </p:txBody>
      </p:sp>
      <p:sp>
        <p:nvSpPr>
          <p:cNvPr id="17" name="Rounded Rectangle 16"/>
          <p:cNvSpPr/>
          <p:nvPr/>
        </p:nvSpPr>
        <p:spPr>
          <a:xfrm>
            <a:off x="2574165" y="3067202"/>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Striking </a:t>
            </a:r>
            <a:endParaRPr lang="en-GB" sz="3200" dirty="0">
              <a:solidFill>
                <a:schemeClr val="tx1"/>
              </a:solidFill>
            </a:endParaRPr>
          </a:p>
        </p:txBody>
      </p:sp>
      <p:sp>
        <p:nvSpPr>
          <p:cNvPr id="18" name="Rounded Rectangle 17"/>
          <p:cNvSpPr/>
          <p:nvPr/>
        </p:nvSpPr>
        <p:spPr>
          <a:xfrm>
            <a:off x="367049" y="3979456"/>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Effective </a:t>
            </a:r>
            <a:endParaRPr lang="en-GB" sz="3200" dirty="0">
              <a:solidFill>
                <a:schemeClr val="tx1"/>
              </a:solidFill>
            </a:endParaRPr>
          </a:p>
        </p:txBody>
      </p:sp>
      <p:sp>
        <p:nvSpPr>
          <p:cNvPr id="19" name="Rounded Rectangle 18"/>
          <p:cNvSpPr/>
          <p:nvPr/>
        </p:nvSpPr>
        <p:spPr>
          <a:xfrm>
            <a:off x="2574165" y="3979456"/>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Dramatic </a:t>
            </a:r>
            <a:endParaRPr lang="en-GB" sz="3200" dirty="0">
              <a:solidFill>
                <a:schemeClr val="tx1"/>
              </a:solidFill>
            </a:endParaRPr>
          </a:p>
        </p:txBody>
      </p:sp>
      <p:sp>
        <p:nvSpPr>
          <p:cNvPr id="20" name="Rounded Rectangle 19"/>
          <p:cNvSpPr/>
          <p:nvPr/>
        </p:nvSpPr>
        <p:spPr>
          <a:xfrm>
            <a:off x="367049" y="4891710"/>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Engaging </a:t>
            </a:r>
            <a:endParaRPr lang="en-GB" sz="3200" dirty="0">
              <a:solidFill>
                <a:schemeClr val="tx1"/>
              </a:solidFill>
            </a:endParaRPr>
          </a:p>
        </p:txBody>
      </p:sp>
      <p:sp>
        <p:nvSpPr>
          <p:cNvPr id="21" name="Rounded Rectangle 20"/>
          <p:cNvSpPr/>
          <p:nvPr/>
        </p:nvSpPr>
        <p:spPr>
          <a:xfrm>
            <a:off x="6964250" y="1242693"/>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Engaging </a:t>
            </a:r>
            <a:endParaRPr lang="en-GB" sz="3200" dirty="0">
              <a:solidFill>
                <a:schemeClr val="tx1"/>
              </a:solidFill>
            </a:endParaRPr>
          </a:p>
        </p:txBody>
      </p:sp>
      <p:sp>
        <p:nvSpPr>
          <p:cNvPr id="22" name="Rounded Rectangle 21"/>
          <p:cNvSpPr/>
          <p:nvPr/>
        </p:nvSpPr>
        <p:spPr>
          <a:xfrm>
            <a:off x="4782891" y="1219075"/>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Intriguing </a:t>
            </a:r>
            <a:endParaRPr lang="en-GB" sz="3200" dirty="0">
              <a:solidFill>
                <a:schemeClr val="tx1"/>
              </a:solidFill>
            </a:endParaRPr>
          </a:p>
        </p:txBody>
      </p:sp>
      <p:sp>
        <p:nvSpPr>
          <p:cNvPr id="23" name="Rounded Rectangle 22"/>
          <p:cNvSpPr/>
          <p:nvPr/>
        </p:nvSpPr>
        <p:spPr>
          <a:xfrm>
            <a:off x="4782891" y="2154948"/>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Insightful </a:t>
            </a:r>
            <a:endParaRPr lang="en-GB" sz="3200" dirty="0">
              <a:solidFill>
                <a:schemeClr val="tx1"/>
              </a:solidFill>
            </a:endParaRPr>
          </a:p>
        </p:txBody>
      </p:sp>
      <p:sp>
        <p:nvSpPr>
          <p:cNvPr id="24" name="Rounded Rectangle 23"/>
          <p:cNvSpPr/>
          <p:nvPr/>
        </p:nvSpPr>
        <p:spPr>
          <a:xfrm>
            <a:off x="2574165" y="4891710"/>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Concise </a:t>
            </a:r>
            <a:endParaRPr lang="en-GB" sz="3200" dirty="0">
              <a:solidFill>
                <a:schemeClr val="tx1"/>
              </a:solidFill>
            </a:endParaRPr>
          </a:p>
        </p:txBody>
      </p:sp>
      <p:sp>
        <p:nvSpPr>
          <p:cNvPr id="25" name="Rounded Rectangle 24"/>
          <p:cNvSpPr/>
          <p:nvPr/>
        </p:nvSpPr>
        <p:spPr>
          <a:xfrm>
            <a:off x="6991617" y="2188160"/>
            <a:ext cx="1883535" cy="695459"/>
          </a:xfrm>
          <a:prstGeom prst="roundRect">
            <a:avLst/>
          </a:prstGeom>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Specific </a:t>
            </a:r>
            <a:endParaRPr lang="en-GB" sz="3200" dirty="0">
              <a:solidFill>
                <a:schemeClr val="tx1"/>
              </a:solidFill>
            </a:endParaRPr>
          </a:p>
        </p:txBody>
      </p:sp>
      <p:sp>
        <p:nvSpPr>
          <p:cNvPr id="26" name="TextBox 25"/>
          <p:cNvSpPr txBox="1"/>
          <p:nvPr/>
        </p:nvSpPr>
        <p:spPr>
          <a:xfrm>
            <a:off x="4782890" y="3418012"/>
            <a:ext cx="4180805" cy="2677656"/>
          </a:xfrm>
          <a:prstGeom prst="rect">
            <a:avLst/>
          </a:prstGeom>
          <a:noFill/>
          <a:ln w="38100">
            <a:solidFill>
              <a:schemeClr val="tx1">
                <a:lumMod val="85000"/>
                <a:lumOff val="15000"/>
              </a:schemeClr>
            </a:solidFill>
          </a:ln>
        </p:spPr>
        <p:txBody>
          <a:bodyPr wrap="square" rtlCol="0">
            <a:spAutoFit/>
          </a:bodyPr>
          <a:lstStyle/>
          <a:p>
            <a:r>
              <a:rPr lang="en-GB" sz="2400" b="1" dirty="0" smtClean="0"/>
              <a:t>Don’t always say it’s ‘good’ or ‘interesting’.</a:t>
            </a:r>
          </a:p>
          <a:p>
            <a:endParaRPr lang="en-GB" sz="2400" b="1" dirty="0"/>
          </a:p>
          <a:p>
            <a:r>
              <a:rPr lang="en-GB" sz="2400" b="1" dirty="0" smtClean="0"/>
              <a:t> Think about the different ways you can describe something…</a:t>
            </a:r>
          </a:p>
          <a:p>
            <a:endParaRPr lang="en-GB" sz="2400" b="1" dirty="0"/>
          </a:p>
          <a:p>
            <a:r>
              <a:rPr lang="en-GB" sz="2400" b="1" dirty="0" smtClean="0"/>
              <a:t>Always say WHY!</a:t>
            </a:r>
            <a:endParaRPr lang="en-GB" sz="2000" b="1" dirty="0"/>
          </a:p>
        </p:txBody>
      </p:sp>
      <p:sp>
        <p:nvSpPr>
          <p:cNvPr id="3" name="Date Placeholder 2"/>
          <p:cNvSpPr>
            <a:spLocks noGrp="1"/>
          </p:cNvSpPr>
          <p:nvPr>
            <p:ph type="dt" sz="half" idx="10"/>
          </p:nvPr>
        </p:nvSpPr>
        <p:spPr/>
        <p:txBody>
          <a:bodyPr/>
          <a:lstStyle/>
          <a:p>
            <a:fld id="{78C39A1F-E610-4181-BA88-1FDF060FFE92}" type="datetime3">
              <a:rPr lang="en-GB" smtClean="0">
                <a:solidFill>
                  <a:prstClr val="black">
                    <a:tint val="75000"/>
                  </a:prstClr>
                </a:solidFill>
              </a:rPr>
              <a:t>17 April, 2019</a:t>
            </a:fld>
            <a:endParaRPr lang="en-GB">
              <a:solidFill>
                <a:prstClr val="black">
                  <a:tint val="75000"/>
                </a:prstClr>
              </a:solidFill>
            </a:endParaRPr>
          </a:p>
        </p:txBody>
      </p:sp>
    </p:spTree>
    <p:extLst>
      <p:ext uri="{BB962C8B-B14F-4D97-AF65-F5344CB8AC3E}">
        <p14:creationId xmlns:p14="http://schemas.microsoft.com/office/powerpoint/2010/main" val="1275134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995" y="271579"/>
            <a:ext cx="8741760" cy="1323439"/>
          </a:xfrm>
          <a:prstGeom prst="rect">
            <a:avLst/>
          </a:prstGeom>
          <a:solidFill>
            <a:schemeClr val="bg1"/>
          </a:solidFill>
          <a:ln w="28575">
            <a:solidFill>
              <a:schemeClr val="tx1"/>
            </a:solidFill>
          </a:ln>
        </p:spPr>
        <p:txBody>
          <a:bodyPr wrap="square" rtlCol="0">
            <a:spAutoFit/>
          </a:bodyPr>
          <a:lstStyle/>
          <a:p>
            <a:pPr algn="ctr"/>
            <a:r>
              <a:rPr lang="en-US" sz="4000" b="1" dirty="0" smtClean="0"/>
              <a:t>Advice: </a:t>
            </a:r>
            <a:r>
              <a:rPr lang="en-US" sz="4000" dirty="0" smtClean="0"/>
              <a:t>remember to use evaluate words such as ‘successfully’.</a:t>
            </a:r>
            <a:endParaRPr lang="en-US" sz="3200" dirty="0" smtClean="0"/>
          </a:p>
        </p:txBody>
      </p:sp>
      <p:sp>
        <p:nvSpPr>
          <p:cNvPr id="3" name="TextBox 2"/>
          <p:cNvSpPr txBox="1"/>
          <p:nvPr/>
        </p:nvSpPr>
        <p:spPr>
          <a:xfrm>
            <a:off x="199214" y="1772816"/>
            <a:ext cx="8729541" cy="4401205"/>
          </a:xfrm>
          <a:prstGeom prst="rect">
            <a:avLst/>
          </a:prstGeom>
          <a:solidFill>
            <a:schemeClr val="accent5">
              <a:lumMod val="20000"/>
              <a:lumOff val="80000"/>
            </a:schemeClr>
          </a:solidFill>
          <a:ln w="28575">
            <a:solidFill>
              <a:schemeClr val="tx1"/>
            </a:solidFill>
          </a:ln>
        </p:spPr>
        <p:txBody>
          <a:bodyPr wrap="square" rtlCol="0">
            <a:spAutoFit/>
          </a:bodyPr>
          <a:lstStyle/>
          <a:p>
            <a:r>
              <a:rPr lang="en-US" sz="3500" b="1" dirty="0" smtClean="0"/>
              <a:t>Remember to use your </a:t>
            </a:r>
            <a:r>
              <a:rPr lang="en-US" sz="3500" b="1" u="sng" dirty="0" smtClean="0"/>
              <a:t>evaluative statements</a:t>
            </a:r>
            <a:r>
              <a:rPr lang="en-US" sz="3500" b="1" dirty="0" smtClean="0"/>
              <a:t> when you respond to the question.</a:t>
            </a:r>
          </a:p>
          <a:p>
            <a:pPr marL="342900" indent="-342900">
              <a:buFont typeface="Arial" panose="020B0604020202020204" pitchFamily="34" charset="0"/>
              <a:buChar char="•"/>
            </a:pPr>
            <a:r>
              <a:rPr lang="en-US" sz="3500" dirty="0" smtClean="0"/>
              <a:t>The writer successfully depicts…</a:t>
            </a:r>
          </a:p>
          <a:p>
            <a:pPr marL="342900" indent="-342900">
              <a:buFont typeface="Arial" panose="020B0604020202020204" pitchFamily="34" charset="0"/>
              <a:buChar char="•"/>
            </a:pPr>
            <a:r>
              <a:rPr lang="en-US" sz="3500" dirty="0" smtClean="0"/>
              <a:t>The writer effectively conveys…</a:t>
            </a:r>
          </a:p>
          <a:p>
            <a:pPr marL="342900" indent="-342900">
              <a:buFont typeface="Arial" panose="020B0604020202020204" pitchFamily="34" charset="0"/>
              <a:buChar char="•"/>
            </a:pPr>
            <a:r>
              <a:rPr lang="en-US" sz="3500" dirty="0" smtClean="0"/>
              <a:t>The use of _____ works well because…</a:t>
            </a:r>
          </a:p>
          <a:p>
            <a:pPr marL="342900" indent="-342900">
              <a:buFont typeface="Arial" panose="020B0604020202020204" pitchFamily="34" charset="0"/>
              <a:buChar char="•"/>
            </a:pPr>
            <a:r>
              <a:rPr lang="en-US" sz="3500" dirty="0" smtClean="0"/>
              <a:t>The writer deliberately/purposefully chose to use…</a:t>
            </a:r>
          </a:p>
          <a:p>
            <a:pPr marL="342900" indent="-342900">
              <a:buFont typeface="Arial" panose="020B0604020202020204" pitchFamily="34" charset="0"/>
              <a:buChar char="•"/>
            </a:pPr>
            <a:r>
              <a:rPr lang="en-US" sz="3500" dirty="0" smtClean="0"/>
              <a:t>The use of _____ has great impact because…</a:t>
            </a:r>
            <a:endParaRPr lang="en-US" sz="3500" dirty="0"/>
          </a:p>
        </p:txBody>
      </p:sp>
      <p:sp>
        <p:nvSpPr>
          <p:cNvPr id="4" name="Date Placeholder 3"/>
          <p:cNvSpPr>
            <a:spLocks noGrp="1"/>
          </p:cNvSpPr>
          <p:nvPr>
            <p:ph type="dt" sz="half" idx="10"/>
          </p:nvPr>
        </p:nvSpPr>
        <p:spPr/>
        <p:txBody>
          <a:bodyPr/>
          <a:lstStyle/>
          <a:p>
            <a:fld id="{BEEBDF8C-F1CA-46E3-B37A-F022515533FA}" type="datetime3">
              <a:rPr lang="en-GB" smtClean="0">
                <a:solidFill>
                  <a:prstClr val="black">
                    <a:tint val="75000"/>
                  </a:prstClr>
                </a:solidFill>
              </a:rPr>
              <a:t>17 April, 2019</a:t>
            </a:fld>
            <a:endParaRPr lang="en-GB">
              <a:solidFill>
                <a:prstClr val="black">
                  <a:tint val="75000"/>
                </a:prstClr>
              </a:solidFill>
            </a:endParaRPr>
          </a:p>
        </p:txBody>
      </p:sp>
    </p:spTree>
    <p:extLst>
      <p:ext uri="{BB962C8B-B14F-4D97-AF65-F5344CB8AC3E}">
        <p14:creationId xmlns:p14="http://schemas.microsoft.com/office/powerpoint/2010/main" val="2932009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79512" y="387314"/>
            <a:ext cx="8280920" cy="4278094"/>
          </a:xfrm>
          <a:prstGeom prst="rect">
            <a:avLst/>
          </a:prstGeom>
          <a:solidFill>
            <a:schemeClr val="bg1"/>
          </a:solidFill>
        </p:spPr>
        <p:txBody>
          <a:bodyPr wrap="square">
            <a:spAutoFit/>
          </a:bodyPr>
          <a:lstStyle/>
          <a:p>
            <a:r>
              <a:rPr lang="en-GB" sz="1600" b="1" dirty="0"/>
              <a:t>Question 4</a:t>
            </a:r>
            <a:r>
              <a:rPr lang="en-GB" sz="1600" dirty="0"/>
              <a:t>: </a:t>
            </a:r>
          </a:p>
          <a:p>
            <a:r>
              <a:rPr lang="en-GB" sz="1600" dirty="0"/>
              <a:t>Focus this part of your answer on the second part of the source </a:t>
            </a:r>
            <a:r>
              <a:rPr lang="en-GB" sz="1600" b="1" dirty="0"/>
              <a:t>from line 28 to the end</a:t>
            </a:r>
            <a:r>
              <a:rPr lang="en-GB" sz="1600" dirty="0"/>
              <a:t>. </a:t>
            </a:r>
          </a:p>
          <a:p>
            <a:r>
              <a:rPr lang="en-GB" sz="1600" dirty="0"/>
              <a:t> </a:t>
            </a:r>
          </a:p>
          <a:p>
            <a:r>
              <a:rPr lang="en-US" sz="1600" b="1" dirty="0"/>
              <a:t>A student, having read this section of the text, said </a:t>
            </a:r>
            <a:r>
              <a:rPr lang="en-GB" sz="1600" b="1" i="1" dirty="0"/>
              <a:t> “I like the way the author makes this moment of the story very dramatic.”</a:t>
            </a:r>
          </a:p>
          <a:p>
            <a:endParaRPr lang="en-GB" sz="1600" b="1" i="1" dirty="0"/>
          </a:p>
          <a:p>
            <a:r>
              <a:rPr lang="en-GB" sz="1600" dirty="0"/>
              <a:t>To what extent do you agree?</a:t>
            </a:r>
          </a:p>
          <a:p>
            <a:r>
              <a:rPr lang="en-GB" sz="1600" dirty="0"/>
              <a:t> </a:t>
            </a:r>
          </a:p>
          <a:p>
            <a:r>
              <a:rPr lang="en-GB" sz="1600" dirty="0"/>
              <a:t>In your response, you could: </a:t>
            </a:r>
          </a:p>
          <a:p>
            <a:r>
              <a:rPr lang="en-GB" sz="1600" dirty="0"/>
              <a:t>• write about the ways the </a:t>
            </a:r>
            <a:r>
              <a:rPr lang="en-GB" sz="1600" dirty="0" smtClean="0"/>
              <a:t>author</a:t>
            </a:r>
          </a:p>
          <a:p>
            <a:r>
              <a:rPr lang="en-GB" sz="1600" dirty="0"/>
              <a:t> </a:t>
            </a:r>
            <a:r>
              <a:rPr lang="en-GB" sz="1600" dirty="0" smtClean="0"/>
              <a:t>  develops </a:t>
            </a:r>
            <a:r>
              <a:rPr lang="en-GB" sz="1600" dirty="0"/>
              <a:t>the tension</a:t>
            </a:r>
          </a:p>
          <a:p>
            <a:r>
              <a:rPr lang="en-GB" sz="1600" dirty="0"/>
              <a:t>• evaluate how the writer makes </a:t>
            </a:r>
            <a:r>
              <a:rPr lang="en-GB" sz="1600" dirty="0" smtClean="0"/>
              <a:t>this</a:t>
            </a:r>
          </a:p>
          <a:p>
            <a:r>
              <a:rPr lang="en-GB" sz="1600" dirty="0" smtClean="0"/>
              <a:t>   moment </a:t>
            </a:r>
            <a:r>
              <a:rPr lang="en-GB" sz="1600" dirty="0"/>
              <a:t>dramatic</a:t>
            </a:r>
          </a:p>
          <a:p>
            <a:r>
              <a:rPr lang="en-GB" sz="1600" dirty="0"/>
              <a:t>• support your opinions with </a:t>
            </a:r>
          </a:p>
          <a:p>
            <a:r>
              <a:rPr lang="en-GB" sz="1600" dirty="0" smtClean="0"/>
              <a:t>   references </a:t>
            </a:r>
            <a:r>
              <a:rPr lang="en-GB" sz="1600" dirty="0"/>
              <a:t>to the text</a:t>
            </a:r>
          </a:p>
          <a:p>
            <a:endParaRPr lang="en-GB" sz="1600" dirty="0"/>
          </a:p>
          <a:p>
            <a:r>
              <a:rPr lang="en-GB" sz="1600" b="1" dirty="0" smtClean="0"/>
              <a:t>[20</a:t>
            </a:r>
            <a:r>
              <a:rPr lang="en-GB" sz="1600" dirty="0" smtClean="0"/>
              <a:t> </a:t>
            </a:r>
            <a:r>
              <a:rPr lang="en-GB" sz="1600" b="1" dirty="0" smtClean="0"/>
              <a:t>Marks]</a:t>
            </a:r>
            <a:endParaRPr lang="en-GB" sz="1600" b="1" dirty="0"/>
          </a:p>
        </p:txBody>
      </p:sp>
      <p:pic>
        <p:nvPicPr>
          <p:cNvPr id="2" name="Picture 1" descr="text-image_open-book-2.png"/>
          <p:cNvPicPr>
            <a:picLocks noChangeAspect="1"/>
          </p:cNvPicPr>
          <p:nvPr/>
        </p:nvPicPr>
        <p:blipFill rotWithShape="1">
          <a:blip r:embed="rId4"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pic>
        <p:nvPicPr>
          <p:cNvPr id="5"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105726" y="5345347"/>
            <a:ext cx="244475" cy="244475"/>
          </a:xfrm>
          <a:prstGeom prst="rect">
            <a:avLst/>
          </a:prstGeom>
        </p:spPr>
      </p:pic>
      <p:sp>
        <p:nvSpPr>
          <p:cNvPr id="6" name="Oval 5"/>
          <p:cNvSpPr/>
          <p:nvPr/>
        </p:nvSpPr>
        <p:spPr>
          <a:xfrm>
            <a:off x="1547664" y="4553259"/>
            <a:ext cx="2052228" cy="2052228"/>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Oval 6"/>
          <p:cNvSpPr/>
          <p:nvPr/>
        </p:nvSpPr>
        <p:spPr>
          <a:xfrm>
            <a:off x="1547664" y="4553259"/>
            <a:ext cx="2052228" cy="2052228"/>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8" name="TextBox 7"/>
          <p:cNvSpPr txBox="1"/>
          <p:nvPr/>
        </p:nvSpPr>
        <p:spPr>
          <a:xfrm>
            <a:off x="1785004" y="4049203"/>
            <a:ext cx="1577547" cy="461665"/>
          </a:xfrm>
          <a:prstGeom prst="rect">
            <a:avLst/>
          </a:prstGeom>
          <a:noFill/>
        </p:spPr>
        <p:txBody>
          <a:bodyPr wrap="none" rtlCol="0">
            <a:spAutoFit/>
          </a:bodyPr>
          <a:lstStyle/>
          <a:p>
            <a:pPr algn="ctr"/>
            <a:r>
              <a:rPr lang="en-GB" sz="2400" dirty="0" smtClean="0"/>
              <a:t>25 minutes</a:t>
            </a:r>
            <a:endParaRPr lang="en-GB" sz="2400" dirty="0"/>
          </a:p>
        </p:txBody>
      </p:sp>
      <p:graphicFrame>
        <p:nvGraphicFramePr>
          <p:cNvPr id="9" name="Table 8"/>
          <p:cNvGraphicFramePr>
            <a:graphicFrameLocks noGrp="1"/>
          </p:cNvGraphicFramePr>
          <p:nvPr>
            <p:extLst/>
          </p:nvPr>
        </p:nvGraphicFramePr>
        <p:xfrm>
          <a:off x="922987" y="5586983"/>
          <a:ext cx="1305362" cy="1095025"/>
        </p:xfrm>
        <a:graphic>
          <a:graphicData uri="http://schemas.openxmlformats.org/drawingml/2006/table">
            <a:tbl>
              <a:tblPr firstRow="1" bandRow="1">
                <a:tableStyleId>{5C22544A-7EE6-4342-B048-85BDC9FD1C3A}</a:tableStyleId>
              </a:tblPr>
              <a:tblGrid>
                <a:gridCol w="870241">
                  <a:extLst>
                    <a:ext uri="{9D8B030D-6E8A-4147-A177-3AD203B41FA5}">
                      <a16:colId xmlns:a16="http://schemas.microsoft.com/office/drawing/2014/main" val="20000"/>
                    </a:ext>
                  </a:extLst>
                </a:gridCol>
                <a:gridCol w="435121">
                  <a:extLst>
                    <a:ext uri="{9D8B030D-6E8A-4147-A177-3AD203B41FA5}">
                      <a16:colId xmlns:a16="http://schemas.microsoft.com/office/drawing/2014/main" val="20001"/>
                    </a:ext>
                  </a:extLst>
                </a:gridCol>
              </a:tblGrid>
              <a:tr h="1095025">
                <a:tc>
                  <a:txBody>
                    <a:bodyPr/>
                    <a:lstStyle/>
                    <a:p>
                      <a:endParaRPr lang="en-GB" dirty="0"/>
                    </a:p>
                  </a:txBody>
                  <a:tcPr>
                    <a:solidFill>
                      <a:schemeClr val="tx2">
                        <a:lumMod val="75000"/>
                      </a:schemeClr>
                    </a:solidFill>
                  </a:tcPr>
                </a:tc>
                <a:tc>
                  <a:txBody>
                    <a:bodyPr/>
                    <a:lstStyle/>
                    <a:p>
                      <a:endParaRPr lang="en-GB" dirty="0"/>
                    </a:p>
                  </a:txBody>
                  <a:tcPr>
                    <a:solidFill>
                      <a:schemeClr val="tx2">
                        <a:lumMod val="20000"/>
                        <a:lumOff val="80000"/>
                      </a:schemeClr>
                    </a:solidFill>
                  </a:tcPr>
                </a:tc>
                <a:extLst>
                  <a:ext uri="{0D108BD9-81ED-4DB2-BD59-A6C34878D82A}">
                    <a16:rowId xmlns:a16="http://schemas.microsoft.com/office/drawing/2014/main" val="10000"/>
                  </a:ext>
                </a:extLst>
              </a:tr>
            </a:tbl>
          </a:graphicData>
        </a:graphic>
      </p:graphicFrame>
      <p:sp>
        <p:nvSpPr>
          <p:cNvPr id="10" name="Right Arrow 9"/>
          <p:cNvSpPr/>
          <p:nvPr/>
        </p:nvSpPr>
        <p:spPr>
          <a:xfrm rot="21205666">
            <a:off x="384542" y="5796193"/>
            <a:ext cx="839697" cy="552686"/>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670333" y="2310265"/>
            <a:ext cx="5443127" cy="4093428"/>
          </a:xfrm>
          <a:prstGeom prst="rect">
            <a:avLst/>
          </a:prstGeom>
          <a:solidFill>
            <a:srgbClr val="FFEFD4"/>
          </a:solidFill>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GB" sz="2000" dirty="0">
                <a:latin typeface="Arial" panose="020B0604020202020204" pitchFamily="34" charset="0"/>
                <a:cs typeface="Arial" panose="020B0604020202020204" pitchFamily="34" charset="0"/>
              </a:rPr>
              <a:t>I agree with the student that</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The writer </a:t>
            </a:r>
            <a:r>
              <a:rPr lang="en-GB" sz="2000" dirty="0" smtClean="0">
                <a:latin typeface="Arial" panose="020B0604020202020204" pitchFamily="34" charset="0"/>
                <a:cs typeface="Arial" panose="020B0604020202020204" pitchFamily="34" charset="0"/>
              </a:rPr>
              <a:t>creates tension because </a:t>
            </a:r>
            <a:r>
              <a:rPr lang="en-GB" sz="2000" dirty="0">
                <a:latin typeface="Arial" panose="020B0604020202020204" pitchFamily="34" charset="0"/>
                <a:cs typeface="Arial" panose="020B0604020202020204" pitchFamily="34" charset="0"/>
              </a:rPr>
              <a:t>of the way he </a:t>
            </a:r>
            <a:r>
              <a:rPr lang="en-GB" sz="2000" dirty="0">
                <a:solidFill>
                  <a:srgbClr val="CC3300"/>
                </a:solidFill>
                <a:latin typeface="Arial" panose="020B0604020202020204" pitchFamily="34" charset="0"/>
                <a:cs typeface="Arial" panose="020B0604020202020204" pitchFamily="34" charset="0"/>
              </a:rPr>
              <a:t>refers to/ describes / </a:t>
            </a:r>
            <a:r>
              <a:rPr lang="en-GB" sz="2000" dirty="0" smtClean="0">
                <a:solidFill>
                  <a:srgbClr val="CC3300"/>
                </a:solidFill>
                <a:latin typeface="Arial" panose="020B0604020202020204" pitchFamily="34" charset="0"/>
                <a:cs typeface="Arial" panose="020B0604020202020204" pitchFamily="34" charset="0"/>
              </a:rPr>
              <a:t>focuses </a:t>
            </a:r>
            <a:r>
              <a:rPr lang="en-GB" sz="2000" dirty="0">
                <a:solidFill>
                  <a:srgbClr val="CC3300"/>
                </a:solidFill>
                <a:latin typeface="Arial" panose="020B0604020202020204" pitchFamily="34" charset="0"/>
                <a:cs typeface="Arial" panose="020B0604020202020204" pitchFamily="34" charset="0"/>
              </a:rPr>
              <a:t>on</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This is </a:t>
            </a:r>
            <a:r>
              <a:rPr lang="en-GB" sz="2000" dirty="0" smtClean="0">
                <a:latin typeface="Arial" panose="020B0604020202020204" pitchFamily="34" charset="0"/>
                <a:cs typeface="Arial" panose="020B0604020202020204" pitchFamily="34" charset="0"/>
              </a:rPr>
              <a:t>dramatic </a:t>
            </a:r>
            <a:r>
              <a:rPr lang="en-GB" sz="2000" dirty="0">
                <a:latin typeface="Arial" panose="020B0604020202020204" pitchFamily="34" charset="0"/>
                <a:cs typeface="Arial" panose="020B0604020202020204" pitchFamily="34" charset="0"/>
              </a:rPr>
              <a:t>because</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a:p>
            <a:pPr>
              <a:defRPr/>
            </a:pPr>
            <a:r>
              <a:rPr lang="en-GB" sz="2000" dirty="0">
                <a:latin typeface="Arial" panose="020B0604020202020204" pitchFamily="34" charset="0"/>
                <a:cs typeface="Arial" panose="020B0604020202020204" pitchFamily="34" charset="0"/>
              </a:rPr>
              <a:t>The use of &lt;method&gt; is effective as…. and </a:t>
            </a:r>
            <a:r>
              <a:rPr lang="en-GB" sz="2000" dirty="0" smtClean="0">
                <a:latin typeface="Arial" panose="020B0604020202020204" pitchFamily="34" charset="0"/>
                <a:cs typeface="Arial" panose="020B0604020202020204" pitchFamily="34" charset="0"/>
              </a:rPr>
              <a:t>successfully creates </a:t>
            </a:r>
            <a:r>
              <a:rPr lang="en-GB" sz="2000" dirty="0">
                <a:latin typeface="Arial" panose="020B0604020202020204" pitchFamily="34" charset="0"/>
                <a:cs typeface="Arial" panose="020B0604020202020204" pitchFamily="34" charset="0"/>
              </a:rPr>
              <a:t>the idea that…</a:t>
            </a:r>
          </a:p>
          <a:p>
            <a:pPr>
              <a:defRPr/>
            </a:pPr>
            <a:endParaRPr lang="en-GB" sz="2000" dirty="0">
              <a:latin typeface="Arial" panose="020B0604020202020204" pitchFamily="34" charset="0"/>
              <a:cs typeface="Arial" panose="020B0604020202020204" pitchFamily="34" charset="0"/>
            </a:endParaRPr>
          </a:p>
          <a:p>
            <a:pPr>
              <a:defRPr/>
            </a:pPr>
            <a:r>
              <a:rPr lang="en-GB" sz="2000" dirty="0" smtClean="0">
                <a:solidFill>
                  <a:srgbClr val="CC3300"/>
                </a:solidFill>
                <a:latin typeface="Arial" panose="020B0604020202020204" pitchFamily="34" charset="0"/>
                <a:cs typeface="Arial" panose="020B0604020202020204" pitchFamily="34" charset="0"/>
              </a:rPr>
              <a:t>This is dramatic because…</a:t>
            </a:r>
            <a:endParaRPr lang="en-GB" sz="2000" dirty="0">
              <a:solidFill>
                <a:srgbClr val="CC3300"/>
              </a:solidFill>
              <a:latin typeface="Arial" panose="020B0604020202020204" pitchFamily="34" charset="0"/>
              <a:cs typeface="Arial" panose="020B0604020202020204" pitchFamily="34" charset="0"/>
            </a:endParaRPr>
          </a:p>
          <a:p>
            <a:pPr>
              <a:defRPr/>
            </a:pPr>
            <a:endParaRPr lang="en-GB" sz="2000" dirty="0">
              <a:latin typeface="Arial" panose="020B0604020202020204" pitchFamily="34" charset="0"/>
              <a:cs typeface="Arial" panose="020B0604020202020204" pitchFamily="34" charset="0"/>
            </a:endParaRPr>
          </a:p>
          <a:p>
            <a:pPr>
              <a:defRPr/>
            </a:pPr>
            <a:r>
              <a:rPr lang="en-GB" sz="2000" u="sng" dirty="0">
                <a:latin typeface="Arial" panose="020B0604020202020204" pitchFamily="34" charset="0"/>
                <a:cs typeface="Arial" panose="020B0604020202020204" pitchFamily="34" charset="0"/>
              </a:rPr>
              <a:t>Furthermore</a:t>
            </a:r>
            <a:r>
              <a:rPr lang="en-GB" sz="2000" dirty="0">
                <a:latin typeface="Arial" panose="020B0604020202020204" pitchFamily="34" charset="0"/>
                <a:cs typeface="Arial" panose="020B0604020202020204" pitchFamily="34" charset="0"/>
              </a:rPr>
              <a:t>, the </a:t>
            </a:r>
            <a:r>
              <a:rPr lang="en-GB" sz="2000" dirty="0" smtClean="0">
                <a:latin typeface="Arial" panose="020B0604020202020204" pitchFamily="34" charset="0"/>
                <a:cs typeface="Arial" panose="020B0604020202020204" pitchFamily="34" charset="0"/>
              </a:rPr>
              <a:t>writer...</a:t>
            </a:r>
            <a:endParaRPr lang="en-GB" sz="2000" dirty="0">
              <a:latin typeface="Arial" panose="020B0604020202020204" pitchFamily="34" charset="0"/>
              <a:cs typeface="Arial" panose="020B0604020202020204" pitchFamily="34" charset="0"/>
            </a:endParaRPr>
          </a:p>
        </p:txBody>
      </p:sp>
      <p:sp>
        <p:nvSpPr>
          <p:cNvPr id="3" name="Date Placeholder 2"/>
          <p:cNvSpPr>
            <a:spLocks noGrp="1"/>
          </p:cNvSpPr>
          <p:nvPr>
            <p:ph type="dt" sz="half" idx="10"/>
          </p:nvPr>
        </p:nvSpPr>
        <p:spPr/>
        <p:txBody>
          <a:bodyPr/>
          <a:lstStyle/>
          <a:p>
            <a:fld id="{6386B43E-C3B9-41FB-9627-F3E88192030D}" type="datetime3">
              <a:rPr lang="en-GB" smtClean="0">
                <a:solidFill>
                  <a:prstClr val="black">
                    <a:tint val="75000"/>
                  </a:prstClr>
                </a:solidFill>
              </a:rPr>
              <a:t>17 April, 2019</a:t>
            </a:fld>
            <a:endParaRPr lang="en-GB">
              <a:solidFill>
                <a:prstClr val="black">
                  <a:tint val="75000"/>
                </a:prstClr>
              </a:solidFill>
            </a:endParaRPr>
          </a:p>
        </p:txBody>
      </p:sp>
    </p:spTree>
    <p:extLst>
      <p:ext uri="{BB962C8B-B14F-4D97-AF65-F5344CB8AC3E}">
        <p14:creationId xmlns:p14="http://schemas.microsoft.com/office/powerpoint/2010/main" val="133950722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1500000"/>
                                        <p:tgtEl>
                                          <p:spTgt spid="7"/>
                                        </p:tgtEl>
                                      </p:cBhvr>
                                    </p:animEffect>
                                  </p:childTnLst>
                                </p:cTn>
                              </p:par>
                            </p:childTnLst>
                          </p:cTn>
                        </p:par>
                        <p:par>
                          <p:cTn id="8" fill="hold">
                            <p:stCondLst>
                              <p:cond delay="1500000"/>
                            </p:stCondLst>
                            <p:childTnLst>
                              <p:par>
                                <p:cTn id="9" presetID="1" presetClass="mediacall" presetSubtype="0" fill="hold" nodeType="afterEffect">
                                  <p:stCondLst>
                                    <p:cond delay="0"/>
                                  </p:stCondLst>
                                  <p:childTnLst>
                                    <p:cmd type="call" cmd="playFrom(0.0)">
                                      <p:cBhvr>
                                        <p:cTn id="10" dur="2177" fill="hold"/>
                                        <p:tgtEl>
                                          <p:spTgt spid="5"/>
                                        </p:tgtEl>
                                      </p:cBhvr>
                                    </p:cmd>
                                  </p:childTnLst>
                                </p:cTn>
                              </p:par>
                            </p:childTnLst>
                          </p:cTn>
                        </p:par>
                      </p:childTnLst>
                    </p:cTn>
                  </p:par>
                </p:childTnLst>
              </p:cTn>
              <p:nextCondLst>
                <p:cond evt="onClick" delay="0">
                  <p:tgtEl>
                    <p:spTgt spid="6"/>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03239">
            <a:off x="234858" y="618618"/>
            <a:ext cx="6089424" cy="3533370"/>
          </a:xfrm>
          <a:prstGeom prst="rect">
            <a:avLst/>
          </a:prstGeom>
        </p:spPr>
      </p:pic>
      <p:sp>
        <p:nvSpPr>
          <p:cNvPr id="3" name="TextBox 2"/>
          <p:cNvSpPr txBox="1"/>
          <p:nvPr/>
        </p:nvSpPr>
        <p:spPr>
          <a:xfrm>
            <a:off x="2018134" y="1337133"/>
            <a:ext cx="1261437" cy="3170099"/>
          </a:xfrm>
          <a:prstGeom prst="rect">
            <a:avLst/>
          </a:prstGeom>
          <a:noFill/>
        </p:spPr>
        <p:txBody>
          <a:bodyPr wrap="square" rtlCol="0">
            <a:spAutoFit/>
          </a:bodyPr>
          <a:lstStyle/>
          <a:p>
            <a:r>
              <a:rPr lang="en-GB" sz="20000" dirty="0" smtClean="0">
                <a:solidFill>
                  <a:srgbClr val="FF0000"/>
                </a:solidFill>
                <a:effectLst>
                  <a:outerShdw blurRad="38100" dist="38100" dir="2700000" algn="tl">
                    <a:srgbClr val="000000">
                      <a:alpha val="43137"/>
                    </a:srgbClr>
                  </a:outerShdw>
                </a:effectLst>
              </a:rPr>
              <a:t>?</a:t>
            </a:r>
            <a:endParaRPr lang="en-GB" sz="20000" dirty="0">
              <a:solidFill>
                <a:srgbClr val="FF0000"/>
              </a:solidFill>
              <a:effectLst>
                <a:outerShdw blurRad="38100" dist="38100" dir="2700000" algn="tl">
                  <a:srgbClr val="000000">
                    <a:alpha val="43137"/>
                  </a:srgbClr>
                </a:outerShdw>
              </a:effectLst>
            </a:endParaRPr>
          </a:p>
        </p:txBody>
      </p:sp>
      <p:sp>
        <p:nvSpPr>
          <p:cNvPr id="8" name="TextBox 7"/>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practise answering Paper 1 Section A</a:t>
            </a:r>
            <a:endParaRPr lang="en-GB" dirty="0"/>
          </a:p>
        </p:txBody>
      </p:sp>
      <p:pic>
        <p:nvPicPr>
          <p:cNvPr id="11" name="Picture 1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304813"/>
            <a:ext cx="5381600" cy="3926895"/>
          </a:xfrm>
          <a:prstGeom prst="rect">
            <a:avLst/>
          </a:prstGeom>
          <a:noFill/>
        </p:spPr>
      </p:pic>
      <p:graphicFrame>
        <p:nvGraphicFramePr>
          <p:cNvPr id="12" name="Table 11"/>
          <p:cNvGraphicFramePr>
            <a:graphicFrameLocks noGrp="1"/>
          </p:cNvGraphicFramePr>
          <p:nvPr/>
        </p:nvGraphicFramePr>
        <p:xfrm>
          <a:off x="17463" y="4167188"/>
          <a:ext cx="9126537" cy="2925888"/>
        </p:xfrm>
        <a:graphic>
          <a:graphicData uri="http://schemas.openxmlformats.org/drawingml/2006/table">
            <a:tbl>
              <a:tblPr/>
              <a:tblGrid>
                <a:gridCol w="3041650">
                  <a:extLst>
                    <a:ext uri="{9D8B030D-6E8A-4147-A177-3AD203B41FA5}">
                      <a16:colId xmlns:a16="http://schemas.microsoft.com/office/drawing/2014/main" val="20000"/>
                    </a:ext>
                  </a:extLst>
                </a:gridCol>
                <a:gridCol w="3043237">
                  <a:extLst>
                    <a:ext uri="{9D8B030D-6E8A-4147-A177-3AD203B41FA5}">
                      <a16:colId xmlns:a16="http://schemas.microsoft.com/office/drawing/2014/main" val="20001"/>
                    </a:ext>
                  </a:extLst>
                </a:gridCol>
                <a:gridCol w="3041650">
                  <a:extLst>
                    <a:ext uri="{9D8B030D-6E8A-4147-A177-3AD203B41FA5}">
                      <a16:colId xmlns:a16="http://schemas.microsoft.com/office/drawing/2014/main" val="20002"/>
                    </a:ext>
                  </a:extLst>
                </a:gridCol>
              </a:tblGrid>
              <a:tr h="365651">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smtClean="0">
                          <a:ln>
                            <a:noFill/>
                          </a:ln>
                          <a:solidFill>
                            <a:srgbClr val="FFFFFF"/>
                          </a:solidFill>
                          <a:effectLst/>
                          <a:latin typeface="Calibri" panose="020F0502020204030204" pitchFamily="34" charset="0"/>
                          <a:ea typeface="MS PGothic" panose="020B0600070205080204" pitchFamily="34" charset="-128"/>
                        </a:rPr>
                        <a:t>STRENGTHS</a:t>
                      </a:r>
                    </a:p>
                  </a:txBody>
                  <a:tcPr marL="91442" marR="91442" marT="45672" marB="45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WEAKNESSES</a:t>
                      </a:r>
                    </a:p>
                  </a:txBody>
                  <a:tcPr marL="91442" marR="91442" marT="45672" marB="45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smtClean="0">
                          <a:ln>
                            <a:noFill/>
                          </a:ln>
                          <a:solidFill>
                            <a:srgbClr val="FFFFFF"/>
                          </a:solidFill>
                          <a:effectLst/>
                          <a:latin typeface="Calibri" panose="020F0502020204030204" pitchFamily="34" charset="0"/>
                          <a:ea typeface="MS PGothic" panose="020B0600070205080204" pitchFamily="34" charset="-128"/>
                        </a:rPr>
                        <a:t>NEXT STEPS</a:t>
                      </a:r>
                    </a:p>
                  </a:txBody>
                  <a:tcPr marL="91442" marR="91442" marT="45672" marB="45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560111">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Clear and relevant points.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Consideration of the view given.</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Evidence used to support interpretations.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The effect of methods is explained clearly.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A range of quotations used.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endParaRPr>
                    </a:p>
                  </a:txBody>
                  <a:tcPr marL="91442" marR="91442" marT="45672" marB="45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Limited range of points.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Effects of methods not analysed clearly.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Interpretations are not connected to the statement in the question.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smtClean="0">
                          <a:ln>
                            <a:noFill/>
                          </a:ln>
                          <a:solidFill>
                            <a:srgbClr val="000000"/>
                          </a:solidFill>
                          <a:effectLst/>
                          <a:latin typeface="Calibri" panose="020F0502020204030204" pitchFamily="34" charset="0"/>
                          <a:ea typeface="MS PGothic" panose="020B0600070205080204" pitchFamily="34" charset="-128"/>
                        </a:rPr>
                        <a:t>No use of subject terminology. </a:t>
                      </a:r>
                    </a:p>
                  </a:txBody>
                  <a:tcPr marL="91442" marR="91442" marT="45672" marB="45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marL="285750" indent="-285750">
                        <a:spcBef>
                          <a:spcPct val="20000"/>
                        </a:spcBef>
                        <a:buFont typeface="Arial" panose="020B0604020202020204" pitchFamily="34" charset="0"/>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MS PGothic" panose="020B0600070205080204" pitchFamily="34" charset="-128"/>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Be critical in evaluation of the statement.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Include a range of points and quotations.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Analyse the effect of methods precisely. </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GB" sz="1800" b="0"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rPr>
                        <a:t>Use subject terminology accurately. </a:t>
                      </a:r>
                    </a:p>
                  </a:txBody>
                  <a:tcPr marL="91442" marR="91442" marT="45672" marB="4567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bl>
          </a:graphicData>
        </a:graphic>
      </p:graphicFrame>
      <p:sp>
        <p:nvSpPr>
          <p:cNvPr id="2" name="Date Placeholder 1"/>
          <p:cNvSpPr>
            <a:spLocks noGrp="1"/>
          </p:cNvSpPr>
          <p:nvPr>
            <p:ph type="dt" sz="half" idx="10"/>
          </p:nvPr>
        </p:nvSpPr>
        <p:spPr/>
        <p:txBody>
          <a:bodyPr/>
          <a:lstStyle/>
          <a:p>
            <a:fld id="{A1A0E8C3-2810-45A3-A1AD-80E3EB2EC969}" type="datetime3">
              <a:rPr lang="en-GB" smtClean="0">
                <a:solidFill>
                  <a:prstClr val="black">
                    <a:tint val="75000"/>
                  </a:prstClr>
                </a:solidFill>
              </a:rPr>
              <a:t>17 April, 2019</a:t>
            </a:fld>
            <a:endParaRPr lang="en-GB">
              <a:solidFill>
                <a:prstClr val="black">
                  <a:tint val="75000"/>
                </a:prstClr>
              </a:solidFill>
            </a:endParaRPr>
          </a:p>
        </p:txBody>
      </p:sp>
    </p:spTree>
    <p:extLst>
      <p:ext uri="{BB962C8B-B14F-4D97-AF65-F5344CB8AC3E}">
        <p14:creationId xmlns:p14="http://schemas.microsoft.com/office/powerpoint/2010/main" val="1465662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698559" cy="584775"/>
          </a:xfrm>
          <a:prstGeom prst="rect">
            <a:avLst/>
          </a:prstGeom>
          <a:noFill/>
        </p:spPr>
        <p:txBody>
          <a:bodyPr wrap="none" rtlCol="0">
            <a:spAutoFit/>
          </a:bodyPr>
          <a:lstStyle/>
          <a:p>
            <a:r>
              <a:rPr lang="en-GB" sz="3200" b="1" dirty="0" smtClean="0">
                <a:solidFill>
                  <a:srgbClr val="7030A0"/>
                </a:solidFill>
              </a:rPr>
              <a:t>Read the blurb</a:t>
            </a:r>
            <a:endParaRPr lang="en-GB" sz="3200" b="1" dirty="0">
              <a:solidFill>
                <a:srgbClr val="7030A0"/>
              </a:solidFill>
            </a:endParaRPr>
          </a:p>
        </p:txBody>
      </p:sp>
      <p:sp>
        <p:nvSpPr>
          <p:cNvPr id="4" name="Rectangle 3"/>
          <p:cNvSpPr/>
          <p:nvPr/>
        </p:nvSpPr>
        <p:spPr>
          <a:xfrm>
            <a:off x="827584" y="2276872"/>
            <a:ext cx="7704856" cy="923330"/>
          </a:xfrm>
          <a:prstGeom prst="rect">
            <a:avLst/>
          </a:prstGeom>
        </p:spPr>
        <p:txBody>
          <a:bodyPr wrap="square">
            <a:spAutoFit/>
          </a:bodyPr>
          <a:lstStyle/>
          <a:p>
            <a:r>
              <a:rPr lang="en-GB" dirty="0"/>
              <a:t> </a:t>
            </a:r>
          </a:p>
          <a:p>
            <a:r>
              <a:rPr lang="en-GB" b="1" i="1" dirty="0"/>
              <a:t>In this extract, taken from the middle of a novel, a hobbit named Bilbo Baggins </a:t>
            </a:r>
            <a:endParaRPr lang="en-GB" dirty="0"/>
          </a:p>
          <a:p>
            <a:r>
              <a:rPr lang="en-GB" b="1" i="1" dirty="0"/>
              <a:t>enters the lair of a dragon named </a:t>
            </a:r>
            <a:r>
              <a:rPr lang="en-GB" b="1" i="1" dirty="0" err="1"/>
              <a:t>Smaug</a:t>
            </a:r>
            <a:r>
              <a:rPr lang="en-GB" b="1" i="1" dirty="0"/>
              <a:t> and steals a golden cup.</a:t>
            </a:r>
            <a:endParaRPr lang="en-GB" dirty="0"/>
          </a:p>
        </p:txBody>
      </p:sp>
      <p:cxnSp>
        <p:nvCxnSpPr>
          <p:cNvPr id="6" name="Straight Arrow Connector 5"/>
          <p:cNvCxnSpPr/>
          <p:nvPr/>
        </p:nvCxnSpPr>
        <p:spPr>
          <a:xfrm flipV="1">
            <a:off x="4427984" y="1268760"/>
            <a:ext cx="504056" cy="129614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7864" y="845423"/>
            <a:ext cx="3312368" cy="369332"/>
          </a:xfrm>
          <a:prstGeom prst="rect">
            <a:avLst/>
          </a:prstGeom>
          <a:noFill/>
        </p:spPr>
        <p:txBody>
          <a:bodyPr wrap="square" rtlCol="0">
            <a:spAutoFit/>
          </a:bodyPr>
          <a:lstStyle/>
          <a:p>
            <a:pPr algn="ctr"/>
            <a:r>
              <a:rPr lang="en-GB" dirty="0" smtClean="0">
                <a:solidFill>
                  <a:srgbClr val="7030A0"/>
                </a:solidFill>
              </a:rPr>
              <a:t>What’s the significance of this?</a:t>
            </a:r>
            <a:endParaRPr lang="en-GB" dirty="0">
              <a:solidFill>
                <a:srgbClr val="7030A0"/>
              </a:solidFill>
            </a:endParaRPr>
          </a:p>
        </p:txBody>
      </p:sp>
      <p:sp>
        <p:nvSpPr>
          <p:cNvPr id="8" name="TextBox 7"/>
          <p:cNvSpPr txBox="1"/>
          <p:nvPr/>
        </p:nvSpPr>
        <p:spPr>
          <a:xfrm>
            <a:off x="5580112" y="3431322"/>
            <a:ext cx="3312368" cy="369332"/>
          </a:xfrm>
          <a:prstGeom prst="rect">
            <a:avLst/>
          </a:prstGeom>
          <a:solidFill>
            <a:schemeClr val="bg1"/>
          </a:solidFill>
        </p:spPr>
        <p:txBody>
          <a:bodyPr wrap="square" rtlCol="0">
            <a:spAutoFit/>
          </a:bodyPr>
          <a:lstStyle/>
          <a:p>
            <a:pPr algn="ctr"/>
            <a:r>
              <a:rPr lang="en-GB" dirty="0" smtClean="0">
                <a:solidFill>
                  <a:srgbClr val="FF00FF"/>
                </a:solidFill>
              </a:rPr>
              <a:t>What are your expectations?</a:t>
            </a:r>
            <a:endParaRPr lang="en-GB" dirty="0">
              <a:solidFill>
                <a:srgbClr val="FF00FF"/>
              </a:solidFill>
            </a:endParaRPr>
          </a:p>
        </p:txBody>
      </p:sp>
      <p:cxnSp>
        <p:nvCxnSpPr>
          <p:cNvPr id="9" name="Straight Arrow Connector 8"/>
          <p:cNvCxnSpPr/>
          <p:nvPr/>
        </p:nvCxnSpPr>
        <p:spPr>
          <a:xfrm>
            <a:off x="5602808" y="3113825"/>
            <a:ext cx="157916" cy="446417"/>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14" idx="0"/>
          </p:cNvCxnSpPr>
          <p:nvPr/>
        </p:nvCxnSpPr>
        <p:spPr>
          <a:xfrm flipH="1">
            <a:off x="2195736" y="3176269"/>
            <a:ext cx="394912" cy="93816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9552" y="4114429"/>
            <a:ext cx="3312368" cy="369332"/>
          </a:xfrm>
          <a:prstGeom prst="rect">
            <a:avLst/>
          </a:prstGeom>
          <a:noFill/>
        </p:spPr>
        <p:txBody>
          <a:bodyPr wrap="square" rtlCol="0">
            <a:spAutoFit/>
          </a:bodyPr>
          <a:lstStyle/>
          <a:p>
            <a:pPr algn="ctr"/>
            <a:r>
              <a:rPr lang="en-GB" dirty="0" smtClean="0">
                <a:solidFill>
                  <a:srgbClr val="7030A0"/>
                </a:solidFill>
              </a:rPr>
              <a:t>What are your expectations?</a:t>
            </a:r>
            <a:endParaRPr lang="en-GB" dirty="0">
              <a:solidFill>
                <a:srgbClr val="7030A0"/>
              </a:solidFill>
            </a:endParaRPr>
          </a:p>
        </p:txBody>
      </p:sp>
      <p:sp>
        <p:nvSpPr>
          <p:cNvPr id="5" name="Date Placeholder 4"/>
          <p:cNvSpPr>
            <a:spLocks noGrp="1"/>
          </p:cNvSpPr>
          <p:nvPr>
            <p:ph type="dt" sz="half" idx="10"/>
          </p:nvPr>
        </p:nvSpPr>
        <p:spPr/>
        <p:txBody>
          <a:bodyPr/>
          <a:lstStyle/>
          <a:p>
            <a:fld id="{8EB61CC3-F544-4824-8E6C-566EFCB09F10}" type="datetime3">
              <a:rPr lang="en-GB" smtClean="0">
                <a:solidFill>
                  <a:prstClr val="black">
                    <a:tint val="75000"/>
                  </a:prstClr>
                </a:solidFill>
              </a:rPr>
              <a:t>17 April, 2019</a:t>
            </a:fld>
            <a:endParaRPr lang="en-GB">
              <a:solidFill>
                <a:prstClr val="black">
                  <a:tint val="75000"/>
                </a:prstClr>
              </a:solidFill>
            </a:endParaRPr>
          </a:p>
        </p:txBody>
      </p:sp>
    </p:spTree>
    <p:extLst>
      <p:ext uri="{BB962C8B-B14F-4D97-AF65-F5344CB8AC3E}">
        <p14:creationId xmlns:p14="http://schemas.microsoft.com/office/powerpoint/2010/main" val="670194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187624" y="2060848"/>
            <a:ext cx="7056785" cy="1077218"/>
          </a:xfrm>
          <a:prstGeom prst="rect">
            <a:avLst/>
          </a:prstGeom>
          <a:noFill/>
        </p:spPr>
        <p:txBody>
          <a:bodyPr wrap="square" rtlCol="0">
            <a:spAutoFit/>
          </a:bodyPr>
          <a:lstStyle/>
          <a:p>
            <a:pPr algn="ctr"/>
            <a:r>
              <a:rPr lang="en-GB" sz="3200" b="1" dirty="0" smtClean="0">
                <a:solidFill>
                  <a:srgbClr val="7030A0"/>
                </a:solidFill>
              </a:rPr>
              <a:t>You know the questions so look for the answers as you read…</a:t>
            </a:r>
            <a:endParaRPr lang="en-GB" sz="3200" b="1" dirty="0">
              <a:solidFill>
                <a:srgbClr val="7030A0"/>
              </a:solidFill>
            </a:endParaRPr>
          </a:p>
        </p:txBody>
      </p:sp>
      <p:sp>
        <p:nvSpPr>
          <p:cNvPr id="4" name="TextBox 3"/>
          <p:cNvSpPr txBox="1"/>
          <p:nvPr/>
        </p:nvSpPr>
        <p:spPr>
          <a:xfrm>
            <a:off x="0" y="0"/>
            <a:ext cx="9144000" cy="369332"/>
          </a:xfrm>
          <a:prstGeom prst="rect">
            <a:avLst/>
          </a:prstGeom>
          <a:solidFill>
            <a:schemeClr val="accent6">
              <a:lumMod val="20000"/>
              <a:lumOff val="80000"/>
            </a:schemeClr>
          </a:solidFill>
        </p:spPr>
        <p:txBody>
          <a:bodyPr wrap="square" rtlCol="0">
            <a:spAutoFit/>
          </a:bodyPr>
          <a:lstStyle/>
          <a:p>
            <a:r>
              <a:rPr lang="en-GB" b="1" dirty="0" smtClean="0"/>
              <a:t>Learning Objective: </a:t>
            </a:r>
            <a:r>
              <a:rPr lang="en-GB" dirty="0" smtClean="0"/>
              <a:t>To practise answering Paper 1 Section A</a:t>
            </a:r>
            <a:endParaRPr lang="en-GB" dirty="0"/>
          </a:p>
        </p:txBody>
      </p:sp>
      <p:sp>
        <p:nvSpPr>
          <p:cNvPr id="5" name="Date Placeholder 4"/>
          <p:cNvSpPr>
            <a:spLocks noGrp="1"/>
          </p:cNvSpPr>
          <p:nvPr>
            <p:ph type="dt" sz="half" idx="10"/>
          </p:nvPr>
        </p:nvSpPr>
        <p:spPr/>
        <p:txBody>
          <a:bodyPr/>
          <a:lstStyle/>
          <a:p>
            <a:fld id="{EA24A41A-10BF-4B15-9713-9A6F3901BA0A}" type="datetime3">
              <a:rPr lang="en-GB" smtClean="0">
                <a:solidFill>
                  <a:prstClr val="black">
                    <a:tint val="75000"/>
                  </a:prstClr>
                </a:solidFill>
              </a:rPr>
              <a:t>17 April, 2019</a:t>
            </a:fld>
            <a:endParaRPr lang="en-GB">
              <a:solidFill>
                <a:prstClr val="black">
                  <a:tint val="75000"/>
                </a:prstClr>
              </a:solidFill>
            </a:endParaRPr>
          </a:p>
        </p:txBody>
      </p:sp>
    </p:spTree>
    <p:extLst>
      <p:ext uri="{BB962C8B-B14F-4D97-AF65-F5344CB8AC3E}">
        <p14:creationId xmlns:p14="http://schemas.microsoft.com/office/powerpoint/2010/main" val="3734920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3" y="260648"/>
            <a:ext cx="8712968" cy="584775"/>
          </a:xfrm>
          <a:prstGeom prst="rect">
            <a:avLst/>
          </a:prstGeom>
          <a:noFill/>
        </p:spPr>
        <p:txBody>
          <a:bodyPr wrap="square" rtlCol="0">
            <a:spAutoFit/>
          </a:bodyPr>
          <a:lstStyle/>
          <a:p>
            <a:r>
              <a:rPr lang="en-GB" sz="3200" b="1" dirty="0" smtClean="0">
                <a:solidFill>
                  <a:srgbClr val="7030A0"/>
                </a:solidFill>
              </a:rPr>
              <a:t>Q2: Language</a:t>
            </a:r>
            <a:endParaRPr lang="en-GB" sz="3200" b="1" dirty="0">
              <a:solidFill>
                <a:srgbClr val="7030A0"/>
              </a:solidFill>
            </a:endParaRPr>
          </a:p>
        </p:txBody>
      </p:sp>
      <p:sp>
        <p:nvSpPr>
          <p:cNvPr id="5" name="Rectangle 4"/>
          <p:cNvSpPr/>
          <p:nvPr/>
        </p:nvSpPr>
        <p:spPr>
          <a:xfrm rot="21337224">
            <a:off x="827584" y="1052736"/>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First person pronoun</a:t>
            </a:r>
            <a:endParaRPr lang="en-GB" b="1" dirty="0">
              <a:solidFill>
                <a:schemeClr val="tx1"/>
              </a:solidFill>
            </a:endParaRPr>
          </a:p>
        </p:txBody>
      </p:sp>
      <p:sp>
        <p:nvSpPr>
          <p:cNvPr id="6" name="Rectangle 5"/>
          <p:cNvSpPr/>
          <p:nvPr/>
        </p:nvSpPr>
        <p:spPr>
          <a:xfrm rot="264995">
            <a:off x="827424" y="5687988"/>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Adjectives</a:t>
            </a:r>
            <a:endParaRPr lang="en-GB" b="1" dirty="0">
              <a:solidFill>
                <a:schemeClr val="tx1"/>
              </a:solidFill>
            </a:endParaRPr>
          </a:p>
        </p:txBody>
      </p:sp>
      <p:sp>
        <p:nvSpPr>
          <p:cNvPr id="7" name="Rectangle 6"/>
          <p:cNvSpPr/>
          <p:nvPr/>
        </p:nvSpPr>
        <p:spPr>
          <a:xfrm rot="21345904">
            <a:off x="6303873" y="5697169"/>
            <a:ext cx="2192901"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Statistics, figures and measurements</a:t>
            </a:r>
            <a:endParaRPr lang="en-GB" b="1" dirty="0">
              <a:solidFill>
                <a:schemeClr val="tx1"/>
              </a:solidFill>
            </a:endParaRPr>
          </a:p>
        </p:txBody>
      </p:sp>
      <p:sp>
        <p:nvSpPr>
          <p:cNvPr id="8" name="Rectangle 7"/>
          <p:cNvSpPr/>
          <p:nvPr/>
        </p:nvSpPr>
        <p:spPr>
          <a:xfrm rot="264995">
            <a:off x="1209690" y="1847994"/>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Past tense</a:t>
            </a:r>
            <a:endParaRPr lang="en-GB" b="1" dirty="0">
              <a:solidFill>
                <a:schemeClr val="tx1"/>
              </a:solidFill>
            </a:endParaRPr>
          </a:p>
        </p:txBody>
      </p:sp>
      <p:sp>
        <p:nvSpPr>
          <p:cNvPr id="9" name="Rectangle 8"/>
          <p:cNvSpPr/>
          <p:nvPr/>
        </p:nvSpPr>
        <p:spPr>
          <a:xfrm rot="264995">
            <a:off x="4316654" y="5510879"/>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Verbs</a:t>
            </a:r>
            <a:endParaRPr lang="en-GB" b="1" dirty="0">
              <a:solidFill>
                <a:schemeClr val="tx1"/>
              </a:solidFill>
            </a:endParaRPr>
          </a:p>
        </p:txBody>
      </p:sp>
      <p:sp>
        <p:nvSpPr>
          <p:cNvPr id="10" name="Rectangle 9"/>
          <p:cNvSpPr/>
          <p:nvPr/>
        </p:nvSpPr>
        <p:spPr>
          <a:xfrm rot="264995">
            <a:off x="6286023" y="1077899"/>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Lists</a:t>
            </a:r>
            <a:endParaRPr lang="en-GB" b="1" dirty="0">
              <a:solidFill>
                <a:schemeClr val="tx1"/>
              </a:solidFill>
            </a:endParaRPr>
          </a:p>
        </p:txBody>
      </p:sp>
      <p:sp>
        <p:nvSpPr>
          <p:cNvPr id="11" name="Rectangle 10"/>
          <p:cNvSpPr/>
          <p:nvPr/>
        </p:nvSpPr>
        <p:spPr>
          <a:xfrm rot="264995">
            <a:off x="6428214" y="4919683"/>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Repetition</a:t>
            </a:r>
            <a:endParaRPr lang="en-GB" b="1" dirty="0">
              <a:solidFill>
                <a:schemeClr val="tx1"/>
              </a:solidFill>
            </a:endParaRPr>
          </a:p>
        </p:txBody>
      </p:sp>
      <p:sp>
        <p:nvSpPr>
          <p:cNvPr id="12" name="Rectangle 11"/>
          <p:cNvSpPr/>
          <p:nvPr/>
        </p:nvSpPr>
        <p:spPr>
          <a:xfrm rot="21401808">
            <a:off x="1569730" y="5008025"/>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Proper Nouns</a:t>
            </a:r>
            <a:endParaRPr lang="en-GB" b="1" dirty="0">
              <a:solidFill>
                <a:schemeClr val="tx1"/>
              </a:solidFill>
            </a:endParaRPr>
          </a:p>
        </p:txBody>
      </p:sp>
      <p:sp>
        <p:nvSpPr>
          <p:cNvPr id="13" name="Rectangle 12"/>
          <p:cNvSpPr/>
          <p:nvPr/>
        </p:nvSpPr>
        <p:spPr>
          <a:xfrm rot="21396681">
            <a:off x="6532989" y="1847993"/>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Adverbs</a:t>
            </a:r>
            <a:endParaRPr lang="en-GB" b="1" dirty="0">
              <a:solidFill>
                <a:schemeClr val="tx1"/>
              </a:solidFill>
            </a:endParaRPr>
          </a:p>
        </p:txBody>
      </p:sp>
      <p:sp>
        <p:nvSpPr>
          <p:cNvPr id="14" name="Rectangle 13"/>
          <p:cNvSpPr/>
          <p:nvPr/>
        </p:nvSpPr>
        <p:spPr>
          <a:xfrm rot="21431467">
            <a:off x="4240690" y="722903"/>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Superlative Adjectives</a:t>
            </a:r>
            <a:endParaRPr lang="en-GB" b="1" dirty="0">
              <a:solidFill>
                <a:schemeClr val="tx1"/>
              </a:solidFill>
            </a:endParaRPr>
          </a:p>
        </p:txBody>
      </p:sp>
      <p:sp>
        <p:nvSpPr>
          <p:cNvPr id="15" name="Rectangle 14"/>
          <p:cNvSpPr/>
          <p:nvPr/>
        </p:nvSpPr>
        <p:spPr>
          <a:xfrm rot="21396681">
            <a:off x="2711747" y="6078099"/>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Adverbial Phrases</a:t>
            </a:r>
            <a:endParaRPr lang="en-GB" b="1" dirty="0">
              <a:solidFill>
                <a:schemeClr val="tx1"/>
              </a:solidFill>
            </a:endParaRPr>
          </a:p>
        </p:txBody>
      </p:sp>
      <p:sp>
        <p:nvSpPr>
          <p:cNvPr id="16" name="Rectangle 15"/>
          <p:cNvSpPr/>
          <p:nvPr/>
        </p:nvSpPr>
        <p:spPr>
          <a:xfrm rot="264995">
            <a:off x="163466" y="4230580"/>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Simile</a:t>
            </a:r>
            <a:endParaRPr lang="en-GB" b="1" dirty="0">
              <a:solidFill>
                <a:schemeClr val="tx1"/>
              </a:solidFill>
            </a:endParaRPr>
          </a:p>
        </p:txBody>
      </p:sp>
      <p:sp>
        <p:nvSpPr>
          <p:cNvPr id="17" name="Rectangle 16"/>
          <p:cNvSpPr/>
          <p:nvPr/>
        </p:nvSpPr>
        <p:spPr>
          <a:xfrm rot="21337224">
            <a:off x="2729789" y="1349079"/>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Direct Address</a:t>
            </a:r>
            <a:endParaRPr lang="en-GB" b="1" dirty="0">
              <a:solidFill>
                <a:schemeClr val="tx1"/>
              </a:solidFill>
            </a:endParaRPr>
          </a:p>
        </p:txBody>
      </p:sp>
      <p:sp>
        <p:nvSpPr>
          <p:cNvPr id="18" name="Rectangle 17"/>
          <p:cNvSpPr/>
          <p:nvPr/>
        </p:nvSpPr>
        <p:spPr>
          <a:xfrm rot="21337224">
            <a:off x="6056544" y="464191"/>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Facts</a:t>
            </a:r>
            <a:endParaRPr lang="en-GB" b="1" dirty="0">
              <a:solidFill>
                <a:schemeClr val="tx1"/>
              </a:solidFill>
            </a:endParaRPr>
          </a:p>
        </p:txBody>
      </p:sp>
      <p:sp>
        <p:nvSpPr>
          <p:cNvPr id="19" name="Rectangle 18"/>
          <p:cNvSpPr/>
          <p:nvPr/>
        </p:nvSpPr>
        <p:spPr>
          <a:xfrm rot="21337224">
            <a:off x="1819626" y="4187270"/>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Onomatopoeia</a:t>
            </a:r>
            <a:endParaRPr lang="en-GB" b="1" dirty="0">
              <a:solidFill>
                <a:schemeClr val="tx1"/>
              </a:solidFill>
            </a:endParaRPr>
          </a:p>
        </p:txBody>
      </p:sp>
      <p:sp>
        <p:nvSpPr>
          <p:cNvPr id="20" name="Rectangle 19"/>
          <p:cNvSpPr/>
          <p:nvPr/>
        </p:nvSpPr>
        <p:spPr>
          <a:xfrm rot="21337224">
            <a:off x="7052526" y="4228275"/>
            <a:ext cx="1944216" cy="64807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Questions</a:t>
            </a:r>
            <a:endParaRPr lang="en-GB" b="1" dirty="0">
              <a:solidFill>
                <a:schemeClr val="tx1"/>
              </a:solidFill>
            </a:endParaRPr>
          </a:p>
        </p:txBody>
      </p:sp>
      <p:sp>
        <p:nvSpPr>
          <p:cNvPr id="4" name="Date Placeholder 3"/>
          <p:cNvSpPr>
            <a:spLocks noGrp="1"/>
          </p:cNvSpPr>
          <p:nvPr>
            <p:ph type="dt" sz="half" idx="10"/>
          </p:nvPr>
        </p:nvSpPr>
        <p:spPr/>
        <p:txBody>
          <a:bodyPr/>
          <a:lstStyle/>
          <a:p>
            <a:fld id="{082EB0E0-1D6E-48FC-9B26-E86AC8008456}" type="datetime3">
              <a:rPr lang="en-GB" smtClean="0">
                <a:solidFill>
                  <a:prstClr val="black">
                    <a:tint val="75000"/>
                  </a:prstClr>
                </a:solidFill>
              </a:rPr>
              <a:t>17 April, 2019</a:t>
            </a:fld>
            <a:endParaRPr lang="en-GB">
              <a:solidFill>
                <a:prstClr val="black">
                  <a:tint val="75000"/>
                </a:prstClr>
              </a:solidFill>
            </a:endParaRPr>
          </a:p>
        </p:txBody>
      </p:sp>
    </p:spTree>
    <p:extLst>
      <p:ext uri="{BB962C8B-B14F-4D97-AF65-F5344CB8AC3E}">
        <p14:creationId xmlns:p14="http://schemas.microsoft.com/office/powerpoint/2010/main" val="342439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2"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3" y="260648"/>
            <a:ext cx="8712968" cy="584775"/>
          </a:xfrm>
          <a:prstGeom prst="rect">
            <a:avLst/>
          </a:prstGeom>
          <a:noFill/>
        </p:spPr>
        <p:txBody>
          <a:bodyPr wrap="square" rtlCol="0">
            <a:spAutoFit/>
          </a:bodyPr>
          <a:lstStyle/>
          <a:p>
            <a:r>
              <a:rPr lang="en-GB" sz="3200" b="1" dirty="0" smtClean="0">
                <a:solidFill>
                  <a:srgbClr val="7030A0"/>
                </a:solidFill>
              </a:rPr>
              <a:t>Q3: Structure</a:t>
            </a:r>
            <a:endParaRPr lang="en-GB" sz="3200" b="1" dirty="0">
              <a:solidFill>
                <a:srgbClr val="7030A0"/>
              </a:solidFill>
            </a:endParaRPr>
          </a:p>
        </p:txBody>
      </p:sp>
      <p:pic>
        <p:nvPicPr>
          <p:cNvPr id="5" name="Picture 4"/>
          <p:cNvPicPr>
            <a:picLocks noChangeAspect="1"/>
          </p:cNvPicPr>
          <p:nvPr/>
        </p:nvPicPr>
        <p:blipFill>
          <a:blip r:embed="rId3"/>
          <a:stretch>
            <a:fillRect/>
          </a:stretch>
        </p:blipFill>
        <p:spPr>
          <a:xfrm rot="21407987">
            <a:off x="200442" y="980728"/>
            <a:ext cx="2482486" cy="1872208"/>
          </a:xfrm>
          <a:prstGeom prst="rect">
            <a:avLst/>
          </a:prstGeom>
          <a:ln>
            <a:solidFill>
              <a:srgbClr val="FF0000"/>
            </a:solidFill>
          </a:ln>
        </p:spPr>
      </p:pic>
      <p:pic>
        <p:nvPicPr>
          <p:cNvPr id="7" name="Picture 6"/>
          <p:cNvPicPr>
            <a:picLocks noChangeAspect="1"/>
          </p:cNvPicPr>
          <p:nvPr/>
        </p:nvPicPr>
        <p:blipFill>
          <a:blip r:embed="rId4"/>
          <a:stretch>
            <a:fillRect/>
          </a:stretch>
        </p:blipFill>
        <p:spPr>
          <a:xfrm>
            <a:off x="3635896" y="1159187"/>
            <a:ext cx="1149397" cy="1704900"/>
          </a:xfrm>
          <a:prstGeom prst="rect">
            <a:avLst/>
          </a:prstGeom>
        </p:spPr>
      </p:pic>
      <p:sp>
        <p:nvSpPr>
          <p:cNvPr id="8" name="TextBox 7"/>
          <p:cNvSpPr txBox="1"/>
          <p:nvPr/>
        </p:nvSpPr>
        <p:spPr>
          <a:xfrm>
            <a:off x="2778177" y="1011795"/>
            <a:ext cx="1152128" cy="369332"/>
          </a:xfrm>
          <a:prstGeom prst="rect">
            <a:avLst/>
          </a:prstGeom>
          <a:noFill/>
        </p:spPr>
        <p:txBody>
          <a:bodyPr wrap="square" rtlCol="0">
            <a:spAutoFit/>
          </a:bodyPr>
          <a:lstStyle/>
          <a:p>
            <a:r>
              <a:rPr lang="en-GB" dirty="0" smtClean="0"/>
              <a:t>Contrasts</a:t>
            </a:r>
            <a:endParaRPr lang="en-GB" dirty="0"/>
          </a:p>
        </p:txBody>
      </p:sp>
      <p:pic>
        <p:nvPicPr>
          <p:cNvPr id="9" name="Picture 8"/>
          <p:cNvPicPr>
            <a:picLocks noChangeAspect="1"/>
          </p:cNvPicPr>
          <p:nvPr/>
        </p:nvPicPr>
        <p:blipFill>
          <a:blip r:embed="rId5"/>
          <a:stretch>
            <a:fillRect/>
          </a:stretch>
        </p:blipFill>
        <p:spPr>
          <a:xfrm rot="21368351">
            <a:off x="4785293" y="980728"/>
            <a:ext cx="2555776" cy="1916832"/>
          </a:xfrm>
          <a:prstGeom prst="rect">
            <a:avLst/>
          </a:prstGeom>
        </p:spPr>
      </p:pic>
      <p:sp>
        <p:nvSpPr>
          <p:cNvPr id="10" name="TextBox 9"/>
          <p:cNvSpPr txBox="1"/>
          <p:nvPr/>
        </p:nvSpPr>
        <p:spPr>
          <a:xfrm rot="21436601">
            <a:off x="4798257" y="980728"/>
            <a:ext cx="2294023" cy="646331"/>
          </a:xfrm>
          <a:prstGeom prst="rect">
            <a:avLst/>
          </a:prstGeom>
          <a:noFill/>
        </p:spPr>
        <p:txBody>
          <a:bodyPr wrap="square" rtlCol="0">
            <a:spAutoFit/>
          </a:bodyPr>
          <a:lstStyle/>
          <a:p>
            <a:r>
              <a:rPr lang="en-GB" dirty="0" smtClean="0">
                <a:solidFill>
                  <a:schemeClr val="bg1"/>
                </a:solidFill>
              </a:rPr>
              <a:t>Central Ideas, settings or themes </a:t>
            </a:r>
            <a:endParaRPr lang="en-GB" dirty="0">
              <a:solidFill>
                <a:schemeClr val="bg1"/>
              </a:solidFill>
            </a:endParaRPr>
          </a:p>
        </p:txBody>
      </p:sp>
      <p:pic>
        <p:nvPicPr>
          <p:cNvPr id="11" name="Picture 10"/>
          <p:cNvPicPr>
            <a:picLocks noChangeAspect="1"/>
          </p:cNvPicPr>
          <p:nvPr/>
        </p:nvPicPr>
        <p:blipFill>
          <a:blip r:embed="rId6"/>
          <a:stretch>
            <a:fillRect/>
          </a:stretch>
        </p:blipFill>
        <p:spPr>
          <a:xfrm rot="588697">
            <a:off x="7203708" y="1606696"/>
            <a:ext cx="1637273" cy="1296144"/>
          </a:xfrm>
          <a:prstGeom prst="rect">
            <a:avLst/>
          </a:prstGeom>
        </p:spPr>
      </p:pic>
      <p:sp>
        <p:nvSpPr>
          <p:cNvPr id="12" name="TextBox 11"/>
          <p:cNvSpPr txBox="1"/>
          <p:nvPr/>
        </p:nvSpPr>
        <p:spPr>
          <a:xfrm rot="590113">
            <a:off x="7365183" y="962418"/>
            <a:ext cx="1823704" cy="646331"/>
          </a:xfrm>
          <a:prstGeom prst="rect">
            <a:avLst/>
          </a:prstGeom>
          <a:noFill/>
        </p:spPr>
        <p:txBody>
          <a:bodyPr wrap="square" rtlCol="0">
            <a:spAutoFit/>
          </a:bodyPr>
          <a:lstStyle/>
          <a:p>
            <a:r>
              <a:rPr lang="en-GB" dirty="0" smtClean="0"/>
              <a:t>Pivotal/ Turning Points</a:t>
            </a:r>
            <a:endParaRPr lang="en-GB" dirty="0"/>
          </a:p>
        </p:txBody>
      </p:sp>
      <p:pic>
        <p:nvPicPr>
          <p:cNvPr id="13" name="Picture 12"/>
          <p:cNvPicPr>
            <a:picLocks noChangeAspect="1"/>
          </p:cNvPicPr>
          <p:nvPr/>
        </p:nvPicPr>
        <p:blipFill>
          <a:blip r:embed="rId7"/>
          <a:stretch>
            <a:fillRect/>
          </a:stretch>
        </p:blipFill>
        <p:spPr>
          <a:xfrm rot="21224473">
            <a:off x="1306305" y="2702590"/>
            <a:ext cx="2485781" cy="1862825"/>
          </a:xfrm>
          <a:prstGeom prst="rect">
            <a:avLst/>
          </a:prstGeom>
        </p:spPr>
      </p:pic>
      <p:sp>
        <p:nvSpPr>
          <p:cNvPr id="14" name="TextBox 13"/>
          <p:cNvSpPr txBox="1"/>
          <p:nvPr/>
        </p:nvSpPr>
        <p:spPr>
          <a:xfrm rot="21263182">
            <a:off x="1713607" y="2704550"/>
            <a:ext cx="1699435" cy="923330"/>
          </a:xfrm>
          <a:prstGeom prst="rect">
            <a:avLst/>
          </a:prstGeom>
          <a:noFill/>
        </p:spPr>
        <p:txBody>
          <a:bodyPr wrap="square" rtlCol="0">
            <a:spAutoFit/>
          </a:bodyPr>
          <a:lstStyle/>
          <a:p>
            <a:r>
              <a:rPr lang="en-GB" b="1" dirty="0" smtClean="0">
                <a:solidFill>
                  <a:schemeClr val="bg1"/>
                </a:solidFill>
              </a:rPr>
              <a:t>Build up of ideas, image, feeling</a:t>
            </a:r>
            <a:endParaRPr lang="en-GB" b="1" dirty="0">
              <a:solidFill>
                <a:schemeClr val="bg1"/>
              </a:solidFill>
            </a:endParaRPr>
          </a:p>
        </p:txBody>
      </p:sp>
      <p:pic>
        <p:nvPicPr>
          <p:cNvPr id="15" name="Picture 14"/>
          <p:cNvPicPr>
            <a:picLocks noChangeAspect="1"/>
          </p:cNvPicPr>
          <p:nvPr/>
        </p:nvPicPr>
        <p:blipFill>
          <a:blip r:embed="rId8"/>
          <a:stretch>
            <a:fillRect/>
          </a:stretch>
        </p:blipFill>
        <p:spPr>
          <a:xfrm rot="292505">
            <a:off x="3641376" y="2816916"/>
            <a:ext cx="2344868" cy="1753766"/>
          </a:xfrm>
          <a:prstGeom prst="rect">
            <a:avLst/>
          </a:prstGeom>
        </p:spPr>
      </p:pic>
      <p:sp>
        <p:nvSpPr>
          <p:cNvPr id="16" name="TextBox 15"/>
          <p:cNvSpPr txBox="1"/>
          <p:nvPr/>
        </p:nvSpPr>
        <p:spPr>
          <a:xfrm rot="361403">
            <a:off x="3797294" y="2926359"/>
            <a:ext cx="2553298" cy="400110"/>
          </a:xfrm>
          <a:prstGeom prst="rect">
            <a:avLst/>
          </a:prstGeom>
          <a:noFill/>
        </p:spPr>
        <p:txBody>
          <a:bodyPr wrap="square" rtlCol="0">
            <a:spAutoFit/>
          </a:bodyPr>
          <a:lstStyle/>
          <a:p>
            <a:r>
              <a:rPr lang="en-GB" sz="2000" b="1" dirty="0" smtClean="0">
                <a:solidFill>
                  <a:schemeClr val="bg1"/>
                </a:solidFill>
              </a:rPr>
              <a:t>Passages of time</a:t>
            </a:r>
            <a:endParaRPr lang="en-GB" sz="2000" b="1" dirty="0">
              <a:solidFill>
                <a:schemeClr val="bg1"/>
              </a:solidFill>
            </a:endParaRPr>
          </a:p>
        </p:txBody>
      </p:sp>
      <p:pic>
        <p:nvPicPr>
          <p:cNvPr id="17" name="Picture 16"/>
          <p:cNvPicPr>
            <a:picLocks noChangeAspect="1"/>
          </p:cNvPicPr>
          <p:nvPr/>
        </p:nvPicPr>
        <p:blipFill>
          <a:blip r:embed="rId9"/>
          <a:stretch>
            <a:fillRect/>
          </a:stretch>
        </p:blipFill>
        <p:spPr>
          <a:xfrm rot="21318897">
            <a:off x="5774077" y="2745521"/>
            <a:ext cx="2538663" cy="1921627"/>
          </a:xfrm>
          <a:prstGeom prst="rect">
            <a:avLst/>
          </a:prstGeom>
        </p:spPr>
      </p:pic>
      <p:sp>
        <p:nvSpPr>
          <p:cNvPr id="18" name="TextBox 17"/>
          <p:cNvSpPr txBox="1"/>
          <p:nvPr/>
        </p:nvSpPr>
        <p:spPr>
          <a:xfrm rot="21308465">
            <a:off x="5749420" y="2818153"/>
            <a:ext cx="2609230" cy="707886"/>
          </a:xfrm>
          <a:prstGeom prst="rect">
            <a:avLst/>
          </a:prstGeom>
          <a:noFill/>
        </p:spPr>
        <p:txBody>
          <a:bodyPr wrap="square" rtlCol="0">
            <a:spAutoFit/>
          </a:bodyPr>
          <a:lstStyle/>
          <a:p>
            <a:r>
              <a:rPr lang="en-GB" sz="2000" b="1" dirty="0" smtClean="0">
                <a:solidFill>
                  <a:schemeClr val="bg1"/>
                </a:solidFill>
              </a:rPr>
              <a:t>Movement (sentence types / punctuation)</a:t>
            </a:r>
            <a:endParaRPr lang="en-GB" sz="2000" b="1" dirty="0">
              <a:solidFill>
                <a:schemeClr val="bg1"/>
              </a:solidFill>
            </a:endParaRPr>
          </a:p>
        </p:txBody>
      </p:sp>
      <p:pic>
        <p:nvPicPr>
          <p:cNvPr id="19" name="Picture 18"/>
          <p:cNvPicPr>
            <a:picLocks noChangeAspect="1"/>
          </p:cNvPicPr>
          <p:nvPr/>
        </p:nvPicPr>
        <p:blipFill>
          <a:blip r:embed="rId10"/>
          <a:stretch>
            <a:fillRect/>
          </a:stretch>
        </p:blipFill>
        <p:spPr>
          <a:xfrm rot="222299">
            <a:off x="1944348" y="4192486"/>
            <a:ext cx="2335108" cy="1755091"/>
          </a:xfrm>
          <a:prstGeom prst="rect">
            <a:avLst/>
          </a:prstGeom>
        </p:spPr>
      </p:pic>
      <p:sp>
        <p:nvSpPr>
          <p:cNvPr id="20" name="TextBox 19"/>
          <p:cNvSpPr txBox="1"/>
          <p:nvPr/>
        </p:nvSpPr>
        <p:spPr>
          <a:xfrm rot="298584">
            <a:off x="2158484" y="4252309"/>
            <a:ext cx="3529013" cy="400110"/>
          </a:xfrm>
          <a:prstGeom prst="rect">
            <a:avLst/>
          </a:prstGeom>
          <a:noFill/>
        </p:spPr>
        <p:txBody>
          <a:bodyPr wrap="square" rtlCol="0">
            <a:spAutoFit/>
          </a:bodyPr>
          <a:lstStyle/>
          <a:p>
            <a:r>
              <a:rPr lang="en-GB" sz="2000" b="1" dirty="0" smtClean="0">
                <a:solidFill>
                  <a:schemeClr val="bg1"/>
                </a:solidFill>
              </a:rPr>
              <a:t>Voice</a:t>
            </a:r>
            <a:endParaRPr lang="en-GB" sz="2000" b="1" dirty="0">
              <a:solidFill>
                <a:schemeClr val="bg1"/>
              </a:solidFill>
            </a:endParaRPr>
          </a:p>
        </p:txBody>
      </p:sp>
      <p:sp>
        <p:nvSpPr>
          <p:cNvPr id="4" name="Date Placeholder 3"/>
          <p:cNvSpPr>
            <a:spLocks noGrp="1"/>
          </p:cNvSpPr>
          <p:nvPr>
            <p:ph type="dt" sz="half" idx="10"/>
          </p:nvPr>
        </p:nvSpPr>
        <p:spPr/>
        <p:txBody>
          <a:bodyPr/>
          <a:lstStyle/>
          <a:p>
            <a:fld id="{33D59771-EFFF-4F80-8DE5-1F9A18213DBF}" type="datetime3">
              <a:rPr lang="en-GB" smtClean="0">
                <a:solidFill>
                  <a:prstClr val="black">
                    <a:tint val="75000"/>
                  </a:prstClr>
                </a:solidFill>
              </a:rPr>
              <a:t>17 April, 2019</a:t>
            </a:fld>
            <a:endParaRPr lang="en-GB">
              <a:solidFill>
                <a:prstClr val="black">
                  <a:tint val="75000"/>
                </a:prstClr>
              </a:solidFill>
            </a:endParaRPr>
          </a:p>
        </p:txBody>
      </p:sp>
    </p:spTree>
    <p:extLst>
      <p:ext uri="{BB962C8B-B14F-4D97-AF65-F5344CB8AC3E}">
        <p14:creationId xmlns:p14="http://schemas.microsoft.com/office/powerpoint/2010/main" val="8087668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01464" y="246276"/>
            <a:ext cx="2464783"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1</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1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Title 1"/>
          <p:cNvSpPr txBox="1">
            <a:spLocks/>
          </p:cNvSpPr>
          <p:nvPr/>
        </p:nvSpPr>
        <p:spPr>
          <a:xfrm>
            <a:off x="1565237" y="2033847"/>
            <a:ext cx="6293341" cy="1637466"/>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smtClean="0">
                <a:latin typeface="Century Gothic" panose="020B0502020202020204" pitchFamily="34" charset="0"/>
              </a:rPr>
              <a:t>This question is the </a:t>
            </a:r>
            <a:r>
              <a:rPr lang="en-GB" sz="1800" b="1" dirty="0" smtClean="0">
                <a:latin typeface="Century Gothic" panose="020B0502020202020204" pitchFamily="34" charset="0"/>
              </a:rPr>
              <a:t>easiest</a:t>
            </a:r>
            <a:r>
              <a:rPr lang="en-GB" sz="1800" dirty="0" smtClean="0">
                <a:latin typeface="Century Gothic" panose="020B0502020202020204" pitchFamily="34" charset="0"/>
              </a:rPr>
              <a:t>. It will ask you to pick out FOUR things from the text.</a:t>
            </a:r>
          </a:p>
          <a:p>
            <a:endParaRPr lang="en-GB" sz="1800" dirty="0">
              <a:latin typeface="Century Gothic" panose="020B0502020202020204" pitchFamily="34" charset="0"/>
            </a:endParaRPr>
          </a:p>
          <a:p>
            <a:r>
              <a:rPr lang="en-GB" sz="1800" dirty="0" smtClean="0">
                <a:latin typeface="Century Gothic" panose="020B0502020202020204" pitchFamily="34" charset="0"/>
              </a:rPr>
              <a:t> </a:t>
            </a:r>
            <a:r>
              <a:rPr lang="en-GB" sz="1800" b="1" dirty="0" smtClean="0">
                <a:latin typeface="Century Gothic" panose="020B0502020202020204" pitchFamily="34" charset="0"/>
              </a:rPr>
              <a:t>DO NOT </a:t>
            </a:r>
            <a:r>
              <a:rPr lang="en-GB" sz="1800" dirty="0" smtClean="0">
                <a:latin typeface="Century Gothic" panose="020B0502020202020204" pitchFamily="34" charset="0"/>
              </a:rPr>
              <a:t>just copy the entire paragraph. This will not get you any marks. </a:t>
            </a:r>
          </a:p>
          <a:p>
            <a:endParaRPr lang="en-GB" sz="1800" dirty="0">
              <a:latin typeface="Century Gothic" panose="020B0502020202020204" pitchFamily="34" charset="0"/>
            </a:endParaRPr>
          </a:p>
        </p:txBody>
      </p:sp>
      <p:sp>
        <p:nvSpPr>
          <p:cNvPr id="9" name="Title 1"/>
          <p:cNvSpPr txBox="1">
            <a:spLocks/>
          </p:cNvSpPr>
          <p:nvPr/>
        </p:nvSpPr>
        <p:spPr>
          <a:xfrm>
            <a:off x="478715" y="4171033"/>
            <a:ext cx="8310282" cy="2022577"/>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800" dirty="0">
              <a:latin typeface="Century Gothic" panose="020B0502020202020204" pitchFamily="34" charset="0"/>
            </a:endParaRPr>
          </a:p>
          <a:p>
            <a:r>
              <a:rPr lang="en-GB" sz="1800" dirty="0" smtClean="0">
                <a:latin typeface="Century Gothic" panose="020B0502020202020204" pitchFamily="34" charset="0"/>
              </a:rPr>
              <a:t> </a:t>
            </a:r>
            <a:r>
              <a:rPr lang="en-GB" sz="1800" b="1" dirty="0" smtClean="0">
                <a:latin typeface="Century Gothic" panose="020B0502020202020204" pitchFamily="34" charset="0"/>
              </a:rPr>
              <a:t>DO: </a:t>
            </a:r>
          </a:p>
          <a:p>
            <a:pPr marL="285750" indent="-285750">
              <a:buFont typeface="Arial" panose="020B0604020202020204" pitchFamily="34" charset="0"/>
              <a:buChar char="•"/>
            </a:pPr>
            <a:r>
              <a:rPr lang="en-GB" sz="1800" dirty="0" smtClean="0">
                <a:latin typeface="Century Gothic" panose="020B0502020202020204" pitchFamily="34" charset="0"/>
              </a:rPr>
              <a:t>Box off the lines the question refers to</a:t>
            </a:r>
          </a:p>
          <a:p>
            <a:pPr marL="285750" indent="-285750">
              <a:buFont typeface="Arial" panose="020B0604020202020204" pitchFamily="34" charset="0"/>
              <a:buChar char="•"/>
            </a:pPr>
            <a:r>
              <a:rPr lang="en-GB" sz="1800" dirty="0" smtClean="0">
                <a:latin typeface="Century Gothic" panose="020B0502020202020204" pitchFamily="34" charset="0"/>
              </a:rPr>
              <a:t>Underline each relevant detail from the extract as you find it</a:t>
            </a:r>
          </a:p>
          <a:p>
            <a:pPr marL="285750" indent="-285750">
              <a:buFont typeface="Arial" panose="020B0604020202020204" pitchFamily="34" charset="0"/>
              <a:buChar char="•"/>
            </a:pPr>
            <a:r>
              <a:rPr lang="en-GB" sz="1800" dirty="0" smtClean="0">
                <a:latin typeface="Century Gothic" panose="020B0502020202020204" pitchFamily="34" charset="0"/>
              </a:rPr>
              <a:t>Write down each detail as a short sentence, using quotation marks around your evidence</a:t>
            </a:r>
            <a:endParaRPr lang="en-GB" sz="1800" dirty="0">
              <a:latin typeface="Century Gothic" panose="020B0502020202020204" pitchFamily="34" charset="0"/>
            </a:endParaRPr>
          </a:p>
        </p:txBody>
      </p:sp>
      <p:sp>
        <p:nvSpPr>
          <p:cNvPr id="2" name="Date Placeholder 1"/>
          <p:cNvSpPr>
            <a:spLocks noGrp="1"/>
          </p:cNvSpPr>
          <p:nvPr>
            <p:ph type="dt" sz="half" idx="10"/>
          </p:nvPr>
        </p:nvSpPr>
        <p:spPr/>
        <p:txBody>
          <a:bodyPr/>
          <a:lstStyle/>
          <a:p>
            <a:fld id="{52706737-8F3E-4C8D-8363-52062AECF274}" type="datetime3">
              <a:rPr lang="en-GB" smtClean="0">
                <a:solidFill>
                  <a:prstClr val="black">
                    <a:tint val="75000"/>
                  </a:prstClr>
                </a:solidFill>
              </a:rPr>
              <a:t>17 April, 2019</a:t>
            </a:fld>
            <a:endParaRPr lang="en-GB">
              <a:solidFill>
                <a:prstClr val="black">
                  <a:tint val="75000"/>
                </a:prstClr>
              </a:solidFill>
            </a:endParaRPr>
          </a:p>
        </p:txBody>
      </p:sp>
    </p:spTree>
    <p:extLst>
      <p:ext uri="{BB962C8B-B14F-4D97-AF65-F5344CB8AC3E}">
        <p14:creationId xmlns:p14="http://schemas.microsoft.com/office/powerpoint/2010/main" val="2717219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image_open-book-2.png"/>
          <p:cNvPicPr>
            <a:picLocks noChangeAspect="1"/>
          </p:cNvPicPr>
          <p:nvPr/>
        </p:nvPicPr>
        <p:blipFill rotWithShape="1">
          <a:blip r:embed="rId4" cstate="print">
            <a:extLst>
              <a:ext uri="{28A0092B-C50C-407E-A947-70E740481C1C}">
                <a14:useLocalDpi xmlns:a14="http://schemas.microsoft.com/office/drawing/2010/main" val="0"/>
              </a:ext>
            </a:extLst>
          </a:blip>
          <a:srcRect r="28978"/>
          <a:stretch/>
        </p:blipFill>
        <p:spPr>
          <a:xfrm>
            <a:off x="3080193" y="1916832"/>
            <a:ext cx="6063807" cy="5716213"/>
          </a:xfrm>
          <a:prstGeom prst="rect">
            <a:avLst/>
          </a:prstGeom>
        </p:spPr>
      </p:pic>
      <p:sp>
        <p:nvSpPr>
          <p:cNvPr id="3" name="TextBox 2"/>
          <p:cNvSpPr txBox="1"/>
          <p:nvPr/>
        </p:nvSpPr>
        <p:spPr>
          <a:xfrm>
            <a:off x="179512" y="260648"/>
            <a:ext cx="2151743" cy="584775"/>
          </a:xfrm>
          <a:prstGeom prst="rect">
            <a:avLst/>
          </a:prstGeom>
          <a:noFill/>
        </p:spPr>
        <p:txBody>
          <a:bodyPr wrap="none" rtlCol="0">
            <a:spAutoFit/>
          </a:bodyPr>
          <a:lstStyle/>
          <a:p>
            <a:r>
              <a:rPr lang="en-GB" sz="3200" b="1" dirty="0" smtClean="0">
                <a:solidFill>
                  <a:srgbClr val="7030A0"/>
                </a:solidFill>
              </a:rPr>
              <a:t>Question 1:</a:t>
            </a:r>
            <a:endParaRPr lang="en-GB" sz="3200" b="1" dirty="0">
              <a:solidFill>
                <a:srgbClr val="7030A0"/>
              </a:solidFill>
            </a:endParaRPr>
          </a:p>
        </p:txBody>
      </p:sp>
      <p:sp>
        <p:nvSpPr>
          <p:cNvPr id="5" name="Rectangle 4"/>
          <p:cNvSpPr/>
          <p:nvPr/>
        </p:nvSpPr>
        <p:spPr>
          <a:xfrm>
            <a:off x="467544" y="1268760"/>
            <a:ext cx="7632848" cy="2672335"/>
          </a:xfrm>
          <a:prstGeom prst="rect">
            <a:avLst/>
          </a:prstGeom>
        </p:spPr>
        <p:txBody>
          <a:bodyPr wrap="square">
            <a:spAutoFit/>
          </a:bodyPr>
          <a:lstStyle/>
          <a:p>
            <a:pPr>
              <a:lnSpc>
                <a:spcPct val="107000"/>
              </a:lnSpc>
              <a:spcAft>
                <a:spcPts val="800"/>
              </a:spcAft>
            </a:pPr>
            <a:r>
              <a:rPr lang="en-GB" sz="1600" b="1" dirty="0">
                <a:latin typeface="Calibri" panose="020F0502020204030204" pitchFamily="34" charset="0"/>
                <a:ea typeface="Calibri" panose="020F0502020204030204" pitchFamily="34" charset="0"/>
                <a:cs typeface="Times New Roman" panose="02020603050405020304" pitchFamily="18" charset="0"/>
              </a:rPr>
              <a:t>Question 1:</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600" dirty="0">
                <a:latin typeface="Calibri" panose="020F0502020204030204" pitchFamily="34" charset="0"/>
                <a:ea typeface="Calibri" panose="020F0502020204030204" pitchFamily="34" charset="0"/>
                <a:cs typeface="Times New Roman" panose="02020603050405020304" pitchFamily="18" charset="0"/>
              </a:rPr>
              <a:t>Read again the first part of the source, lines 1 to </a:t>
            </a:r>
            <a:r>
              <a:rPr lang="en-GB" sz="1600" dirty="0" smtClean="0">
                <a:latin typeface="Calibri" panose="020F0502020204030204" pitchFamily="34" charset="0"/>
                <a:ea typeface="Calibri" panose="020F0502020204030204" pitchFamily="34" charset="0"/>
                <a:cs typeface="Times New Roman" panose="02020603050405020304" pitchFamily="18" charset="0"/>
              </a:rPr>
              <a:t>8. </a:t>
            </a:r>
            <a:r>
              <a:rPr lang="en-GB" sz="1600" dirty="0">
                <a:latin typeface="Calibri" panose="020F0502020204030204" pitchFamily="34" charset="0"/>
                <a:ea typeface="Calibri" panose="020F0502020204030204" pitchFamily="34" charset="0"/>
                <a:cs typeface="Times New Roman" panose="02020603050405020304" pitchFamily="18" charset="0"/>
              </a:rPr>
              <a:t>List four things </a:t>
            </a:r>
            <a:r>
              <a:rPr lang="en-GB" sz="1600" dirty="0" smtClean="0">
                <a:latin typeface="Calibri" panose="020F0502020204030204" pitchFamily="34" charset="0"/>
                <a:ea typeface="Calibri" panose="020F0502020204030204" pitchFamily="34" charset="0"/>
                <a:cs typeface="Times New Roman" panose="02020603050405020304" pitchFamily="18" charset="0"/>
              </a:rPr>
              <a:t>that Bilbo Baggins sees and hears in the tunnel.</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pPr>
            <a:r>
              <a:rPr lang="en-GB" dirty="0" smtClean="0">
                <a:latin typeface="Calibri" panose="020F0502020204030204" pitchFamily="34" charset="0"/>
                <a:ea typeface="Calibri" panose="020F0502020204030204" pitchFamily="34" charset="0"/>
                <a:cs typeface="Times New Roman" panose="02020603050405020304" pitchFamily="18" charset="0"/>
              </a:rPr>
              <a:t>____________________________________________________</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indent="457200">
              <a:lnSpc>
                <a:spcPct val="107000"/>
              </a:lnSpc>
              <a:spcAft>
                <a:spcPts val="800"/>
              </a:spcAft>
            </a:pPr>
            <a:r>
              <a:rPr lang="en-GB" b="1" dirty="0" smtClean="0">
                <a:latin typeface="Calibri" panose="020F0502020204030204" pitchFamily="34" charset="0"/>
                <a:ea typeface="Calibri" panose="020F0502020204030204" pitchFamily="34" charset="0"/>
                <a:cs typeface="Times New Roman" panose="02020603050405020304" pitchFamily="18" charset="0"/>
              </a:rPr>
              <a:t>[4 marks]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val 5"/>
          <p:cNvSpPr/>
          <p:nvPr/>
        </p:nvSpPr>
        <p:spPr>
          <a:xfrm>
            <a:off x="3707904" y="1646901"/>
            <a:ext cx="1152128" cy="341939"/>
          </a:xfrm>
          <a:prstGeom prst="ellipse">
            <a:avLst/>
          </a:prstGeom>
          <a:noFill/>
          <a:ln w="5715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MS900074799[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522325" y="5986935"/>
            <a:ext cx="244475" cy="244475"/>
          </a:xfrm>
          <a:prstGeom prst="rect">
            <a:avLst/>
          </a:prstGeom>
        </p:spPr>
      </p:pic>
      <p:sp>
        <p:nvSpPr>
          <p:cNvPr id="12" name="Oval 11"/>
          <p:cNvSpPr/>
          <p:nvPr/>
        </p:nvSpPr>
        <p:spPr>
          <a:xfrm>
            <a:off x="2096631" y="5625729"/>
            <a:ext cx="1003846" cy="1015666"/>
          </a:xfrm>
          <a:prstGeom prst="ellipse">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p:cNvSpPr/>
          <p:nvPr/>
        </p:nvSpPr>
        <p:spPr>
          <a:xfrm>
            <a:off x="2096631" y="5625729"/>
            <a:ext cx="1003845" cy="1015665"/>
          </a:xfrm>
          <a:prstGeom prst="ellipse">
            <a:avLst/>
          </a:prstGeom>
          <a:solidFill>
            <a:srgbClr val="FF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endParaRPr>
          </a:p>
        </p:txBody>
      </p:sp>
      <p:sp>
        <p:nvSpPr>
          <p:cNvPr id="14" name="TextBox 13"/>
          <p:cNvSpPr txBox="1"/>
          <p:nvPr/>
        </p:nvSpPr>
        <p:spPr>
          <a:xfrm>
            <a:off x="576662" y="5878339"/>
            <a:ext cx="1519968" cy="461665"/>
          </a:xfrm>
          <a:prstGeom prst="rect">
            <a:avLst/>
          </a:prstGeom>
          <a:noFill/>
        </p:spPr>
        <p:txBody>
          <a:bodyPr wrap="none" rtlCol="0">
            <a:spAutoFit/>
          </a:bodyPr>
          <a:lstStyle/>
          <a:p>
            <a:pPr algn="ctr"/>
            <a:r>
              <a:rPr lang="en-GB" sz="2400" dirty="0" smtClean="0"/>
              <a:t>5 minutes</a:t>
            </a:r>
            <a:endParaRPr lang="en-GB" sz="2400" dirty="0"/>
          </a:p>
        </p:txBody>
      </p:sp>
      <p:sp>
        <p:nvSpPr>
          <p:cNvPr id="4" name="Date Placeholder 3"/>
          <p:cNvSpPr>
            <a:spLocks noGrp="1"/>
          </p:cNvSpPr>
          <p:nvPr>
            <p:ph type="dt" sz="half" idx="10"/>
          </p:nvPr>
        </p:nvSpPr>
        <p:spPr/>
        <p:txBody>
          <a:bodyPr/>
          <a:lstStyle/>
          <a:p>
            <a:fld id="{8F3B45DB-8CD9-4AE9-A912-073AEE727887}" type="datetime3">
              <a:rPr lang="en-GB" smtClean="0">
                <a:solidFill>
                  <a:prstClr val="black">
                    <a:tint val="75000"/>
                  </a:prstClr>
                </a:solidFill>
              </a:rPr>
              <a:t>17 April, 2019</a:t>
            </a:fld>
            <a:endParaRPr lang="en-GB">
              <a:solidFill>
                <a:prstClr val="black">
                  <a:tint val="75000"/>
                </a:prstClr>
              </a:solidFill>
            </a:endParaRPr>
          </a:p>
        </p:txBody>
      </p:sp>
    </p:spTree>
    <p:extLst>
      <p:ext uri="{BB962C8B-B14F-4D97-AF65-F5344CB8AC3E}">
        <p14:creationId xmlns:p14="http://schemas.microsoft.com/office/powerpoint/2010/main" val="31230955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300000"/>
                                        <p:tgtEl>
                                          <p:spTgt spid="13"/>
                                        </p:tgtEl>
                                      </p:cBhvr>
                                    </p:animEffect>
                                  </p:childTnLst>
                                </p:cTn>
                              </p:par>
                            </p:childTnLst>
                          </p:cTn>
                        </p:par>
                        <p:par>
                          <p:cTn id="8" fill="hold">
                            <p:stCondLst>
                              <p:cond delay="300000"/>
                            </p:stCondLst>
                            <p:childTnLst>
                              <p:par>
                                <p:cTn id="9" presetID="1" presetClass="mediacall" presetSubtype="0" fill="hold" nodeType="afterEffect">
                                  <p:stCondLst>
                                    <p:cond delay="0"/>
                                  </p:stCondLst>
                                  <p:childTnLst>
                                    <p:cmd type="call" cmd="playFrom(0.0)">
                                      <p:cBhvr>
                                        <p:cTn id="10" dur="2178" fill="hold"/>
                                        <p:tgtEl>
                                          <p:spTgt spid="11"/>
                                        </p:tgtEl>
                                      </p:cBhvr>
                                    </p:cmd>
                                  </p:childTnLst>
                                </p:cTn>
                              </p:par>
                            </p:childTnLst>
                          </p:cTn>
                        </p:par>
                      </p:childTnLst>
                    </p:cTn>
                  </p:par>
                </p:childTnLst>
              </p:cTn>
              <p:nextCondLst>
                <p:cond evt="onClick" delay="0">
                  <p:tgtEl>
                    <p:spTgt spid="12"/>
                  </p:tgtEl>
                </p:cond>
              </p:nextCondLst>
            </p:seq>
            <p:audio>
              <p:cMediaNode>
                <p:cTn id="11"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401464" y="246276"/>
            <a:ext cx="2464783" cy="1287851"/>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9525" cap="flat" cmpd="sng" algn="ctr">
            <a:solidFill>
              <a:srgbClr val="3C1402">
                <a:shade val="95000"/>
                <a:satMod val="105000"/>
              </a:srgbClr>
            </a:solidFill>
            <a:prstDash val="solid"/>
          </a:ln>
          <a:effectLst>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Paper 1</a:t>
            </a:r>
          </a:p>
          <a:p>
            <a:pPr marR="0" lvl="0" defTabSz="914400" rtl="0" eaLnBrk="1" fontAlgn="auto" latinLnBrk="0" hangingPunct="1">
              <a:lnSpc>
                <a:spcPct val="100000"/>
              </a:lnSpc>
              <a:spcBef>
                <a:spcPct val="0"/>
              </a:spcBef>
              <a:spcAft>
                <a:spcPts val="0"/>
              </a:spcAft>
              <a:buClrTx/>
              <a:buSzTx/>
              <a:tabLst/>
              <a:defRPr/>
            </a:pPr>
            <a:r>
              <a:rPr lang="en-GB" sz="3600" dirty="0" smtClean="0">
                <a:solidFill>
                  <a:prstClr val="black"/>
                </a:solidFill>
                <a:latin typeface="Berlin Sans FB" panose="020E0602020502020306" pitchFamily="34" charset="0"/>
              </a:rPr>
              <a:t>Question 2 </a:t>
            </a:r>
          </a:p>
          <a:p>
            <a:pPr marL="457200" marR="0" lvl="0" indent="-457200" defTabSz="914400" rtl="0" eaLnBrk="1" fontAlgn="auto" latinLnBrk="0" hangingPunct="1">
              <a:lnSpc>
                <a:spcPct val="100000"/>
              </a:lnSpc>
              <a:spcBef>
                <a:spcPct val="0"/>
              </a:spcBef>
              <a:spcAft>
                <a:spcPts val="0"/>
              </a:spcAft>
              <a:buClrTx/>
              <a:buSzTx/>
              <a:buFontTx/>
              <a:buAutoNum type="arabicPeriod"/>
              <a:tabLst/>
              <a:defRPr/>
            </a:pPr>
            <a:endParaRPr kumimoji="0" lang="en-GB" sz="1600" b="0" i="0" u="none" strike="noStrike" kern="1200" cap="none" spc="0" normalizeH="0" baseline="0" noProof="0" dirty="0">
              <a:ln>
                <a:noFill/>
              </a:ln>
              <a:solidFill>
                <a:prstClr val="black"/>
              </a:solidFill>
              <a:effectLst/>
              <a:uLnTx/>
              <a:uFillTx/>
              <a:latin typeface="Open Sans"/>
            </a:endParaRPr>
          </a:p>
        </p:txBody>
      </p:sp>
      <p:sp>
        <p:nvSpPr>
          <p:cNvPr id="5" name="Title 1"/>
          <p:cNvSpPr txBox="1">
            <a:spLocks/>
          </p:cNvSpPr>
          <p:nvPr/>
        </p:nvSpPr>
        <p:spPr>
          <a:xfrm>
            <a:off x="1565237" y="2033847"/>
            <a:ext cx="6293341" cy="1637466"/>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1800" dirty="0" smtClean="0">
                <a:latin typeface="Century Gothic" panose="020B0502020202020204" pitchFamily="34" charset="0"/>
              </a:rPr>
              <a:t>This question asks you to read a short section of the text again. </a:t>
            </a:r>
          </a:p>
          <a:p>
            <a:endParaRPr lang="en-GB" sz="1800" dirty="0" smtClean="0">
              <a:latin typeface="Century Gothic" panose="020B0502020202020204" pitchFamily="34" charset="0"/>
            </a:endParaRPr>
          </a:p>
          <a:p>
            <a:r>
              <a:rPr lang="en-GB" sz="1800" dirty="0" smtClean="0">
                <a:latin typeface="Century Gothic" panose="020B0502020202020204" pitchFamily="34" charset="0"/>
              </a:rPr>
              <a:t>The question is always about what </a:t>
            </a:r>
            <a:r>
              <a:rPr lang="en-GB" sz="1800" b="1" dirty="0" smtClean="0">
                <a:latin typeface="Century Gothic" panose="020B0502020202020204" pitchFamily="34" charset="0"/>
              </a:rPr>
              <a:t>language </a:t>
            </a:r>
            <a:r>
              <a:rPr lang="en-GB" sz="1800" dirty="0" smtClean="0">
                <a:latin typeface="Century Gothic" panose="020B0502020202020204" pitchFamily="34" charset="0"/>
              </a:rPr>
              <a:t>the writer has used.</a:t>
            </a:r>
            <a:endParaRPr lang="en-GB" sz="1800" dirty="0">
              <a:latin typeface="Century Gothic" panose="020B0502020202020204" pitchFamily="34" charset="0"/>
            </a:endParaRPr>
          </a:p>
        </p:txBody>
      </p:sp>
      <p:sp>
        <p:nvSpPr>
          <p:cNvPr id="9" name="Title 1"/>
          <p:cNvSpPr txBox="1">
            <a:spLocks/>
          </p:cNvSpPr>
          <p:nvPr/>
        </p:nvSpPr>
        <p:spPr>
          <a:xfrm>
            <a:off x="478715" y="4171033"/>
            <a:ext cx="8310282" cy="2022577"/>
          </a:xfrm>
          <a:prstGeom prst="rect">
            <a:avLst/>
          </a:prstGeom>
          <a:solidFill>
            <a:schemeClr val="bg1"/>
          </a:solidFill>
          <a:ln w="9525" cap="flat" cmpd="sng" algn="ctr">
            <a:solidFill>
              <a:srgbClr val="00B050"/>
            </a:solidFill>
            <a:prstDash val="solid"/>
          </a:ln>
          <a:effectLst>
            <a:glow rad="139700">
              <a:schemeClr val="accent6">
                <a:satMod val="175000"/>
                <a:alpha val="40000"/>
              </a:schemeClr>
            </a:glow>
            <a:outerShdw blurRad="40000" dist="20000" dir="5400000" rotWithShape="0">
              <a:srgbClr val="000000">
                <a:alpha val="38000"/>
              </a:srgbClr>
            </a:outerShdw>
          </a:effectLst>
        </p:spPr>
        <p:txBody>
          <a:bodyPr>
            <a:noAutofit/>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n-GB" sz="1800" dirty="0">
              <a:latin typeface="Century Gothic" panose="020B0502020202020204" pitchFamily="34" charset="0"/>
            </a:endParaRPr>
          </a:p>
          <a:p>
            <a:r>
              <a:rPr lang="en-GB" sz="1800" dirty="0" smtClean="0">
                <a:latin typeface="Century Gothic" panose="020B0502020202020204" pitchFamily="34" charset="0"/>
              </a:rPr>
              <a:t> </a:t>
            </a:r>
            <a:r>
              <a:rPr lang="en-GB" sz="1800" b="1" dirty="0" smtClean="0">
                <a:latin typeface="Century Gothic" panose="020B0502020202020204" pitchFamily="34" charset="0"/>
              </a:rPr>
              <a:t>DO: </a:t>
            </a:r>
          </a:p>
          <a:p>
            <a:pPr marL="285750" indent="-285750">
              <a:buFont typeface="Arial" panose="020B0604020202020204" pitchFamily="34" charset="0"/>
              <a:buChar char="•"/>
            </a:pPr>
            <a:r>
              <a:rPr lang="en-GB" sz="1800" dirty="0" smtClean="0">
                <a:latin typeface="Century Gothic" panose="020B0502020202020204" pitchFamily="34" charset="0"/>
              </a:rPr>
              <a:t>Box off the lines the question refers to</a:t>
            </a:r>
          </a:p>
          <a:p>
            <a:pPr marL="285750" indent="-285750">
              <a:buFont typeface="Arial" panose="020B0604020202020204" pitchFamily="34" charset="0"/>
              <a:buChar char="•"/>
            </a:pPr>
            <a:r>
              <a:rPr lang="en-GB" sz="1800" dirty="0" smtClean="0">
                <a:latin typeface="Century Gothic" panose="020B0502020202020204" pitchFamily="34" charset="0"/>
              </a:rPr>
              <a:t>Underline interesting words and phrases from the extract as you find them</a:t>
            </a:r>
          </a:p>
          <a:p>
            <a:pPr marL="285750" indent="-285750">
              <a:buFont typeface="Arial" panose="020B0604020202020204" pitchFamily="34" charset="0"/>
              <a:buChar char="•"/>
            </a:pPr>
            <a:r>
              <a:rPr lang="en-GB" sz="1800" dirty="0" smtClean="0">
                <a:latin typeface="Century Gothic" panose="020B0502020202020204" pitchFamily="34" charset="0"/>
              </a:rPr>
              <a:t>Use three layers to write up your answer, using quotation marks around your evidence</a:t>
            </a:r>
            <a:endParaRPr lang="en-GB" sz="1800" dirty="0">
              <a:latin typeface="Century Gothic" panose="020B0502020202020204" pitchFamily="34" charset="0"/>
            </a:endParaRPr>
          </a:p>
        </p:txBody>
      </p:sp>
      <p:sp>
        <p:nvSpPr>
          <p:cNvPr id="2" name="Date Placeholder 1"/>
          <p:cNvSpPr>
            <a:spLocks noGrp="1"/>
          </p:cNvSpPr>
          <p:nvPr>
            <p:ph type="dt" sz="half" idx="10"/>
          </p:nvPr>
        </p:nvSpPr>
        <p:spPr/>
        <p:txBody>
          <a:bodyPr/>
          <a:lstStyle/>
          <a:p>
            <a:fld id="{0F324E18-3CF1-444F-B7FF-9D54ADD34D56}" type="datetime3">
              <a:rPr lang="en-GB" smtClean="0">
                <a:solidFill>
                  <a:prstClr val="black">
                    <a:tint val="75000"/>
                  </a:prstClr>
                </a:solidFill>
              </a:rPr>
              <a:t>17 April, 2019</a:t>
            </a:fld>
            <a:endParaRPr lang="en-GB">
              <a:solidFill>
                <a:prstClr val="black">
                  <a:tint val="75000"/>
                </a:prstClr>
              </a:solidFill>
            </a:endParaRPr>
          </a:p>
        </p:txBody>
      </p:sp>
    </p:spTree>
    <p:extLst>
      <p:ext uri="{BB962C8B-B14F-4D97-AF65-F5344CB8AC3E}">
        <p14:creationId xmlns:p14="http://schemas.microsoft.com/office/powerpoint/2010/main" val="25136228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2972</TotalTime>
  <Words>2435</Words>
  <Application>Microsoft Office PowerPoint</Application>
  <PresentationFormat>On-screen Show (4:3)</PresentationFormat>
  <Paragraphs>325</Paragraphs>
  <Slides>28</Slides>
  <Notes>1</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MS PGothic</vt:lpstr>
      <vt:lpstr>Arial</vt:lpstr>
      <vt:lpstr>Berlin Sans FB</vt:lpstr>
      <vt:lpstr>Calibri</vt:lpstr>
      <vt:lpstr>Calibri Light</vt:lpstr>
      <vt:lpstr>Century Gothic</vt:lpstr>
      <vt:lpstr>Open Sans</vt:lpstr>
      <vt:lpstr>Symbol</vt:lpstr>
      <vt:lpstr>Times New Roman</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language of evaluation – don’t just say ‘good’!</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cp:revision>
  <dcterms:created xsi:type="dcterms:W3CDTF">2019-02-06T09:52:06Z</dcterms:created>
  <dcterms:modified xsi:type="dcterms:W3CDTF">2019-04-18T10:50:39Z</dcterms:modified>
</cp:coreProperties>
</file>