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1" r:id="rId4"/>
    <p:sldId id="260" r:id="rId5"/>
    <p:sldId id="259"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60" d="100"/>
          <a:sy n="60" d="100"/>
        </p:scale>
        <p:origin x="1722" y="6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4CD17-A2E9-4A32-90EF-13693B7BAB65}" type="datetimeFigureOut">
              <a:rPr lang="en-GB" smtClean="0"/>
              <a:t>19/05/2019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63D25-4AE9-42FD-8C16-5AF607099C56}" type="slidenum">
              <a:rPr lang="en-GB" smtClean="0"/>
              <a:t>‹#›</a:t>
            </a:fld>
            <a:endParaRPr lang="en-GB"/>
          </a:p>
        </p:txBody>
      </p:sp>
    </p:spTree>
    <p:extLst>
      <p:ext uri="{BB962C8B-B14F-4D97-AF65-F5344CB8AC3E}">
        <p14:creationId xmlns:p14="http://schemas.microsoft.com/office/powerpoint/2010/main" val="305510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@SPryke2</a:t>
            </a:r>
            <a:endParaRPr lang="en-GB" dirty="0"/>
          </a:p>
        </p:txBody>
      </p:sp>
      <p:sp>
        <p:nvSpPr>
          <p:cNvPr id="4" name="Slide Number Placeholder 3"/>
          <p:cNvSpPr>
            <a:spLocks noGrp="1"/>
          </p:cNvSpPr>
          <p:nvPr>
            <p:ph type="sldNum" sz="quarter" idx="10"/>
          </p:nvPr>
        </p:nvSpPr>
        <p:spPr/>
        <p:txBody>
          <a:bodyPr/>
          <a:lstStyle/>
          <a:p>
            <a:fld id="{6BF7F4FD-E61C-4F7E-96FC-5839A0E19A3F}" type="slidenum">
              <a:rPr lang="en-GB" smtClean="0"/>
              <a:t>1</a:t>
            </a:fld>
            <a:endParaRPr lang="en-GB"/>
          </a:p>
        </p:txBody>
      </p:sp>
    </p:spTree>
    <p:extLst>
      <p:ext uri="{BB962C8B-B14F-4D97-AF65-F5344CB8AC3E}">
        <p14:creationId xmlns:p14="http://schemas.microsoft.com/office/powerpoint/2010/main" val="277951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5B875E-FD53-4E7F-8C86-D04C6C70DC5F}" type="datetimeFigureOut">
              <a:rPr lang="en-GB" smtClean="0"/>
              <a:t>19/05/2019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90618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5B875E-FD53-4E7F-8C86-D04C6C70DC5F}" type="datetimeFigureOut">
              <a:rPr lang="en-GB" smtClean="0"/>
              <a:t>19/05/2019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237297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5B875E-FD53-4E7F-8C86-D04C6C70DC5F}" type="datetimeFigureOut">
              <a:rPr lang="en-GB" smtClean="0"/>
              <a:t>19/05/2019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295774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5B875E-FD53-4E7F-8C86-D04C6C70DC5F}" type="datetimeFigureOut">
              <a:rPr lang="en-GB" smtClean="0"/>
              <a:t>19/05/2019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427470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B875E-FD53-4E7F-8C86-D04C6C70DC5F}" type="datetimeFigureOut">
              <a:rPr lang="en-GB" smtClean="0"/>
              <a:t>19/05/2019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343308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5B875E-FD53-4E7F-8C86-D04C6C70DC5F}" type="datetimeFigureOut">
              <a:rPr lang="en-GB" smtClean="0"/>
              <a:t>19/05/2019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17216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5B875E-FD53-4E7F-8C86-D04C6C70DC5F}" type="datetimeFigureOut">
              <a:rPr lang="en-GB" smtClean="0"/>
              <a:t>19/05/2019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400528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5B875E-FD53-4E7F-8C86-D04C6C70DC5F}" type="datetimeFigureOut">
              <a:rPr lang="en-GB" smtClean="0"/>
              <a:t>19/05/2019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235660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B875E-FD53-4E7F-8C86-D04C6C70DC5F}" type="datetimeFigureOut">
              <a:rPr lang="en-GB" smtClean="0"/>
              <a:t>19/05/2019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244884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875E-FD53-4E7F-8C86-D04C6C70DC5F}" type="datetimeFigureOut">
              <a:rPr lang="en-GB" smtClean="0"/>
              <a:t>19/05/2019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104625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875E-FD53-4E7F-8C86-D04C6C70DC5F}" type="datetimeFigureOut">
              <a:rPr lang="en-GB" smtClean="0"/>
              <a:t>19/05/2019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323667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B875E-FD53-4E7F-8C86-D04C6C70DC5F}" type="datetimeFigureOut">
              <a:rPr lang="en-GB" smtClean="0"/>
              <a:t>19/05/2019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9FB77-A82D-4C8C-9EE8-05434E10B532}" type="slidenum">
              <a:rPr lang="en-GB" smtClean="0"/>
              <a:t>‹#›</a:t>
            </a:fld>
            <a:endParaRPr lang="en-GB"/>
          </a:p>
        </p:txBody>
      </p:sp>
    </p:spTree>
    <p:extLst>
      <p:ext uri="{BB962C8B-B14F-4D97-AF65-F5344CB8AC3E}">
        <p14:creationId xmlns:p14="http://schemas.microsoft.com/office/powerpoint/2010/main" val="2819658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34406"/>
          <a:stretch/>
        </p:blipFill>
        <p:spPr>
          <a:xfrm>
            <a:off x="4293012" y="1"/>
            <a:ext cx="7991753" cy="6857999"/>
          </a:xfrm>
          <a:prstGeom prst="rect">
            <a:avLst/>
          </a:prstGeom>
        </p:spPr>
      </p:pic>
      <p:pic>
        <p:nvPicPr>
          <p:cNvPr id="8" name="Picture 7"/>
          <p:cNvPicPr>
            <a:picLocks noChangeAspect="1"/>
          </p:cNvPicPr>
          <p:nvPr/>
        </p:nvPicPr>
        <p:blipFill>
          <a:blip r:embed="rId4"/>
          <a:stretch>
            <a:fillRect/>
          </a:stretch>
        </p:blipFill>
        <p:spPr>
          <a:xfrm>
            <a:off x="0" y="0"/>
            <a:ext cx="6057900" cy="6858000"/>
          </a:xfrm>
          <a:prstGeom prst="rect">
            <a:avLst/>
          </a:prstGeom>
        </p:spPr>
      </p:pic>
      <p:sp>
        <p:nvSpPr>
          <p:cNvPr id="5" name="Title 1"/>
          <p:cNvSpPr txBox="1">
            <a:spLocks/>
          </p:cNvSpPr>
          <p:nvPr/>
        </p:nvSpPr>
        <p:spPr>
          <a:xfrm>
            <a:off x="1587" y="159949"/>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AQA GCSE LANGUAGE – PAPER TWO</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7" name="Title 1"/>
          <p:cNvSpPr txBox="1">
            <a:spLocks/>
          </p:cNvSpPr>
          <p:nvPr/>
        </p:nvSpPr>
        <p:spPr>
          <a:xfrm>
            <a:off x="0" y="5944222"/>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noProof="0" dirty="0" smtClean="0">
                <a:solidFill>
                  <a:prstClr val="black"/>
                </a:solidFill>
                <a:latin typeface="Berlin Sans FB" panose="020E0602020502020306" pitchFamily="34" charset="0"/>
              </a:rPr>
              <a:t>CAPITAL PUNISHMENT</a:t>
            </a: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1975107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p:nvPr/>
        </p:nvSpPr>
        <p:spPr>
          <a:xfrm>
            <a:off x="1843458" y="300070"/>
            <a:ext cx="8606179" cy="1405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b="1" dirty="0">
                <a:latin typeface="Arial" panose="020B0604020202020204" pitchFamily="34" charset="0"/>
                <a:ea typeface="Calibri" panose="020F0502020204030204" pitchFamily="34" charset="0"/>
                <a:cs typeface="Times New Roman" panose="02020603050405020304" pitchFamily="18" charset="0"/>
              </a:rPr>
              <a:t>Q3 Refer to Source A.</a:t>
            </a:r>
            <a:r>
              <a:rPr lang="en-GB" sz="2400" dirty="0">
                <a:latin typeface="Arial" panose="020B0604020202020204" pitchFamily="34" charset="0"/>
                <a:ea typeface="Calibri" panose="020F0502020204030204" pitchFamily="34" charset="0"/>
                <a:cs typeface="Times New Roman" panose="02020603050405020304" pitchFamily="18" charset="0"/>
              </a:rPr>
              <a:t> How does the writer use language to describe </a:t>
            </a:r>
            <a:r>
              <a:rPr lang="en-GB" sz="2400" dirty="0" smtClean="0">
                <a:latin typeface="Arial" panose="020B0604020202020204" pitchFamily="34" charset="0"/>
                <a:ea typeface="Calibri" panose="020F0502020204030204" pitchFamily="34" charset="0"/>
                <a:cs typeface="Times New Roman" panose="02020603050405020304" pitchFamily="18" charset="0"/>
              </a:rPr>
              <a:t>the execution? </a:t>
            </a:r>
            <a:endParaRPr lang="en-GB" sz="2000" dirty="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Arial" panose="020B0604020202020204" pitchFamily="34" charset="0"/>
                <a:ea typeface="Calibri" panose="020F0502020204030204" pitchFamily="34" charset="0"/>
                <a:cs typeface="Times New Roman" panose="02020603050405020304" pitchFamily="18" charset="0"/>
              </a:rPr>
              <a:t>				</a:t>
            </a:r>
            <a:r>
              <a:rPr lang="en-GB" sz="2800" dirty="0">
                <a:latin typeface="Arial" panose="020B0604020202020204" pitchFamily="34" charset="0"/>
                <a:ea typeface="Calibri" panose="020F0502020204030204" pitchFamily="34" charset="0"/>
                <a:cs typeface="Times New Roman" panose="02020603050405020304" pitchFamily="18" charset="0"/>
              </a:rPr>
              <a:t>	</a:t>
            </a:r>
            <a:r>
              <a:rPr lang="en-GB" sz="2400" b="1" dirty="0" smtClean="0">
                <a:latin typeface="Arial" panose="020B0604020202020204" pitchFamily="34" charset="0"/>
                <a:ea typeface="Calibri" panose="020F0502020204030204" pitchFamily="34" charset="0"/>
                <a:cs typeface="Times New Roman" panose="02020603050405020304" pitchFamily="18" charset="0"/>
              </a:rPr>
              <a:t>[</a:t>
            </a:r>
            <a:r>
              <a:rPr lang="en-GB" sz="2400" b="1" dirty="0">
                <a:latin typeface="Arial" panose="020B0604020202020204" pitchFamily="34" charset="0"/>
                <a:ea typeface="Calibri" panose="020F0502020204030204" pitchFamily="34" charset="0"/>
                <a:cs typeface="Times New Roman" panose="02020603050405020304" pitchFamily="18" charset="0"/>
              </a:rPr>
              <a:t>12 marks]</a:t>
            </a:r>
            <a:endParaRPr lang="en-GB" sz="2000" dirty="0">
              <a:ea typeface="Calibri" panose="020F0502020204030204" pitchFamily="34" charset="0"/>
              <a:cs typeface="Times New Roman" panose="02020603050405020304" pitchFamily="18" charset="0"/>
            </a:endParaRPr>
          </a:p>
        </p:txBody>
      </p:sp>
      <p:pic>
        <p:nvPicPr>
          <p:cNvPr id="7" name="Picture 6"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589" t="15484" r="241" b="45739"/>
          <a:stretch/>
        </p:blipFill>
        <p:spPr>
          <a:xfrm>
            <a:off x="1616756" y="1749960"/>
            <a:ext cx="8832880" cy="2551536"/>
          </a:xfrm>
          <a:prstGeom prst="rect">
            <a:avLst/>
          </a:prstGeom>
        </p:spPr>
      </p:pic>
      <p:sp>
        <p:nvSpPr>
          <p:cNvPr id="2" name="TextBox 1"/>
          <p:cNvSpPr txBox="1"/>
          <p:nvPr/>
        </p:nvSpPr>
        <p:spPr>
          <a:xfrm>
            <a:off x="1843458" y="4355612"/>
            <a:ext cx="7691779" cy="2308324"/>
          </a:xfrm>
          <a:prstGeom prst="rect">
            <a:avLst/>
          </a:prstGeom>
          <a:noFill/>
        </p:spPr>
        <p:txBody>
          <a:bodyPr wrap="square" rtlCol="0">
            <a:spAutoFit/>
          </a:bodyPr>
          <a:lstStyle/>
          <a:p>
            <a:r>
              <a:rPr lang="en-GB" sz="2400" dirty="0" smtClean="0"/>
              <a:t>Byron describes the execution as</a:t>
            </a:r>
            <a:r>
              <a:rPr lang="en-GB" sz="2400" dirty="0"/>
              <a:t>…</a:t>
            </a:r>
          </a:p>
          <a:p>
            <a:r>
              <a:rPr lang="en-GB" sz="2400" dirty="0"/>
              <a:t>He uses the [T] ‘…’ … </a:t>
            </a:r>
          </a:p>
          <a:p>
            <a:r>
              <a:rPr lang="en-GB" sz="2400" dirty="0"/>
              <a:t>This literally means…</a:t>
            </a:r>
          </a:p>
          <a:p>
            <a:r>
              <a:rPr lang="en-GB" sz="2400" dirty="0"/>
              <a:t>The [T] ‘….’ suggests… / could imply…</a:t>
            </a:r>
          </a:p>
          <a:p>
            <a:r>
              <a:rPr lang="en-GB" sz="2400" dirty="0"/>
              <a:t>Furthermore, this could represent…</a:t>
            </a:r>
          </a:p>
          <a:p>
            <a:r>
              <a:rPr lang="en-GB" sz="2400" dirty="0"/>
              <a:t>Another quotation to reinforce this is… </a:t>
            </a:r>
          </a:p>
        </p:txBody>
      </p:sp>
      <p:sp>
        <p:nvSpPr>
          <p:cNvPr id="8" name="Rectangle 7"/>
          <p:cNvSpPr/>
          <p:nvPr/>
        </p:nvSpPr>
        <p:spPr>
          <a:xfrm>
            <a:off x="1868537" y="3162007"/>
            <a:ext cx="1193404" cy="307777"/>
          </a:xfrm>
          <a:prstGeom prst="rect">
            <a:avLst/>
          </a:prstGeom>
        </p:spPr>
        <p:txBody>
          <a:bodyPr wrap="none">
            <a:spAutoFit/>
          </a:bodyPr>
          <a:lstStyle/>
          <a:p>
            <a:pPr algn="ctr"/>
            <a:r>
              <a:rPr lang="en-GB" sz="1400" dirty="0"/>
              <a:t>‘QUOTATION’</a:t>
            </a:r>
          </a:p>
        </p:txBody>
      </p:sp>
      <p:sp>
        <p:nvSpPr>
          <p:cNvPr id="9" name="Rectangle 8"/>
          <p:cNvSpPr/>
          <p:nvPr/>
        </p:nvSpPr>
        <p:spPr>
          <a:xfrm>
            <a:off x="3703449" y="2958239"/>
            <a:ext cx="1469563" cy="646331"/>
          </a:xfrm>
          <a:prstGeom prst="rect">
            <a:avLst/>
          </a:prstGeom>
        </p:spPr>
        <p:txBody>
          <a:bodyPr wrap="square">
            <a:spAutoFit/>
          </a:bodyPr>
          <a:lstStyle/>
          <a:p>
            <a:pPr algn="ctr"/>
            <a:r>
              <a:rPr lang="en-GB" b="1" dirty="0"/>
              <a:t>Most obvious </a:t>
            </a:r>
            <a:r>
              <a:rPr lang="en-GB" dirty="0"/>
              <a:t>idea here.</a:t>
            </a:r>
          </a:p>
        </p:txBody>
      </p:sp>
      <p:sp>
        <p:nvSpPr>
          <p:cNvPr id="10" name="Rectangle 9"/>
          <p:cNvSpPr/>
          <p:nvPr/>
        </p:nvSpPr>
        <p:spPr>
          <a:xfrm>
            <a:off x="5633510" y="2771373"/>
            <a:ext cx="1866452" cy="923330"/>
          </a:xfrm>
          <a:prstGeom prst="rect">
            <a:avLst/>
          </a:prstGeom>
        </p:spPr>
        <p:txBody>
          <a:bodyPr wrap="square">
            <a:spAutoFit/>
          </a:bodyPr>
          <a:lstStyle/>
          <a:p>
            <a:pPr algn="ctr"/>
            <a:r>
              <a:rPr lang="en-GB" b="1" dirty="0"/>
              <a:t>Dig in </a:t>
            </a:r>
            <a:r>
              <a:rPr lang="en-GB" dirty="0"/>
              <a:t>to one word – what does it suggest?</a:t>
            </a:r>
          </a:p>
        </p:txBody>
      </p:sp>
      <p:sp>
        <p:nvSpPr>
          <p:cNvPr id="11" name="TextBox 10"/>
          <p:cNvSpPr txBox="1"/>
          <p:nvPr/>
        </p:nvSpPr>
        <p:spPr>
          <a:xfrm>
            <a:off x="8056060" y="2634664"/>
            <a:ext cx="2393577" cy="923330"/>
          </a:xfrm>
          <a:prstGeom prst="rect">
            <a:avLst/>
          </a:prstGeom>
          <a:noFill/>
        </p:spPr>
        <p:txBody>
          <a:bodyPr wrap="square" rtlCol="0">
            <a:spAutoFit/>
          </a:bodyPr>
          <a:lstStyle/>
          <a:p>
            <a:r>
              <a:rPr lang="en-GB" b="1" dirty="0"/>
              <a:t>Pull back: </a:t>
            </a:r>
            <a:r>
              <a:rPr lang="en-GB" dirty="0"/>
              <a:t>what is the writer trying to say about </a:t>
            </a:r>
            <a:r>
              <a:rPr lang="en-GB" dirty="0" smtClean="0"/>
              <a:t>the execution? </a:t>
            </a:r>
            <a:endParaRPr lang="en-GB" dirty="0"/>
          </a:p>
        </p:txBody>
      </p:sp>
      <p:sp>
        <p:nvSpPr>
          <p:cNvPr id="3" name="TextBox 2"/>
          <p:cNvSpPr txBox="1"/>
          <p:nvPr/>
        </p:nvSpPr>
        <p:spPr>
          <a:xfrm>
            <a:off x="4061011" y="3858500"/>
            <a:ext cx="6174889" cy="369332"/>
          </a:xfrm>
          <a:prstGeom prst="rect">
            <a:avLst/>
          </a:prstGeom>
          <a:noFill/>
        </p:spPr>
        <p:txBody>
          <a:bodyPr wrap="square" rtlCol="0">
            <a:spAutoFit/>
          </a:bodyPr>
          <a:lstStyle/>
          <a:p>
            <a:r>
              <a:rPr lang="en-GB" dirty="0" smtClean="0"/>
              <a:t>WHAT		         HOW	                   WHY</a:t>
            </a:r>
            <a:endParaRPr lang="en-GB" dirty="0"/>
          </a:p>
        </p:txBody>
      </p:sp>
    </p:spTree>
    <p:extLst>
      <p:ext uri="{BB962C8B-B14F-4D97-AF65-F5344CB8AC3E}">
        <p14:creationId xmlns:p14="http://schemas.microsoft.com/office/powerpoint/2010/main" val="14931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7" y="159949"/>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                     READ THE SOURCES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7" name="Picture 6"/>
          <p:cNvPicPr>
            <a:picLocks noChangeAspect="1"/>
          </p:cNvPicPr>
          <p:nvPr/>
        </p:nvPicPr>
        <p:blipFill rotWithShape="1">
          <a:blip r:embed="rId2"/>
          <a:srcRect l="34857" t="17280" r="35810" b="8900"/>
          <a:stretch/>
        </p:blipFill>
        <p:spPr>
          <a:xfrm rot="288233">
            <a:off x="8294857" y="477603"/>
            <a:ext cx="3482786" cy="4930177"/>
          </a:xfrm>
          <a:prstGeom prst="rect">
            <a:avLst/>
          </a:prstGeom>
          <a:ln w="19050">
            <a:solidFill>
              <a:srgbClr val="C00000"/>
            </a:solidFill>
          </a:ln>
          <a:effectLst>
            <a:glow rad="139700">
              <a:schemeClr val="accent2">
                <a:satMod val="175000"/>
                <a:alpha val="40000"/>
              </a:schemeClr>
            </a:glow>
          </a:effectLst>
        </p:spPr>
      </p:pic>
      <p:pic>
        <p:nvPicPr>
          <p:cNvPr id="6" name="Picture 5"/>
          <p:cNvPicPr>
            <a:picLocks noChangeAspect="1"/>
          </p:cNvPicPr>
          <p:nvPr/>
        </p:nvPicPr>
        <p:blipFill rotWithShape="1">
          <a:blip r:embed="rId3"/>
          <a:srcRect l="34857" t="16942" r="35619" b="8730"/>
          <a:stretch/>
        </p:blipFill>
        <p:spPr>
          <a:xfrm rot="21352915">
            <a:off x="5791051" y="1092412"/>
            <a:ext cx="2882072" cy="4081385"/>
          </a:xfrm>
          <a:prstGeom prst="rect">
            <a:avLst/>
          </a:prstGeom>
          <a:ln w="19050">
            <a:solidFill>
              <a:srgbClr val="C00000"/>
            </a:solidFill>
          </a:ln>
          <a:effectLst>
            <a:glow rad="139700">
              <a:schemeClr val="accent2">
                <a:satMod val="175000"/>
                <a:alpha val="40000"/>
              </a:schemeClr>
            </a:glow>
          </a:effectLst>
        </p:spPr>
      </p:pic>
      <p:sp>
        <p:nvSpPr>
          <p:cNvPr id="2" name="TextBox 1"/>
          <p:cNvSpPr txBox="1"/>
          <p:nvPr/>
        </p:nvSpPr>
        <p:spPr>
          <a:xfrm>
            <a:off x="165999" y="1624009"/>
            <a:ext cx="5268191" cy="3785652"/>
          </a:xfrm>
          <a:prstGeom prst="rect">
            <a:avLst/>
          </a:prstGeom>
          <a:noFill/>
        </p:spPr>
        <p:txBody>
          <a:bodyPr wrap="square" rtlCol="0">
            <a:spAutoFit/>
          </a:bodyPr>
          <a:lstStyle/>
          <a:p>
            <a:pPr algn="ctr"/>
            <a:r>
              <a:rPr lang="en-GB" sz="2400" b="1" u="sng" dirty="0" smtClean="0">
                <a:solidFill>
                  <a:srgbClr val="C00000"/>
                </a:solidFill>
              </a:rPr>
              <a:t>Read the sources. </a:t>
            </a:r>
          </a:p>
          <a:p>
            <a:endParaRPr lang="en-GB" sz="2400" b="1" dirty="0">
              <a:solidFill>
                <a:srgbClr val="C00000"/>
              </a:solidFill>
            </a:endParaRPr>
          </a:p>
          <a:p>
            <a:endParaRPr lang="en-GB" sz="2400" b="1" dirty="0" smtClean="0">
              <a:solidFill>
                <a:srgbClr val="C00000"/>
              </a:solidFill>
            </a:endParaRPr>
          </a:p>
          <a:p>
            <a:r>
              <a:rPr lang="en-GB" sz="2400" b="1" dirty="0" smtClean="0">
                <a:solidFill>
                  <a:srgbClr val="C00000"/>
                </a:solidFill>
              </a:rPr>
              <a:t>As you read, highlight anything you can use to answer Q2 and Q4. </a:t>
            </a:r>
          </a:p>
          <a:p>
            <a:endParaRPr lang="en-GB" sz="2400" b="1" dirty="0">
              <a:solidFill>
                <a:srgbClr val="C00000"/>
              </a:solidFill>
            </a:endParaRPr>
          </a:p>
          <a:p>
            <a:pPr marL="342900" indent="-342900">
              <a:buFontTx/>
              <a:buChar char="-"/>
            </a:pPr>
            <a:r>
              <a:rPr lang="en-GB" sz="2400" b="1" dirty="0" smtClean="0">
                <a:solidFill>
                  <a:srgbClr val="C00000"/>
                </a:solidFill>
              </a:rPr>
              <a:t>The differences between the </a:t>
            </a:r>
            <a:r>
              <a:rPr lang="en-GB" sz="2400" b="1" dirty="0" smtClean="0">
                <a:solidFill>
                  <a:srgbClr val="C00000"/>
                </a:solidFill>
              </a:rPr>
              <a:t>methods of execution </a:t>
            </a:r>
            <a:endParaRPr lang="en-GB" sz="2400" b="1" dirty="0" smtClean="0">
              <a:solidFill>
                <a:srgbClr val="C00000"/>
              </a:solidFill>
            </a:endParaRPr>
          </a:p>
          <a:p>
            <a:pPr marL="342900" indent="-342900">
              <a:buFontTx/>
              <a:buChar char="-"/>
            </a:pPr>
            <a:r>
              <a:rPr lang="en-GB" sz="2400" b="1" dirty="0" smtClean="0">
                <a:solidFill>
                  <a:srgbClr val="C00000"/>
                </a:solidFill>
              </a:rPr>
              <a:t>The </a:t>
            </a:r>
            <a:r>
              <a:rPr lang="en-GB" sz="2400" b="1" dirty="0" smtClean="0">
                <a:solidFill>
                  <a:srgbClr val="C00000"/>
                </a:solidFill>
              </a:rPr>
              <a:t>differences</a:t>
            </a:r>
            <a:r>
              <a:rPr lang="en-GB" sz="2400" b="1" dirty="0" smtClean="0">
                <a:solidFill>
                  <a:srgbClr val="C00000"/>
                </a:solidFill>
              </a:rPr>
              <a:t> </a:t>
            </a:r>
            <a:r>
              <a:rPr lang="en-GB" sz="2400" b="1" dirty="0" smtClean="0">
                <a:solidFill>
                  <a:srgbClr val="C00000"/>
                </a:solidFill>
              </a:rPr>
              <a:t>in </a:t>
            </a:r>
            <a:r>
              <a:rPr lang="en-GB" sz="2400" b="1" dirty="0" smtClean="0">
                <a:solidFill>
                  <a:srgbClr val="C00000"/>
                </a:solidFill>
              </a:rPr>
              <a:t>the writers’ attitudes towards capital punishment</a:t>
            </a:r>
            <a:endParaRPr lang="en-GB" dirty="0">
              <a:solidFill>
                <a:srgbClr val="FFC000"/>
              </a:solidFill>
            </a:endParaRPr>
          </a:p>
        </p:txBody>
      </p:sp>
    </p:spTree>
    <p:extLst>
      <p:ext uri="{BB962C8B-B14F-4D97-AF65-F5344CB8AC3E}">
        <p14:creationId xmlns:p14="http://schemas.microsoft.com/office/powerpoint/2010/main" val="2287228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92" y="97103"/>
            <a:ext cx="11876443" cy="6863417"/>
          </a:xfrm>
          <a:prstGeom prst="rect">
            <a:avLst/>
          </a:prstGeom>
        </p:spPr>
        <p:txBody>
          <a:bodyPr wrap="square">
            <a:spAutoFit/>
          </a:bodyPr>
          <a:lstStyle/>
          <a:p>
            <a:r>
              <a:rPr lang="en-GB" sz="2000" b="1" i="1" dirty="0"/>
              <a:t>SOURCE A:</a:t>
            </a:r>
            <a:r>
              <a:rPr lang="en-GB" sz="2000" i="1" dirty="0"/>
              <a:t> Lord Byron writes a letter to a friend, describing a public execution he witnessed in Rome, </a:t>
            </a:r>
            <a:r>
              <a:rPr lang="en-GB" sz="2000" i="1" dirty="0" smtClean="0"/>
              <a:t>1817</a:t>
            </a:r>
          </a:p>
          <a:p>
            <a:endParaRPr lang="en-GB" sz="2000" dirty="0"/>
          </a:p>
          <a:p>
            <a:r>
              <a:rPr lang="en-GB" sz="2000" dirty="0"/>
              <a:t>The day before I left Rome, I saw three robbers guillotined. The ceremony — including the masked priests; the half-naked executioners; the bandaged criminals; the scaffold; the soldiery; the slow procession, and the quick rattle and heavy fall of the axe; the splash of the blood, and the ghastliness of the exposed heads — is altogether more impressive than the vulgar and ungentlemanly dirty ‘new drop’, and dog-like agony of infliction upon the sufferers of the English sentence. </a:t>
            </a:r>
            <a:endParaRPr lang="en-GB" sz="2000" dirty="0" smtClean="0"/>
          </a:p>
          <a:p>
            <a:endParaRPr lang="en-GB" sz="2000" dirty="0"/>
          </a:p>
          <a:p>
            <a:r>
              <a:rPr lang="en-GB" sz="2000" dirty="0"/>
              <a:t>Two of these men behaved calmly enough, but the first of the three died with great terror and reluctance, which was very horrible. He would not lie down; then his neck was too large for the aperture, and the priest was obliged to drown his exclamations by still louder exhortations. </a:t>
            </a:r>
            <a:endParaRPr lang="en-GB" sz="2000" dirty="0" smtClean="0"/>
          </a:p>
          <a:p>
            <a:endParaRPr lang="en-GB" sz="2000" dirty="0"/>
          </a:p>
          <a:p>
            <a:r>
              <a:rPr lang="en-GB" sz="2000" dirty="0"/>
              <a:t>The head was off before the eye could trace the blow; but from an attempt to draw back the head, notwithstanding it was held forward by the hair, the first head was cut off close to the ears: the other two were taken off more cleanly. It is better than the oriental way, and (I should think) than the axe of our ancestors. </a:t>
            </a:r>
          </a:p>
          <a:p>
            <a:r>
              <a:rPr lang="en-GB" sz="2000" dirty="0" smtClean="0"/>
              <a:t>The pain seems little; and yet the effect to the spectator, and the preparation to the criminal, are very striking and chilling. The first turned me quite hot and thirsty, and made me shake so that I could hardly hold the opera-glass (I was close, but determined to see, as one should, see everything, once, with attention); the second and third (which shows how dreadfully soon things grow indifferent), I am ashamed to say, had no effect on me as a horror, though I would have saved them if I could.</a:t>
            </a:r>
          </a:p>
          <a:p>
            <a:endParaRPr lang="en-GB" sz="2000" dirty="0" smtClean="0"/>
          </a:p>
          <a:p>
            <a:r>
              <a:rPr lang="en-GB" sz="2000" dirty="0" smtClean="0"/>
              <a:t>— </a:t>
            </a:r>
            <a:r>
              <a:rPr lang="en-GB" sz="2000" dirty="0"/>
              <a:t>May 30, 1817</a:t>
            </a:r>
          </a:p>
        </p:txBody>
      </p:sp>
    </p:spTree>
    <p:extLst>
      <p:ext uri="{BB962C8B-B14F-4D97-AF65-F5344CB8AC3E}">
        <p14:creationId xmlns:p14="http://schemas.microsoft.com/office/powerpoint/2010/main" val="143166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3759" y="0"/>
            <a:ext cx="11828978"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t>SOURCE B: </a:t>
            </a:r>
            <a:r>
              <a:rPr lang="en-GB" i="1" dirty="0"/>
              <a:t>An article for Reprieve (2018) by Sabrina Butler</a:t>
            </a:r>
            <a:endParaRPr lang="en-GB" dirty="0"/>
          </a:p>
          <a:p>
            <a:r>
              <a:rPr lang="en-GB" b="1" dirty="0"/>
              <a:t> </a:t>
            </a:r>
            <a:endParaRPr lang="en-GB" dirty="0"/>
          </a:p>
          <a:p>
            <a:r>
              <a:rPr lang="en-GB" dirty="0"/>
              <a:t>Last week, news broke that a prisoner on death row in Tennessee had asked to be executed by electric chair, rather than lethal injection. Edmund </a:t>
            </a:r>
            <a:r>
              <a:rPr lang="en-GB" dirty="0" err="1"/>
              <a:t>Zagorski</a:t>
            </a:r>
            <a:r>
              <a:rPr lang="en-GB" dirty="0"/>
              <a:t>, 63, said the chair was “the lesser of the two evils.” Many people were shocked by his decision, but I wasn’t. I was sentenced to die by lethal injection for a crime I didn’t commit — and the thought of it still gives me nightmares.  </a:t>
            </a:r>
          </a:p>
          <a:p>
            <a:r>
              <a:rPr lang="en-GB" dirty="0"/>
              <a:t>I heard stories of people choking and convulsing on the gurney as they died by lethal injection, and hoped my death would not be like that. I didn’t want my family to be burdened with the knowledge that I was suffering during my last moments on earth</a:t>
            </a:r>
            <a:r>
              <a:rPr lang="en-GB" dirty="0" smtClean="0"/>
              <a:t>.</a:t>
            </a:r>
            <a:r>
              <a:rPr lang="en-GB" dirty="0"/>
              <a:t> </a:t>
            </a:r>
          </a:p>
          <a:p>
            <a:r>
              <a:rPr lang="en-GB" dirty="0"/>
              <a:t>My ordeal ended when I was finally found innocent, after six terrifying years, but it chills me to consider how narrowly I escaped an agonizing, drawn-out death</a:t>
            </a:r>
            <a:r>
              <a:rPr lang="en-GB" dirty="0" smtClean="0"/>
              <a:t>.</a:t>
            </a:r>
          </a:p>
          <a:p>
            <a:r>
              <a:rPr lang="en-GB" dirty="0" smtClean="0"/>
              <a:t>Justice </a:t>
            </a:r>
            <a:r>
              <a:rPr lang="en-GB" dirty="0"/>
              <a:t>Sonia Sotomayor has called lethal injection “the chemical equivalent of being burned at the stake”.</a:t>
            </a:r>
          </a:p>
          <a:p>
            <a:r>
              <a:rPr lang="en-GB" dirty="0" smtClean="0"/>
              <a:t>In </a:t>
            </a:r>
            <a:r>
              <a:rPr lang="en-GB" dirty="0"/>
              <a:t>March of this year, Alabama tried to execute Doyle Lee Hamm, a 61-year-old prisoner with terminal cancer. Prison personnel spent two-and-a-half hours sticking Hamm’s legs, ankles and groin with needles in an attempt to set up an IV line. The prison punctured his bladder before giving up and returning him to his cell. In Texas, Danny Bible took quick breaths before saying that his body was “burning” as he was killed by lethal injection this year.</a:t>
            </a:r>
          </a:p>
          <a:p>
            <a:r>
              <a:rPr lang="en-GB" dirty="0" smtClean="0"/>
              <a:t>As </a:t>
            </a:r>
            <a:r>
              <a:rPr lang="en-GB" dirty="0"/>
              <a:t>lethal drugs were injected into Anthony Shore’s veins, witnesses reported that his body started to tremble and he said: “I can feel that it does burn. Burning!”</a:t>
            </a:r>
          </a:p>
          <a:p>
            <a:r>
              <a:rPr lang="en-GB" dirty="0" smtClean="0"/>
              <a:t>In </a:t>
            </a:r>
            <a:r>
              <a:rPr lang="en-GB" dirty="0"/>
              <a:t>Missouri, a man named Russell </a:t>
            </a:r>
            <a:r>
              <a:rPr lang="en-GB" dirty="0" err="1"/>
              <a:t>Bucklew</a:t>
            </a:r>
            <a:r>
              <a:rPr lang="en-GB" dirty="0"/>
              <a:t> has requested death by lethal gas, because he has a health condition that would cause him to choke on his own blood if he were executed by lethal injection. In Arkansas last year, nine prisoners requested the firing squad or gas. Another man on death row preferred hanging.</a:t>
            </a:r>
          </a:p>
          <a:p>
            <a:r>
              <a:rPr lang="en-GB" dirty="0" smtClean="0"/>
              <a:t>When </a:t>
            </a:r>
            <a:r>
              <a:rPr lang="en-GB" dirty="0"/>
              <a:t>states turned away from using the electric chair around the time of my conviction, they presented lethal injection as a safe, medically-administered, all-but painless alternative. Two decades later, we know this to be a lie, and yet we persist in order to avoid confronting the awful reality of capital punishment.</a:t>
            </a:r>
          </a:p>
        </p:txBody>
      </p:sp>
    </p:spTree>
    <p:extLst>
      <p:ext uri="{BB962C8B-B14F-4D97-AF65-F5344CB8AC3E}">
        <p14:creationId xmlns:p14="http://schemas.microsoft.com/office/powerpoint/2010/main" val="378573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7" y="159949"/>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KEY SKILL – SUMMARISING AND INFERENCE (QUESTION 2)</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Rectangle 5"/>
          <p:cNvSpPr/>
          <p:nvPr/>
        </p:nvSpPr>
        <p:spPr>
          <a:xfrm>
            <a:off x="3375546" y="1032585"/>
            <a:ext cx="8634484" cy="1785104"/>
          </a:xfrm>
          <a:prstGeom prst="rect">
            <a:avLst/>
          </a:prstGeom>
        </p:spPr>
        <p:txBody>
          <a:bodyPr wrap="square">
            <a:spAutoFit/>
          </a:bodyPr>
          <a:lstStyle/>
          <a:p>
            <a:pPr algn="ctr">
              <a:spcAft>
                <a:spcPts val="0"/>
              </a:spcAft>
            </a:pPr>
            <a:r>
              <a:rPr lang="en-GB"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Question </a:t>
            </a:r>
            <a:r>
              <a:rPr lang="en-GB"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2: You </a:t>
            </a:r>
            <a:r>
              <a:rPr lang="en-GB"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need to refer to Source A and Source B for this question. </a:t>
            </a:r>
            <a:endParaRPr lang="en-GB"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endParaRPr lang="en-GB" sz="2000" b="1" dirty="0">
              <a:solidFill>
                <a:srgbClr val="C00000"/>
              </a:solidFill>
              <a:latin typeface="Times New Roman" panose="02020603050405020304" pitchFamily="18" charset="0"/>
              <a:ea typeface="Times New Roman" panose="02020603050405020304" pitchFamily="18" charset="0"/>
            </a:endParaRPr>
          </a:p>
          <a:p>
            <a:pPr algn="ctr"/>
            <a:r>
              <a:rPr lang="en-GB" b="1" dirty="0">
                <a:solidFill>
                  <a:srgbClr val="C00000"/>
                </a:solidFill>
              </a:rPr>
              <a:t>Use details from both Sources. Write a summary of the differences between </a:t>
            </a:r>
            <a:r>
              <a:rPr lang="en-GB" b="1" dirty="0" smtClean="0">
                <a:solidFill>
                  <a:srgbClr val="C00000"/>
                </a:solidFill>
              </a:rPr>
              <a:t>the </a:t>
            </a:r>
            <a:r>
              <a:rPr lang="en-GB" b="1" dirty="0" smtClean="0">
                <a:solidFill>
                  <a:srgbClr val="C00000"/>
                </a:solidFill>
              </a:rPr>
              <a:t>methods of execution </a:t>
            </a:r>
            <a:r>
              <a:rPr lang="en-GB" b="1" dirty="0" smtClean="0">
                <a:solidFill>
                  <a:srgbClr val="C00000"/>
                </a:solidFill>
              </a:rPr>
              <a:t>in the two sources. </a:t>
            </a:r>
          </a:p>
          <a:p>
            <a:r>
              <a:rPr lang="en-GB" b="1" dirty="0">
                <a:latin typeface="Helvetica" panose="020B0604020202020204" pitchFamily="34" charset="0"/>
              </a:rPr>
              <a:t>	</a:t>
            </a:r>
            <a:r>
              <a:rPr lang="en-GB" b="1" dirty="0" smtClean="0">
                <a:latin typeface="Helvetica" panose="020B0604020202020204" pitchFamily="34" charset="0"/>
              </a:rPr>
              <a:t>						</a:t>
            </a:r>
          </a:p>
          <a:p>
            <a:r>
              <a:rPr lang="en-GB" b="1" dirty="0">
                <a:latin typeface="Helvetica" panose="020B0604020202020204" pitchFamily="34" charset="0"/>
              </a:rPr>
              <a:t>	</a:t>
            </a:r>
            <a:r>
              <a:rPr lang="en-GB" b="1" dirty="0" smtClean="0">
                <a:latin typeface="Helvetica" panose="020B0604020202020204" pitchFamily="34" charset="0"/>
              </a:rPr>
              <a:t>						</a:t>
            </a:r>
            <a:r>
              <a:rPr lang="en-GB" b="1" dirty="0" smtClean="0">
                <a:solidFill>
                  <a:srgbClr val="C00000"/>
                </a:solidFill>
              </a:rPr>
              <a:t>8 </a:t>
            </a:r>
            <a:r>
              <a:rPr lang="en-GB" b="1" dirty="0">
                <a:solidFill>
                  <a:srgbClr val="C00000"/>
                </a:solidFill>
              </a:rPr>
              <a:t>marks</a:t>
            </a:r>
            <a:endParaRPr lang="en-GB" sz="2000" b="1" dirty="0">
              <a:solidFill>
                <a:srgbClr val="C00000"/>
              </a:solidFill>
              <a:effectLst/>
              <a:ea typeface="Times New Roman" panose="02020603050405020304" pitchFamily="18" charset="0"/>
            </a:endParaRPr>
          </a:p>
        </p:txBody>
      </p:sp>
      <p:sp>
        <p:nvSpPr>
          <p:cNvPr id="7" name="Rectangle 6"/>
          <p:cNvSpPr/>
          <p:nvPr/>
        </p:nvSpPr>
        <p:spPr>
          <a:xfrm>
            <a:off x="118184" y="2571503"/>
            <a:ext cx="3078051" cy="1403797"/>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smtClean="0">
              <a:solidFill>
                <a:srgbClr val="C00000"/>
              </a:solidFill>
            </a:endParaRPr>
          </a:p>
          <a:p>
            <a:pPr algn="ctr"/>
            <a:r>
              <a:rPr lang="en-GB" b="1" dirty="0" smtClean="0">
                <a:solidFill>
                  <a:srgbClr val="C00000"/>
                </a:solidFill>
              </a:rPr>
              <a:t>INFERENCE</a:t>
            </a:r>
          </a:p>
          <a:p>
            <a:pPr algn="ctr"/>
            <a:endParaRPr lang="en-GB" b="1" dirty="0">
              <a:solidFill>
                <a:srgbClr val="C00000"/>
              </a:solidFill>
            </a:endParaRPr>
          </a:p>
          <a:p>
            <a:pPr algn="ctr"/>
            <a:r>
              <a:rPr lang="en-GB" b="1" dirty="0" smtClean="0">
                <a:solidFill>
                  <a:srgbClr val="C00000"/>
                </a:solidFill>
              </a:rPr>
              <a:t>Making a prediction about something based on evidence.</a:t>
            </a:r>
          </a:p>
          <a:p>
            <a:pPr algn="ctr"/>
            <a:endParaRPr lang="en-GB" dirty="0">
              <a:solidFill>
                <a:srgbClr val="C00000"/>
              </a:solidFill>
            </a:endParaRPr>
          </a:p>
        </p:txBody>
      </p:sp>
      <p:sp>
        <p:nvSpPr>
          <p:cNvPr id="8" name="Rectangle 7"/>
          <p:cNvSpPr/>
          <p:nvPr/>
        </p:nvSpPr>
        <p:spPr>
          <a:xfrm>
            <a:off x="118185" y="1032585"/>
            <a:ext cx="3078051" cy="1403797"/>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smtClean="0">
              <a:solidFill>
                <a:srgbClr val="C00000"/>
              </a:solidFill>
            </a:endParaRPr>
          </a:p>
          <a:p>
            <a:pPr algn="ctr"/>
            <a:r>
              <a:rPr lang="en-GB" b="1" dirty="0" smtClean="0">
                <a:solidFill>
                  <a:srgbClr val="C00000"/>
                </a:solidFill>
              </a:rPr>
              <a:t>SUMMARY</a:t>
            </a:r>
          </a:p>
          <a:p>
            <a:pPr algn="ctr"/>
            <a:endParaRPr lang="en-GB" b="1" dirty="0">
              <a:solidFill>
                <a:srgbClr val="C00000"/>
              </a:solidFill>
            </a:endParaRPr>
          </a:p>
          <a:p>
            <a:pPr algn="ctr"/>
            <a:r>
              <a:rPr lang="en-GB" b="1" dirty="0" smtClean="0">
                <a:solidFill>
                  <a:srgbClr val="C00000"/>
                </a:solidFill>
              </a:rPr>
              <a:t>A summary means you need to ‘sum up’ the text.</a:t>
            </a:r>
          </a:p>
          <a:p>
            <a:pPr algn="ctr"/>
            <a:endParaRPr lang="en-GB" dirty="0">
              <a:solidFill>
                <a:srgbClr val="C00000"/>
              </a:solidFill>
            </a:endParaRPr>
          </a:p>
        </p:txBody>
      </p:sp>
      <p:sp>
        <p:nvSpPr>
          <p:cNvPr id="9" name="Rectangle 8"/>
          <p:cNvSpPr/>
          <p:nvPr/>
        </p:nvSpPr>
        <p:spPr>
          <a:xfrm>
            <a:off x="118183" y="4084779"/>
            <a:ext cx="3078051" cy="2670863"/>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rgbClr val="C00000"/>
                </a:solidFill>
              </a:rPr>
              <a:t>WHAT DOES THE MARK SCHEME SAY? </a:t>
            </a:r>
          </a:p>
          <a:p>
            <a:pPr algn="ctr"/>
            <a:endParaRPr lang="en-GB" b="1" dirty="0">
              <a:solidFill>
                <a:srgbClr val="C00000"/>
              </a:solidFill>
            </a:endParaRPr>
          </a:p>
          <a:p>
            <a:pPr algn="ctr"/>
            <a:r>
              <a:rPr lang="en-GB" sz="1600" b="1" dirty="0" smtClean="0">
                <a:solidFill>
                  <a:srgbClr val="C00000"/>
                </a:solidFill>
              </a:rPr>
              <a:t>Identify and interpret explicit and implicit information and ideas.</a:t>
            </a:r>
          </a:p>
          <a:p>
            <a:pPr algn="ctr"/>
            <a:endParaRPr lang="en-GB" sz="1600" b="1" dirty="0">
              <a:solidFill>
                <a:srgbClr val="C00000"/>
              </a:solidFill>
            </a:endParaRPr>
          </a:p>
          <a:p>
            <a:pPr algn="ctr"/>
            <a:endParaRPr lang="en-GB" dirty="0">
              <a:solidFill>
                <a:srgbClr val="C00000"/>
              </a:solidFill>
            </a:endParaRPr>
          </a:p>
        </p:txBody>
      </p:sp>
      <p:cxnSp>
        <p:nvCxnSpPr>
          <p:cNvPr id="10" name="Straight Connector 9"/>
          <p:cNvCxnSpPr/>
          <p:nvPr/>
        </p:nvCxnSpPr>
        <p:spPr>
          <a:xfrm flipH="1">
            <a:off x="7779224" y="3170209"/>
            <a:ext cx="24400" cy="346260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10530" y="3607560"/>
            <a:ext cx="5137387" cy="18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64929" y="3101152"/>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A</a:t>
            </a:r>
            <a:endParaRPr lang="en-GB" sz="2400" b="1" dirty="0">
              <a:solidFill>
                <a:srgbClr val="C00000"/>
              </a:solidFill>
            </a:endParaRPr>
          </a:p>
        </p:txBody>
      </p:sp>
      <p:sp>
        <p:nvSpPr>
          <p:cNvPr id="13" name="TextBox 12"/>
          <p:cNvSpPr txBox="1"/>
          <p:nvPr/>
        </p:nvSpPr>
        <p:spPr>
          <a:xfrm>
            <a:off x="8333623" y="3101151"/>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B</a:t>
            </a:r>
            <a:endParaRPr lang="en-GB" sz="2400" b="1" dirty="0">
              <a:solidFill>
                <a:srgbClr val="C00000"/>
              </a:solidFill>
            </a:endParaRPr>
          </a:p>
        </p:txBody>
      </p:sp>
    </p:spTree>
    <p:extLst>
      <p:ext uri="{BB962C8B-B14F-4D97-AF65-F5344CB8AC3E}">
        <p14:creationId xmlns:p14="http://schemas.microsoft.com/office/powerpoint/2010/main" val="3126308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p:nvPr/>
        </p:nvSpPr>
        <p:spPr>
          <a:xfrm>
            <a:off x="304801" y="138688"/>
            <a:ext cx="11692484" cy="1308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b="1" dirty="0">
                <a:latin typeface="Arial" panose="020B0604020202020204" pitchFamily="34" charset="0"/>
                <a:ea typeface="Calibri" panose="020F0502020204030204" pitchFamily="34" charset="0"/>
                <a:cs typeface="Times New Roman" panose="02020603050405020304" pitchFamily="18" charset="0"/>
              </a:rPr>
              <a:t>Q2 Refer to source A and Source B. </a:t>
            </a:r>
            <a:r>
              <a:rPr lang="en-GB" sz="2400" dirty="0" smtClean="0">
                <a:latin typeface="Helvetica" panose="020B0604020202020204" pitchFamily="34" charset="0"/>
              </a:rPr>
              <a:t>Use details from both Sources. Write a summary of the differences between the </a:t>
            </a:r>
            <a:r>
              <a:rPr lang="en-GB" sz="2400" dirty="0" smtClean="0">
                <a:latin typeface="Helvetica" panose="020B0604020202020204" pitchFamily="34" charset="0"/>
              </a:rPr>
              <a:t>methods of execution.</a:t>
            </a:r>
            <a:r>
              <a:rPr lang="en-GB" sz="2400" dirty="0" smtClean="0">
                <a:latin typeface="Helvetica" panose="020B0604020202020204" pitchFamily="34" charset="0"/>
              </a:rPr>
              <a:t>	</a:t>
            </a:r>
            <a:r>
              <a:rPr lang="en-GB" sz="2800" dirty="0">
                <a:latin typeface="Arial" panose="020B0604020202020204" pitchFamily="34" charset="0"/>
                <a:ea typeface="Calibri" panose="020F0502020204030204" pitchFamily="34" charset="0"/>
                <a:cs typeface="Times New Roman" panose="02020603050405020304" pitchFamily="18" charset="0"/>
              </a:rPr>
              <a:t>	</a:t>
            </a:r>
            <a:r>
              <a:rPr lang="en-GB" sz="2800" dirty="0" smtClean="0">
                <a:latin typeface="Arial" panose="020B0604020202020204" pitchFamily="34" charset="0"/>
                <a:ea typeface="Calibri" panose="020F0502020204030204" pitchFamily="34" charset="0"/>
                <a:cs typeface="Times New Roman" panose="02020603050405020304" pitchFamily="18" charset="0"/>
              </a:rPr>
              <a:t>										</a:t>
            </a:r>
            <a:r>
              <a:rPr lang="en-GB" sz="2400" b="1" dirty="0" smtClean="0">
                <a:latin typeface="Arial" panose="020B0604020202020204" pitchFamily="34" charset="0"/>
                <a:ea typeface="Calibri" panose="020F0502020204030204" pitchFamily="34" charset="0"/>
                <a:cs typeface="Times New Roman" panose="02020603050405020304" pitchFamily="18" charset="0"/>
              </a:rPr>
              <a:t>[</a:t>
            </a:r>
            <a:r>
              <a:rPr lang="en-GB" sz="2400" b="1" dirty="0">
                <a:latin typeface="Arial" panose="020B0604020202020204" pitchFamily="34" charset="0"/>
                <a:ea typeface="Calibri" panose="020F0502020204030204" pitchFamily="34" charset="0"/>
                <a:cs typeface="Times New Roman" panose="02020603050405020304" pitchFamily="18" charset="0"/>
              </a:rPr>
              <a:t>8 marks]</a:t>
            </a:r>
            <a:endParaRPr lang="en-GB" sz="2000" dirty="0">
              <a:ea typeface="Calibri" panose="020F0502020204030204" pitchFamily="34" charset="0"/>
              <a:cs typeface="Times New Roman" panose="02020603050405020304" pitchFamily="18" charset="0"/>
            </a:endParaRPr>
          </a:p>
        </p:txBody>
      </p:sp>
      <p:pic>
        <p:nvPicPr>
          <p:cNvPr id="1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40870" t="30529" r="41063" b="39231"/>
          <a:stretch/>
        </p:blipFill>
        <p:spPr bwMode="auto">
          <a:xfrm>
            <a:off x="544618" y="1963888"/>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797" y="4981756"/>
            <a:ext cx="5955527" cy="1815882"/>
          </a:xfrm>
          <a:prstGeom prst="rect">
            <a:avLst/>
          </a:prstGeom>
          <a:solidFill>
            <a:schemeClr val="bg1"/>
          </a:solidFill>
          <a:ln>
            <a:solidFill>
              <a:schemeClr val="accent4">
                <a:lumMod val="50000"/>
              </a:schemeClr>
            </a:solidFill>
          </a:ln>
        </p:spPr>
        <p:txBody>
          <a:bodyPr wrap="square" rtlCol="0">
            <a:spAutoFit/>
          </a:bodyPr>
          <a:lstStyle/>
          <a:p>
            <a:pPr algn="ctr"/>
            <a:r>
              <a:rPr lang="en-GB" sz="2800" dirty="0">
                <a:cs typeface="Arial" panose="020B0604020202020204" pitchFamily="34" charset="0"/>
              </a:rPr>
              <a:t>To make sure you </a:t>
            </a:r>
            <a:r>
              <a:rPr lang="en-GB" sz="2800" b="1" dirty="0">
                <a:cs typeface="Arial" panose="020B0604020202020204" pitchFamily="34" charset="0"/>
              </a:rPr>
              <a:t>synthesize</a:t>
            </a:r>
            <a:r>
              <a:rPr lang="en-GB" sz="2800" dirty="0">
                <a:cs typeface="Arial" panose="020B0604020202020204" pitchFamily="34" charset="0"/>
              </a:rPr>
              <a:t>, you will need to use linking words such as ‘</a:t>
            </a:r>
            <a:r>
              <a:rPr lang="en-GB" sz="2800" b="1" dirty="0">
                <a:solidFill>
                  <a:srgbClr val="7030A0"/>
                </a:solidFill>
                <a:cs typeface="Arial" panose="020B0604020202020204" pitchFamily="34" charset="0"/>
              </a:rPr>
              <a:t>whereas</a:t>
            </a:r>
            <a:r>
              <a:rPr lang="en-GB" sz="2800" dirty="0">
                <a:cs typeface="Arial" panose="020B0604020202020204" pitchFamily="34" charset="0"/>
              </a:rPr>
              <a:t>’, ‘</a:t>
            </a:r>
            <a:r>
              <a:rPr lang="en-GB" sz="2800" b="1" dirty="0">
                <a:solidFill>
                  <a:srgbClr val="7030A0"/>
                </a:solidFill>
                <a:cs typeface="Arial" panose="020B0604020202020204" pitchFamily="34" charset="0"/>
              </a:rPr>
              <a:t>unlike</a:t>
            </a:r>
            <a:r>
              <a:rPr lang="en-GB" sz="2800" dirty="0">
                <a:cs typeface="Arial" panose="020B0604020202020204" pitchFamily="34" charset="0"/>
              </a:rPr>
              <a:t>’, ‘</a:t>
            </a:r>
            <a:r>
              <a:rPr lang="en-GB" sz="2800" b="1" dirty="0">
                <a:solidFill>
                  <a:srgbClr val="7030A0"/>
                </a:solidFill>
                <a:cs typeface="Arial" panose="020B0604020202020204" pitchFamily="34" charset="0"/>
              </a:rPr>
              <a:t>but</a:t>
            </a:r>
            <a:r>
              <a:rPr lang="en-GB" sz="2800" dirty="0">
                <a:cs typeface="Arial" panose="020B0604020202020204" pitchFamily="34" charset="0"/>
              </a:rPr>
              <a:t>’, ‘</a:t>
            </a:r>
            <a:r>
              <a:rPr lang="en-GB" sz="2800" b="1" dirty="0">
                <a:solidFill>
                  <a:srgbClr val="7030A0"/>
                </a:solidFill>
                <a:cs typeface="Arial" panose="020B0604020202020204" pitchFamily="34" charset="0"/>
              </a:rPr>
              <a:t>however</a:t>
            </a:r>
            <a:r>
              <a:rPr lang="en-GB" sz="2800" dirty="0">
                <a:cs typeface="Arial" panose="020B0604020202020204" pitchFamily="34" charset="0"/>
              </a:rPr>
              <a:t>’, ‘</a:t>
            </a:r>
            <a:r>
              <a:rPr lang="en-GB" sz="2800" b="1" dirty="0">
                <a:solidFill>
                  <a:srgbClr val="7030A0"/>
                </a:solidFill>
                <a:cs typeface="Arial" panose="020B0604020202020204" pitchFamily="34" charset="0"/>
              </a:rPr>
              <a:t>on the other hand</a:t>
            </a:r>
            <a:r>
              <a:rPr lang="en-GB" sz="2800" dirty="0">
                <a:cs typeface="Arial" panose="020B0604020202020204" pitchFamily="34" charset="0"/>
              </a:rPr>
              <a:t>’…</a:t>
            </a:r>
          </a:p>
        </p:txBody>
      </p:sp>
      <p:sp>
        <p:nvSpPr>
          <p:cNvPr id="4" name="TextBox 3"/>
          <p:cNvSpPr txBox="1"/>
          <p:nvPr/>
        </p:nvSpPr>
        <p:spPr>
          <a:xfrm rot="21447999">
            <a:off x="1071252" y="2729245"/>
            <a:ext cx="1944216" cy="369332"/>
          </a:xfrm>
          <a:prstGeom prst="rect">
            <a:avLst/>
          </a:prstGeom>
          <a:noFill/>
        </p:spPr>
        <p:txBody>
          <a:bodyPr wrap="square" rtlCol="0">
            <a:spAutoFit/>
          </a:bodyPr>
          <a:lstStyle/>
          <a:p>
            <a:r>
              <a:rPr lang="en-GB" dirty="0"/>
              <a:t>LINK</a:t>
            </a:r>
          </a:p>
        </p:txBody>
      </p:sp>
      <p:sp>
        <p:nvSpPr>
          <p:cNvPr id="5" name="Bevel 4"/>
          <p:cNvSpPr/>
          <p:nvPr/>
        </p:nvSpPr>
        <p:spPr>
          <a:xfrm rot="21266260">
            <a:off x="2637140" y="1429090"/>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Q</a:t>
            </a:r>
          </a:p>
        </p:txBody>
      </p:sp>
      <p:sp>
        <p:nvSpPr>
          <p:cNvPr id="6" name="Bevel 5"/>
          <p:cNvSpPr/>
          <p:nvPr/>
        </p:nvSpPr>
        <p:spPr>
          <a:xfrm rot="21282701">
            <a:off x="3043721" y="1932599"/>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C66FF"/>
                </a:solidFill>
              </a:rPr>
              <a:t>E</a:t>
            </a:r>
          </a:p>
        </p:txBody>
      </p:sp>
      <p:sp>
        <p:nvSpPr>
          <p:cNvPr id="7" name="Bevel 6"/>
          <p:cNvSpPr/>
          <p:nvPr/>
        </p:nvSpPr>
        <p:spPr>
          <a:xfrm rot="343629">
            <a:off x="2764171" y="2527448"/>
            <a:ext cx="720080" cy="720080"/>
          </a:xfrm>
          <a:prstGeom prst="bevel">
            <a:avLst/>
          </a:prstGeom>
          <a:solidFill>
            <a:srgbClr val="FF99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00"/>
                </a:solidFill>
              </a:rPr>
              <a:t>Y</a:t>
            </a:r>
          </a:p>
        </p:txBody>
      </p:sp>
      <p:sp>
        <p:nvSpPr>
          <p:cNvPr id="8" name="Bevel 7"/>
          <p:cNvSpPr/>
          <p:nvPr/>
        </p:nvSpPr>
        <p:spPr>
          <a:xfrm rot="21266260">
            <a:off x="2629471" y="318708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Q</a:t>
            </a:r>
          </a:p>
        </p:txBody>
      </p:sp>
      <p:sp>
        <p:nvSpPr>
          <p:cNvPr id="9" name="Bevel 8"/>
          <p:cNvSpPr/>
          <p:nvPr/>
        </p:nvSpPr>
        <p:spPr>
          <a:xfrm rot="21282701">
            <a:off x="3072454" y="3806987"/>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C66FF"/>
                </a:solidFill>
              </a:rPr>
              <a:t>E</a:t>
            </a:r>
          </a:p>
        </p:txBody>
      </p:sp>
      <p:sp>
        <p:nvSpPr>
          <p:cNvPr id="10" name="Bevel 9"/>
          <p:cNvSpPr/>
          <p:nvPr/>
        </p:nvSpPr>
        <p:spPr>
          <a:xfrm rot="343629">
            <a:off x="2648272" y="4370460"/>
            <a:ext cx="720080" cy="720080"/>
          </a:xfrm>
          <a:prstGeom prst="bevel">
            <a:avLst/>
          </a:prstGeom>
          <a:solidFill>
            <a:srgbClr val="FF99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00"/>
                </a:solidFill>
              </a:rPr>
              <a:t>Y</a:t>
            </a:r>
          </a:p>
        </p:txBody>
      </p:sp>
      <p:sp>
        <p:nvSpPr>
          <p:cNvPr id="11" name="TextBox 10"/>
          <p:cNvSpPr txBox="1"/>
          <p:nvPr/>
        </p:nvSpPr>
        <p:spPr>
          <a:xfrm>
            <a:off x="3824186" y="1517639"/>
            <a:ext cx="5356251" cy="1569660"/>
          </a:xfrm>
          <a:prstGeom prst="rect">
            <a:avLst/>
          </a:prstGeom>
          <a:solidFill>
            <a:schemeClr val="bg1"/>
          </a:solidFill>
          <a:ln>
            <a:solidFill>
              <a:srgbClr val="FFC000"/>
            </a:solidFill>
          </a:ln>
        </p:spPr>
        <p:txBody>
          <a:bodyPr wrap="square" rtlCol="0">
            <a:spAutoFit/>
          </a:bodyPr>
          <a:lstStyle/>
          <a:p>
            <a:r>
              <a:rPr lang="en-GB" sz="3200" dirty="0"/>
              <a:t>One thing we learn…</a:t>
            </a:r>
          </a:p>
          <a:p>
            <a:r>
              <a:rPr lang="en-GB" sz="3200" dirty="0"/>
              <a:t>The writer says…</a:t>
            </a:r>
          </a:p>
          <a:p>
            <a:r>
              <a:rPr lang="en-GB" sz="3200" dirty="0"/>
              <a:t>…which suggests…</a:t>
            </a:r>
          </a:p>
        </p:txBody>
      </p:sp>
      <p:sp>
        <p:nvSpPr>
          <p:cNvPr id="12" name="TextBox 11"/>
          <p:cNvSpPr txBox="1"/>
          <p:nvPr/>
        </p:nvSpPr>
        <p:spPr>
          <a:xfrm>
            <a:off x="3829998" y="3187956"/>
            <a:ext cx="5356251" cy="1569660"/>
          </a:xfrm>
          <a:prstGeom prst="rect">
            <a:avLst/>
          </a:prstGeom>
          <a:solidFill>
            <a:schemeClr val="bg1"/>
          </a:solidFill>
          <a:ln>
            <a:solidFill>
              <a:srgbClr val="FFC000"/>
            </a:solidFill>
          </a:ln>
        </p:spPr>
        <p:txBody>
          <a:bodyPr wrap="square" rtlCol="0">
            <a:spAutoFit/>
          </a:bodyPr>
          <a:lstStyle/>
          <a:p>
            <a:r>
              <a:rPr lang="en-GB" sz="3200" dirty="0"/>
              <a:t>One thing we learn…</a:t>
            </a:r>
          </a:p>
          <a:p>
            <a:r>
              <a:rPr lang="en-GB" sz="3200" dirty="0"/>
              <a:t>The writer describes…</a:t>
            </a:r>
          </a:p>
          <a:p>
            <a:r>
              <a:rPr lang="en-GB" sz="3200" dirty="0"/>
              <a:t>This suggests…</a:t>
            </a:r>
          </a:p>
        </p:txBody>
      </p:sp>
      <p:sp>
        <p:nvSpPr>
          <p:cNvPr id="13" name="TextBox 12"/>
          <p:cNvSpPr txBox="1"/>
          <p:nvPr/>
        </p:nvSpPr>
        <p:spPr>
          <a:xfrm>
            <a:off x="1719996" y="5073470"/>
            <a:ext cx="2384067" cy="1384995"/>
          </a:xfrm>
          <a:prstGeom prst="rect">
            <a:avLst/>
          </a:prstGeom>
          <a:solidFill>
            <a:schemeClr val="bg1"/>
          </a:solidFill>
          <a:ln>
            <a:solidFill>
              <a:schemeClr val="accent4">
                <a:lumMod val="50000"/>
              </a:schemeClr>
            </a:solidFill>
          </a:ln>
        </p:spPr>
        <p:txBody>
          <a:bodyPr wrap="square" rtlCol="0">
            <a:spAutoFit/>
          </a:bodyPr>
          <a:lstStyle/>
          <a:p>
            <a:pPr algn="ctr"/>
            <a:r>
              <a:rPr lang="en-GB" sz="2800" dirty="0">
                <a:cs typeface="Arial" panose="020B0604020202020204" pitchFamily="34" charset="0"/>
              </a:rPr>
              <a:t>Note! These all show </a:t>
            </a:r>
            <a:r>
              <a:rPr lang="en-GB" sz="2800" b="1" dirty="0">
                <a:cs typeface="Arial" panose="020B0604020202020204" pitchFamily="34" charset="0"/>
              </a:rPr>
              <a:t>differences</a:t>
            </a:r>
            <a:r>
              <a:rPr lang="en-GB" sz="2800" dirty="0">
                <a:cs typeface="Arial" panose="020B0604020202020204" pitchFamily="34" charset="0"/>
              </a:rPr>
              <a:t>.</a:t>
            </a:r>
          </a:p>
        </p:txBody>
      </p:sp>
      <p:sp>
        <p:nvSpPr>
          <p:cNvPr id="14" name="Right Arrow 13"/>
          <p:cNvSpPr/>
          <p:nvPr/>
        </p:nvSpPr>
        <p:spPr>
          <a:xfrm rot="21102371">
            <a:off x="3800462" y="5476673"/>
            <a:ext cx="718267" cy="696328"/>
          </a:xfrm>
          <a:prstGeom prst="rightArrow">
            <a:avLst/>
          </a:prstGeom>
          <a:solidFill>
            <a:srgbClr val="CC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75326" y="3775335"/>
            <a:ext cx="1511300" cy="1107996"/>
          </a:xfrm>
          <a:prstGeom prst="rect">
            <a:avLst/>
          </a:prstGeom>
          <a:noFill/>
        </p:spPr>
        <p:txBody>
          <a:bodyPr wrap="square" rtlCol="0">
            <a:spAutoFit/>
          </a:bodyPr>
          <a:lstStyle/>
          <a:p>
            <a:r>
              <a:rPr lang="en-GB" sz="6600" dirty="0" smtClean="0"/>
              <a:t>x2</a:t>
            </a:r>
            <a:endParaRPr lang="en-GB" sz="6600" dirty="0"/>
          </a:p>
        </p:txBody>
      </p:sp>
      <p:cxnSp>
        <p:nvCxnSpPr>
          <p:cNvPr id="17" name="Straight Connector 16"/>
          <p:cNvCxnSpPr/>
          <p:nvPr/>
        </p:nvCxnSpPr>
        <p:spPr>
          <a:xfrm flipH="1">
            <a:off x="10712450" y="1662069"/>
            <a:ext cx="24400" cy="27829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334500" y="2144545"/>
            <a:ext cx="2755900" cy="378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66813" y="1694852"/>
            <a:ext cx="1091574"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A</a:t>
            </a:r>
            <a:endParaRPr lang="en-GB" sz="1600" b="1" dirty="0">
              <a:solidFill>
                <a:srgbClr val="C00000"/>
              </a:solidFill>
            </a:endParaRPr>
          </a:p>
        </p:txBody>
      </p:sp>
      <p:sp>
        <p:nvSpPr>
          <p:cNvPr id="20" name="TextBox 19"/>
          <p:cNvSpPr txBox="1"/>
          <p:nvPr/>
        </p:nvSpPr>
        <p:spPr>
          <a:xfrm>
            <a:off x="10989520" y="1694852"/>
            <a:ext cx="1007765"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B</a:t>
            </a:r>
            <a:endParaRPr lang="en-GB" sz="1600" b="1" dirty="0">
              <a:solidFill>
                <a:srgbClr val="C00000"/>
              </a:solidFill>
            </a:endParaRPr>
          </a:p>
        </p:txBody>
      </p:sp>
    </p:spTree>
    <p:extLst>
      <p:ext uri="{BB962C8B-B14F-4D97-AF65-F5344CB8AC3E}">
        <p14:creationId xmlns:p14="http://schemas.microsoft.com/office/powerpoint/2010/main" val="3272772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88" y="203774"/>
            <a:ext cx="12190413" cy="65480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TWO, QUESTION FOUR</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Rectangle 4"/>
          <p:cNvSpPr/>
          <p:nvPr/>
        </p:nvSpPr>
        <p:spPr>
          <a:xfrm>
            <a:off x="156841" y="5255489"/>
            <a:ext cx="11873553" cy="954107"/>
          </a:xfrm>
          <a:prstGeom prst="rect">
            <a:avLst/>
          </a:prstGeom>
          <a:ln>
            <a:solidFill>
              <a:srgbClr val="C00000"/>
            </a:solidFill>
          </a:ln>
          <a:effectLst>
            <a:glow rad="139700">
              <a:srgbClr val="C00000">
                <a:alpha val="40000"/>
              </a:srgbClr>
            </a:glow>
          </a:effectLst>
        </p:spPr>
        <p:txBody>
          <a:bodyPr wrap="square">
            <a:spAutoFit/>
          </a:bodyPr>
          <a:lstStyle/>
          <a:p>
            <a:pPr algn="ctr"/>
            <a:r>
              <a:rPr lang="en-GB" sz="2000" b="1" i="1" dirty="0" smtClean="0">
                <a:solidFill>
                  <a:srgbClr val="C00000"/>
                </a:solidFill>
              </a:rPr>
              <a:t>What are the writer’s thinking, feeling, imagining and experiencing? What do they do to present these thoughts, feelings and experiences? How do they write to ensure they get these ideas across to their reader? </a:t>
            </a:r>
            <a:endParaRPr lang="en-GB" sz="2000" b="1" i="1" dirty="0">
              <a:solidFill>
                <a:srgbClr val="C00000"/>
              </a:solidFill>
            </a:endParaRPr>
          </a:p>
          <a:p>
            <a:r>
              <a:rPr lang="en-GB" sz="800" b="1" dirty="0">
                <a:solidFill>
                  <a:srgbClr val="C00000"/>
                </a:solidFill>
              </a:rPr>
              <a:t> </a:t>
            </a:r>
            <a:endParaRPr lang="en-GB" sz="800" dirty="0">
              <a:solidFill>
                <a:srgbClr val="C00000"/>
              </a:solidFill>
            </a:endParaRPr>
          </a:p>
          <a:p>
            <a:r>
              <a:rPr lang="en-GB" sz="800" b="1" dirty="0">
                <a:solidFill>
                  <a:srgbClr val="C00000"/>
                </a:solidFill>
              </a:rPr>
              <a:t> </a:t>
            </a:r>
            <a:endParaRPr lang="en-GB" sz="800" dirty="0">
              <a:solidFill>
                <a:srgbClr val="C00000"/>
              </a:solidFill>
            </a:endParaRPr>
          </a:p>
        </p:txBody>
      </p:sp>
      <p:sp>
        <p:nvSpPr>
          <p:cNvPr id="6" name="Rectangle 5"/>
          <p:cNvSpPr/>
          <p:nvPr/>
        </p:nvSpPr>
        <p:spPr>
          <a:xfrm>
            <a:off x="2375741" y="1034210"/>
            <a:ext cx="7150396" cy="3101062"/>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rgbClr val="C00000"/>
                </a:solidFill>
              </a:rPr>
              <a:t>For this question, you need to refer to the whole of Source A, together with the whole of Source B. </a:t>
            </a:r>
            <a:endParaRPr lang="en-GB" sz="1600" b="1" dirty="0" smtClean="0">
              <a:solidFill>
                <a:srgbClr val="C00000"/>
              </a:solidFill>
            </a:endParaRPr>
          </a:p>
          <a:p>
            <a:pPr algn="ctr"/>
            <a:endParaRPr lang="en-GB" sz="1600" b="1" dirty="0">
              <a:solidFill>
                <a:srgbClr val="C00000"/>
              </a:solidFill>
            </a:endParaRPr>
          </a:p>
          <a:p>
            <a:pPr algn="ctr"/>
            <a:r>
              <a:rPr lang="en-GB" sz="1600" b="1" dirty="0" smtClean="0">
                <a:solidFill>
                  <a:srgbClr val="C00000"/>
                </a:solidFill>
              </a:rPr>
              <a:t>Compare how the writers have conveyed their different </a:t>
            </a:r>
            <a:r>
              <a:rPr lang="en-GB" sz="1600" b="1" dirty="0" smtClean="0">
                <a:solidFill>
                  <a:srgbClr val="C00000"/>
                </a:solidFill>
              </a:rPr>
              <a:t>attitudes towards capital punishment.</a:t>
            </a:r>
            <a:endParaRPr lang="en-GB" sz="1600" b="1" dirty="0">
              <a:solidFill>
                <a:srgbClr val="C00000"/>
              </a:solidFill>
            </a:endParaRPr>
          </a:p>
          <a:p>
            <a:pPr algn="ctr"/>
            <a:endParaRPr lang="en-GB" sz="1600" b="1" dirty="0">
              <a:solidFill>
                <a:srgbClr val="C00000"/>
              </a:solidFill>
            </a:endParaRPr>
          </a:p>
          <a:p>
            <a:pPr algn="ctr"/>
            <a:r>
              <a:rPr lang="en-GB" sz="1600" b="1" dirty="0">
                <a:solidFill>
                  <a:srgbClr val="C00000"/>
                </a:solidFill>
              </a:rPr>
              <a:t>	         	</a:t>
            </a:r>
            <a:r>
              <a:rPr lang="en-GB" sz="1600" b="1" dirty="0" smtClean="0">
                <a:solidFill>
                  <a:srgbClr val="C00000"/>
                </a:solidFill>
              </a:rPr>
              <a:t>  </a:t>
            </a:r>
          </a:p>
          <a:p>
            <a:pPr algn="ctr"/>
            <a:r>
              <a:rPr lang="en-GB" sz="1600" b="1" dirty="0" smtClean="0">
                <a:solidFill>
                  <a:srgbClr val="C00000"/>
                </a:solidFill>
              </a:rPr>
              <a:t>In your answer, you should:</a:t>
            </a:r>
          </a:p>
          <a:p>
            <a:pPr algn="ctr"/>
            <a:r>
              <a:rPr lang="en-GB" sz="1600" b="1" dirty="0">
                <a:solidFill>
                  <a:srgbClr val="C00000"/>
                </a:solidFill>
              </a:rPr>
              <a:t> </a:t>
            </a:r>
          </a:p>
          <a:p>
            <a:pPr lvl="0" algn="ctr"/>
            <a:r>
              <a:rPr lang="en-GB" sz="1600" b="1" dirty="0">
                <a:solidFill>
                  <a:srgbClr val="C00000"/>
                </a:solidFill>
              </a:rPr>
              <a:t>- compare their different </a:t>
            </a:r>
            <a:r>
              <a:rPr lang="en-GB" sz="1600" b="1" dirty="0" smtClean="0">
                <a:solidFill>
                  <a:srgbClr val="C00000"/>
                </a:solidFill>
              </a:rPr>
              <a:t>attitudes</a:t>
            </a:r>
            <a:endParaRPr lang="en-GB" sz="1600" b="1" dirty="0">
              <a:solidFill>
                <a:srgbClr val="C00000"/>
              </a:solidFill>
            </a:endParaRPr>
          </a:p>
          <a:p>
            <a:pPr lvl="0" algn="ctr"/>
            <a:r>
              <a:rPr lang="en-GB" sz="1600" b="1" dirty="0">
                <a:solidFill>
                  <a:srgbClr val="C00000"/>
                </a:solidFill>
              </a:rPr>
              <a:t>- compare the methods they use to convey their attitudes</a:t>
            </a:r>
          </a:p>
          <a:p>
            <a:pPr lvl="0" algn="ctr"/>
            <a:r>
              <a:rPr lang="en-GB" sz="1600" b="1" dirty="0">
                <a:solidFill>
                  <a:srgbClr val="C00000"/>
                </a:solidFill>
              </a:rPr>
              <a:t>- support your ideas with quotations from both texts</a:t>
            </a:r>
          </a:p>
        </p:txBody>
      </p:sp>
      <p:sp>
        <p:nvSpPr>
          <p:cNvPr id="9" name="Text Box 4"/>
          <p:cNvSpPr txBox="1"/>
          <p:nvPr/>
        </p:nvSpPr>
        <p:spPr>
          <a:xfrm>
            <a:off x="156841" y="1463910"/>
            <a:ext cx="1878676" cy="318624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use language?</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present their thoughts and feelings?</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tell us about their experiences?</a:t>
            </a:r>
          </a:p>
        </p:txBody>
      </p:sp>
      <p:sp>
        <p:nvSpPr>
          <p:cNvPr id="10" name="Text Box 2"/>
          <p:cNvSpPr txBox="1"/>
          <p:nvPr/>
        </p:nvSpPr>
        <p:spPr>
          <a:xfrm>
            <a:off x="9784744" y="1751227"/>
            <a:ext cx="2088699" cy="2944153"/>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do the writers think?</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has shaped these thoughts and feelings</a:t>
            </a:r>
            <a:r>
              <a:rPr lang="en-GB" dirty="0" smtClean="0">
                <a:solidFill>
                  <a:srgbClr val="C00000"/>
                </a:solidFill>
                <a:effectLst/>
                <a:ea typeface="Calibri" panose="020F0502020204030204" pitchFamily="34" charset="0"/>
                <a:cs typeface="Times New Roman" panose="02020603050405020304" pitchFamily="18" charset="0"/>
              </a:rPr>
              <a:t>?</a:t>
            </a:r>
            <a:endParaRPr lang="en-GB" dirty="0">
              <a:solidFill>
                <a:srgbClr val="C00000"/>
              </a:solidFill>
              <a:effectLst/>
              <a:ea typeface="Calibri" panose="020F0502020204030204" pitchFamily="34" charset="0"/>
              <a:cs typeface="Times New Roman" panose="02020603050405020304" pitchFamily="18" charset="0"/>
            </a:endParaRPr>
          </a:p>
        </p:txBody>
      </p:sp>
      <p:cxnSp>
        <p:nvCxnSpPr>
          <p:cNvPr id="11" name="Straight Arrow Connector 10"/>
          <p:cNvCxnSpPr/>
          <p:nvPr/>
        </p:nvCxnSpPr>
        <p:spPr>
          <a:xfrm flipV="1">
            <a:off x="1825385" y="2208525"/>
            <a:ext cx="1254481" cy="1014778"/>
          </a:xfrm>
          <a:prstGeom prst="straightConnector1">
            <a:avLst/>
          </a:prstGeom>
          <a:noFill/>
          <a:ln w="38100" cap="flat" cmpd="sng" algn="ctr">
            <a:solidFill>
              <a:srgbClr val="C00000"/>
            </a:solidFill>
            <a:prstDash val="solid"/>
            <a:tailEnd type="arrow"/>
          </a:ln>
          <a:effectLst/>
        </p:spPr>
      </p:cxnSp>
      <p:cxnSp>
        <p:nvCxnSpPr>
          <p:cNvPr id="12" name="Straight Arrow Connector 11"/>
          <p:cNvCxnSpPr/>
          <p:nvPr/>
        </p:nvCxnSpPr>
        <p:spPr>
          <a:xfrm flipH="1">
            <a:off x="7956645" y="2422772"/>
            <a:ext cx="1828099" cy="1030112"/>
          </a:xfrm>
          <a:prstGeom prst="straightConnector1">
            <a:avLst/>
          </a:prstGeom>
          <a:noFill/>
          <a:ln w="38100" cap="flat" cmpd="sng" algn="ctr">
            <a:solidFill>
              <a:srgbClr val="C00000"/>
            </a:solidFill>
            <a:prstDash val="solid"/>
            <a:tailEnd type="arrow"/>
          </a:ln>
          <a:effectLst/>
        </p:spPr>
      </p:cxnSp>
    </p:spTree>
    <p:extLst>
      <p:ext uri="{BB962C8B-B14F-4D97-AF65-F5344CB8AC3E}">
        <p14:creationId xmlns:p14="http://schemas.microsoft.com/office/powerpoint/2010/main" val="3647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88" y="203774"/>
            <a:ext cx="12190413" cy="65480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TWO, QUESTION FOUR</a:t>
            </a:r>
            <a:endParaRPr kumimoji="0" lang="en-GB" sz="1600" b="0" i="0" u="none" strike="noStrike" kern="1200" cap="none" spc="0" normalizeH="0" baseline="0" noProof="0" dirty="0">
              <a:ln>
                <a:noFill/>
              </a:ln>
              <a:solidFill>
                <a:prstClr val="black"/>
              </a:solidFill>
              <a:effectLst/>
              <a:uLnTx/>
              <a:uFillTx/>
              <a:latin typeface="Open Sans"/>
            </a:endParaRPr>
          </a:p>
        </p:txBody>
      </p:sp>
      <p:cxnSp>
        <p:nvCxnSpPr>
          <p:cNvPr id="3" name="Straight Connector 2"/>
          <p:cNvCxnSpPr/>
          <p:nvPr/>
        </p:nvCxnSpPr>
        <p:spPr>
          <a:xfrm>
            <a:off x="5980614" y="1750023"/>
            <a:ext cx="19024" cy="41859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49969" y="2256432"/>
            <a:ext cx="5137387" cy="18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04368" y="1750024"/>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A</a:t>
            </a:r>
            <a:endParaRPr lang="en-GB" sz="2400" b="1" dirty="0">
              <a:solidFill>
                <a:srgbClr val="C00000"/>
              </a:solidFill>
            </a:endParaRPr>
          </a:p>
        </p:txBody>
      </p:sp>
      <p:sp>
        <p:nvSpPr>
          <p:cNvPr id="6" name="TextBox 5"/>
          <p:cNvSpPr txBox="1"/>
          <p:nvPr/>
        </p:nvSpPr>
        <p:spPr>
          <a:xfrm>
            <a:off x="6573062" y="1750023"/>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B</a:t>
            </a:r>
            <a:endParaRPr lang="en-GB" sz="2400" b="1" dirty="0">
              <a:solidFill>
                <a:srgbClr val="C00000"/>
              </a:solidFill>
            </a:endParaRPr>
          </a:p>
        </p:txBody>
      </p:sp>
      <p:sp>
        <p:nvSpPr>
          <p:cNvPr id="10" name="Text Box 4"/>
          <p:cNvSpPr txBox="1"/>
          <p:nvPr/>
        </p:nvSpPr>
        <p:spPr>
          <a:xfrm>
            <a:off x="156841" y="1463910"/>
            <a:ext cx="1878676" cy="318624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use language?</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present their thoughts and feelings?</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tell us about their experiences?</a:t>
            </a:r>
          </a:p>
        </p:txBody>
      </p:sp>
      <p:sp>
        <p:nvSpPr>
          <p:cNvPr id="11" name="Text Box 2"/>
          <p:cNvSpPr txBox="1"/>
          <p:nvPr/>
        </p:nvSpPr>
        <p:spPr>
          <a:xfrm>
            <a:off x="9766487" y="637144"/>
            <a:ext cx="2088699" cy="1840721"/>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do the writers think?</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has shaped these thoughts and feelings</a:t>
            </a:r>
            <a:r>
              <a:rPr lang="en-GB" dirty="0" smtClean="0">
                <a:solidFill>
                  <a:srgbClr val="C00000"/>
                </a:solidFill>
                <a:effectLst/>
                <a:ea typeface="Calibri" panose="020F0502020204030204" pitchFamily="34" charset="0"/>
                <a:cs typeface="Times New Roman" panose="02020603050405020304" pitchFamily="18" charset="0"/>
              </a:rPr>
              <a:t>?</a:t>
            </a:r>
            <a:endParaRPr lang="en-GB"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58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21433" y="256651"/>
            <a:ext cx="8605668" cy="24287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Q4</a:t>
            </a:r>
            <a:r>
              <a:rPr lang="en-GB" sz="1600" dirty="0">
                <a:effectLst/>
                <a:latin typeface="Arial" panose="020B0604020202020204" pitchFamily="34" charset="0"/>
                <a:ea typeface="Calibri" panose="020F0502020204030204" pitchFamily="34" charset="0"/>
                <a:cs typeface="Times New Roman" panose="02020603050405020304" pitchFamily="18" charset="0"/>
              </a:rPr>
              <a:t> For this question, you need to refer to the </a:t>
            </a:r>
            <a:r>
              <a:rPr lang="en-GB" sz="1600" b="1" dirty="0">
                <a:effectLst/>
                <a:latin typeface="Arial" panose="020B0604020202020204" pitchFamily="34" charset="0"/>
                <a:ea typeface="Calibri" panose="020F0502020204030204" pitchFamily="34" charset="0"/>
                <a:cs typeface="Times New Roman" panose="02020603050405020304" pitchFamily="18" charset="0"/>
              </a:rPr>
              <a:t>whole of Source A</a:t>
            </a:r>
            <a:r>
              <a:rPr lang="en-GB" sz="1600" dirty="0">
                <a:effectLst/>
                <a:latin typeface="Arial" panose="020B0604020202020204" pitchFamily="34" charset="0"/>
                <a:ea typeface="Calibri" panose="020F0502020204030204" pitchFamily="34" charset="0"/>
                <a:cs typeface="Times New Roman" panose="02020603050405020304" pitchFamily="18" charset="0"/>
              </a:rPr>
              <a:t>, together with </a:t>
            </a:r>
            <a:r>
              <a:rPr lang="en-GB" sz="1600" b="1" dirty="0">
                <a:effectLst/>
                <a:latin typeface="Arial" panose="020B0604020202020204" pitchFamily="34" charset="0"/>
                <a:ea typeface="Calibri" panose="020F0502020204030204" pitchFamily="34" charset="0"/>
                <a:cs typeface="Times New Roman" panose="02020603050405020304" pitchFamily="18" charset="0"/>
              </a:rPr>
              <a:t>Source B.</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Compare how the two writers convey their different </a:t>
            </a: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attitudes towards capital punishment.</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In your response, you could:</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compare the different </a:t>
            </a:r>
            <a:r>
              <a:rPr lang="en-GB" sz="1600" dirty="0" smtClean="0">
                <a:latin typeface="Arial" panose="020B0604020202020204" pitchFamily="34" charset="0"/>
                <a:ea typeface="Calibri" panose="020F0502020204030204" pitchFamily="34" charset="0"/>
                <a:cs typeface="Times New Roman" panose="02020603050405020304" pitchFamily="18" charset="0"/>
              </a:rPr>
              <a:t>attitudes</a:t>
            </a: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compare the methods used to compare their </a:t>
            </a:r>
            <a:r>
              <a:rPr lang="en-GB" sz="1600" dirty="0" smtClean="0">
                <a:latin typeface="Arial" panose="020B0604020202020204" pitchFamily="34" charset="0"/>
                <a:ea typeface="Calibri" panose="020F0502020204030204" pitchFamily="34" charset="0"/>
                <a:cs typeface="Times New Roman" panose="02020603050405020304" pitchFamily="18" charset="0"/>
              </a:rPr>
              <a:t>attitudes</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support your ideas with quotations from both texts. 	</a:t>
            </a:r>
            <a:r>
              <a:rPr lang="en-GB"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1600" b="1" dirty="0">
                <a:effectLst/>
                <a:latin typeface="Arial" panose="020B0604020202020204" pitchFamily="34" charset="0"/>
                <a:ea typeface="Calibri" panose="020F0502020204030204" pitchFamily="34" charset="0"/>
                <a:cs typeface="Times New Roman" panose="02020603050405020304" pitchFamily="18" charset="0"/>
              </a:rPr>
              <a:t>16 marks]</a:t>
            </a:r>
            <a:endParaRPr lang="en-GB" sz="14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15462" t="28297" r="14500" b="24501"/>
          <a:stretch/>
        </p:blipFill>
        <p:spPr>
          <a:xfrm>
            <a:off x="321433" y="3547687"/>
            <a:ext cx="7371759" cy="2793253"/>
          </a:xfrm>
          <a:prstGeom prst="rect">
            <a:avLst/>
          </a:prstGeom>
        </p:spPr>
      </p:pic>
      <p:sp>
        <p:nvSpPr>
          <p:cNvPr id="4" name="TextBox 3"/>
          <p:cNvSpPr txBox="1"/>
          <p:nvPr/>
        </p:nvSpPr>
        <p:spPr>
          <a:xfrm>
            <a:off x="3774895" y="3086022"/>
            <a:ext cx="1265945" cy="923330"/>
          </a:xfrm>
          <a:prstGeom prst="rect">
            <a:avLst/>
          </a:prstGeom>
          <a:solidFill>
            <a:schemeClr val="bg1"/>
          </a:solidFill>
          <a:ln>
            <a:solidFill>
              <a:schemeClr val="tx1"/>
            </a:solidFill>
          </a:ln>
        </p:spPr>
        <p:txBody>
          <a:bodyPr wrap="square" rtlCol="0">
            <a:spAutoFit/>
          </a:bodyPr>
          <a:lstStyle/>
          <a:p>
            <a:r>
              <a:rPr lang="en-GB" dirty="0" smtClean="0"/>
              <a:t>What does this literally tell us?</a:t>
            </a:r>
            <a:endParaRPr lang="en-GB" dirty="0"/>
          </a:p>
        </p:txBody>
      </p:sp>
      <p:sp>
        <p:nvSpPr>
          <p:cNvPr id="5" name="TextBox 4"/>
          <p:cNvSpPr txBox="1"/>
          <p:nvPr/>
        </p:nvSpPr>
        <p:spPr>
          <a:xfrm>
            <a:off x="5069292" y="2269930"/>
            <a:ext cx="1464096" cy="1754326"/>
          </a:xfrm>
          <a:prstGeom prst="rect">
            <a:avLst/>
          </a:prstGeom>
          <a:solidFill>
            <a:schemeClr val="bg1"/>
          </a:solidFill>
          <a:ln>
            <a:solidFill>
              <a:schemeClr val="tx1"/>
            </a:solidFill>
          </a:ln>
        </p:spPr>
        <p:txBody>
          <a:bodyPr wrap="square" rtlCol="0">
            <a:spAutoFit/>
          </a:bodyPr>
          <a:lstStyle/>
          <a:p>
            <a:r>
              <a:rPr lang="en-GB" dirty="0" smtClean="0"/>
              <a:t>Dig in to words – what do they suggest about </a:t>
            </a:r>
            <a:r>
              <a:rPr lang="en-GB" dirty="0" smtClean="0"/>
              <a:t>capital punishment</a:t>
            </a:r>
            <a:r>
              <a:rPr lang="en-GB" dirty="0" smtClean="0"/>
              <a:t>? </a:t>
            </a:r>
            <a:endParaRPr lang="en-GB" dirty="0"/>
          </a:p>
        </p:txBody>
      </p:sp>
      <p:sp>
        <p:nvSpPr>
          <p:cNvPr id="6" name="TextBox 5"/>
          <p:cNvSpPr txBox="1"/>
          <p:nvPr/>
        </p:nvSpPr>
        <p:spPr>
          <a:xfrm>
            <a:off x="6580032" y="2823927"/>
            <a:ext cx="1464096" cy="1200329"/>
          </a:xfrm>
          <a:prstGeom prst="rect">
            <a:avLst/>
          </a:prstGeom>
          <a:solidFill>
            <a:schemeClr val="bg1"/>
          </a:solidFill>
          <a:ln>
            <a:solidFill>
              <a:schemeClr val="tx1"/>
            </a:solidFill>
          </a:ln>
        </p:spPr>
        <p:txBody>
          <a:bodyPr wrap="square" rtlCol="0">
            <a:spAutoFit/>
          </a:bodyPr>
          <a:lstStyle/>
          <a:p>
            <a:r>
              <a:rPr lang="en-GB" dirty="0" smtClean="0"/>
              <a:t>What does </a:t>
            </a:r>
            <a:r>
              <a:rPr lang="en-GB" dirty="0" smtClean="0"/>
              <a:t>(s)he </a:t>
            </a:r>
            <a:r>
              <a:rPr lang="en-GB" dirty="0" smtClean="0"/>
              <a:t>think about </a:t>
            </a:r>
            <a:r>
              <a:rPr lang="en-GB" dirty="0" smtClean="0"/>
              <a:t>capital punishment?</a:t>
            </a:r>
            <a:endParaRPr lang="en-GB" dirty="0"/>
          </a:p>
        </p:txBody>
      </p:sp>
      <p:sp>
        <p:nvSpPr>
          <p:cNvPr id="7" name="Rectangle 6"/>
          <p:cNvSpPr/>
          <p:nvPr/>
        </p:nvSpPr>
        <p:spPr>
          <a:xfrm>
            <a:off x="8072580" y="3170841"/>
            <a:ext cx="4424219" cy="3170099"/>
          </a:xfrm>
          <a:prstGeom prst="rect">
            <a:avLst/>
          </a:prstGeom>
        </p:spPr>
        <p:txBody>
          <a:bodyPr wrap="square">
            <a:spAutoFit/>
          </a:bodyPr>
          <a:lstStyle/>
          <a:p>
            <a:r>
              <a:rPr lang="en-GB" sz="2000" dirty="0"/>
              <a:t>Both writers show their views of </a:t>
            </a:r>
            <a:r>
              <a:rPr lang="en-GB" sz="2000" dirty="0" smtClean="0"/>
              <a:t>... </a:t>
            </a:r>
          </a:p>
          <a:p>
            <a:r>
              <a:rPr lang="en-GB" sz="2000" dirty="0" smtClean="0"/>
              <a:t>Byro</a:t>
            </a:r>
            <a:r>
              <a:rPr lang="en-GB" sz="2000" dirty="0"/>
              <a:t>n</a:t>
            </a:r>
            <a:r>
              <a:rPr lang="en-GB" sz="2000" dirty="0" smtClean="0"/>
              <a:t> </a:t>
            </a:r>
            <a:r>
              <a:rPr lang="en-GB" sz="2000" dirty="0" smtClean="0"/>
              <a:t>thinks... </a:t>
            </a:r>
          </a:p>
          <a:p>
            <a:r>
              <a:rPr lang="en-GB" sz="2000" dirty="0" smtClean="0"/>
              <a:t>He </a:t>
            </a:r>
            <a:r>
              <a:rPr lang="en-GB" sz="2000" dirty="0"/>
              <a:t>writes </a:t>
            </a:r>
            <a:r>
              <a:rPr lang="en-GB" sz="2000" dirty="0" smtClean="0"/>
              <a:t> ‘…’ </a:t>
            </a:r>
            <a:r>
              <a:rPr lang="en-GB" sz="2000" dirty="0"/>
              <a:t>This literally means…</a:t>
            </a:r>
          </a:p>
          <a:p>
            <a:r>
              <a:rPr lang="en-GB" sz="2000" dirty="0"/>
              <a:t>The </a:t>
            </a:r>
            <a:r>
              <a:rPr lang="en-GB" sz="2000" dirty="0" smtClean="0"/>
              <a:t>[T] ‘…’ </a:t>
            </a:r>
            <a:r>
              <a:rPr lang="en-GB" sz="2000" dirty="0"/>
              <a:t>suggests…</a:t>
            </a:r>
          </a:p>
          <a:p>
            <a:r>
              <a:rPr lang="en-GB" sz="2000" dirty="0"/>
              <a:t>This tells us that </a:t>
            </a:r>
            <a:r>
              <a:rPr lang="en-GB" sz="2000" dirty="0" smtClean="0"/>
              <a:t>the writer </a:t>
            </a:r>
            <a:r>
              <a:rPr lang="en-GB" sz="2000" dirty="0"/>
              <a:t>thinks…</a:t>
            </a:r>
          </a:p>
          <a:p>
            <a:r>
              <a:rPr lang="en-GB" sz="2000" dirty="0"/>
              <a:t>On the other hand, </a:t>
            </a:r>
            <a:r>
              <a:rPr lang="en-GB" sz="2000" dirty="0" smtClean="0"/>
              <a:t>Butler thinks</a:t>
            </a:r>
            <a:r>
              <a:rPr lang="en-GB" sz="2000" dirty="0" smtClean="0"/>
              <a:t>…</a:t>
            </a:r>
          </a:p>
          <a:p>
            <a:r>
              <a:rPr lang="en-GB" sz="2000" dirty="0" smtClean="0"/>
              <a:t>Sh</a:t>
            </a:r>
            <a:r>
              <a:rPr lang="en-GB" sz="2000" dirty="0" smtClean="0"/>
              <a:t>e </a:t>
            </a:r>
            <a:r>
              <a:rPr lang="en-GB" sz="2000" dirty="0"/>
              <a:t>writes </a:t>
            </a:r>
            <a:r>
              <a:rPr lang="en-GB" sz="2000" dirty="0" smtClean="0"/>
              <a:t>…</a:t>
            </a:r>
            <a:endParaRPr lang="en-GB" sz="2000" dirty="0"/>
          </a:p>
          <a:p>
            <a:r>
              <a:rPr lang="en-GB" sz="2000" dirty="0"/>
              <a:t>This literally means…</a:t>
            </a:r>
          </a:p>
          <a:p>
            <a:r>
              <a:rPr lang="en-GB" sz="2000" dirty="0"/>
              <a:t>The </a:t>
            </a:r>
            <a:r>
              <a:rPr lang="en-GB" sz="2000" dirty="0" smtClean="0"/>
              <a:t>[T] ‘…’ </a:t>
            </a:r>
            <a:r>
              <a:rPr lang="en-GB" sz="2000" dirty="0"/>
              <a:t>suggests…</a:t>
            </a:r>
          </a:p>
          <a:p>
            <a:r>
              <a:rPr lang="en-GB" sz="2000" dirty="0"/>
              <a:t>This tells us that </a:t>
            </a:r>
            <a:r>
              <a:rPr lang="en-GB" sz="2000" dirty="0" smtClean="0"/>
              <a:t>Butler</a:t>
            </a:r>
            <a:r>
              <a:rPr lang="en-GB" sz="2000" dirty="0" smtClean="0"/>
              <a:t> </a:t>
            </a:r>
            <a:r>
              <a:rPr lang="en-GB" sz="2000" dirty="0" smtClean="0"/>
              <a:t>thinks</a:t>
            </a:r>
            <a:r>
              <a:rPr lang="en-GB" sz="2000" dirty="0"/>
              <a:t>…</a:t>
            </a:r>
          </a:p>
        </p:txBody>
      </p:sp>
      <p:cxnSp>
        <p:nvCxnSpPr>
          <p:cNvPr id="8" name="Straight Connector 7"/>
          <p:cNvCxnSpPr/>
          <p:nvPr/>
        </p:nvCxnSpPr>
        <p:spPr>
          <a:xfrm>
            <a:off x="10494085" y="256651"/>
            <a:ext cx="3870" cy="282937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133242" y="823395"/>
            <a:ext cx="2742663" cy="103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52318" y="335874"/>
            <a:ext cx="1091574"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A</a:t>
            </a:r>
            <a:endParaRPr lang="en-GB" sz="1600" b="1" dirty="0">
              <a:solidFill>
                <a:srgbClr val="C00000"/>
              </a:solidFill>
            </a:endParaRPr>
          </a:p>
        </p:txBody>
      </p:sp>
      <p:sp>
        <p:nvSpPr>
          <p:cNvPr id="11" name="TextBox 10"/>
          <p:cNvSpPr txBox="1"/>
          <p:nvPr/>
        </p:nvSpPr>
        <p:spPr>
          <a:xfrm>
            <a:off x="10775025" y="335874"/>
            <a:ext cx="1007765"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B</a:t>
            </a:r>
            <a:endParaRPr lang="en-GB" sz="1600" b="1" dirty="0">
              <a:solidFill>
                <a:srgbClr val="C00000"/>
              </a:solidFill>
            </a:endParaRPr>
          </a:p>
        </p:txBody>
      </p:sp>
    </p:spTree>
    <p:extLst>
      <p:ext uri="{BB962C8B-B14F-4D97-AF65-F5344CB8AC3E}">
        <p14:creationId xmlns:p14="http://schemas.microsoft.com/office/powerpoint/2010/main" val="3869313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977</Words>
  <Application>Microsoft Office PowerPoint</Application>
  <PresentationFormat>Widescreen</PresentationFormat>
  <Paragraphs>133</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Berlin Sans FB</vt:lpstr>
      <vt:lpstr>Calibri</vt:lpstr>
      <vt:lpstr>Calibri Light</vt:lpstr>
      <vt:lpstr>Helvetica</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Archer</dc:creator>
  <cp:lastModifiedBy>Victoria Archer</cp:lastModifiedBy>
  <cp:revision>8</cp:revision>
  <dcterms:created xsi:type="dcterms:W3CDTF">2019-04-08T19:23:51Z</dcterms:created>
  <dcterms:modified xsi:type="dcterms:W3CDTF">2019-05-19T16:36:36Z</dcterms:modified>
</cp:coreProperties>
</file>