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2" r:id="rId6"/>
    <p:sldId id="264" r:id="rId7"/>
    <p:sldId id="263" r:id="rId8"/>
    <p:sldId id="265" r:id="rId9"/>
    <p:sldId id="266" r:id="rId10"/>
    <p:sldId id="267" r:id="rId11"/>
    <p:sldId id="268" r:id="rId12"/>
    <p:sldId id="261"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FA8-0B68-42E0-ACA5-6A89A9A7559C}" type="datetimeFigureOut">
              <a:rPr lang="en-GB" smtClean="0"/>
              <a:t>30/04/2019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26DE7-1102-46CD-A10D-D02051452F75}" type="slidenum">
              <a:rPr lang="en-GB" smtClean="0"/>
              <a:t>‹#›</a:t>
            </a:fld>
            <a:endParaRPr lang="en-GB"/>
          </a:p>
        </p:txBody>
      </p:sp>
    </p:spTree>
    <p:extLst>
      <p:ext uri="{BB962C8B-B14F-4D97-AF65-F5344CB8AC3E}">
        <p14:creationId xmlns:p14="http://schemas.microsoft.com/office/powerpoint/2010/main" val="1955817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@SPryke2</a:t>
            </a:r>
            <a:endParaRPr lang="en-GB" dirty="0"/>
          </a:p>
        </p:txBody>
      </p:sp>
      <p:sp>
        <p:nvSpPr>
          <p:cNvPr id="4" name="Slide Number Placeholder 3"/>
          <p:cNvSpPr>
            <a:spLocks noGrp="1"/>
          </p:cNvSpPr>
          <p:nvPr>
            <p:ph type="sldNum" sz="quarter" idx="10"/>
          </p:nvPr>
        </p:nvSpPr>
        <p:spPr/>
        <p:txBody>
          <a:bodyPr/>
          <a:lstStyle/>
          <a:p>
            <a:fld id="{6BF7F4FD-E61C-4F7E-96FC-5839A0E19A3F}" type="slidenum">
              <a:rPr lang="en-GB" smtClean="0"/>
              <a:t>1</a:t>
            </a:fld>
            <a:endParaRPr lang="en-GB"/>
          </a:p>
        </p:txBody>
      </p:sp>
    </p:spTree>
    <p:extLst>
      <p:ext uri="{BB962C8B-B14F-4D97-AF65-F5344CB8AC3E}">
        <p14:creationId xmlns:p14="http://schemas.microsoft.com/office/powerpoint/2010/main" val="124584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98FC71-F994-48D2-B147-950F6FE983E9}"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72DC40-BAFB-4332-BBE0-6BAF172ABF74}" type="slidenum">
              <a:rPr lang="en-GB" smtClean="0"/>
              <a:t>‹#›</a:t>
            </a:fld>
            <a:endParaRPr lang="en-GB"/>
          </a:p>
        </p:txBody>
      </p:sp>
    </p:spTree>
    <p:extLst>
      <p:ext uri="{BB962C8B-B14F-4D97-AF65-F5344CB8AC3E}">
        <p14:creationId xmlns:p14="http://schemas.microsoft.com/office/powerpoint/2010/main" val="3480048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98FC71-F994-48D2-B147-950F6FE983E9}"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72DC40-BAFB-4332-BBE0-6BAF172ABF74}" type="slidenum">
              <a:rPr lang="en-GB" smtClean="0"/>
              <a:t>‹#›</a:t>
            </a:fld>
            <a:endParaRPr lang="en-GB"/>
          </a:p>
        </p:txBody>
      </p:sp>
    </p:spTree>
    <p:extLst>
      <p:ext uri="{BB962C8B-B14F-4D97-AF65-F5344CB8AC3E}">
        <p14:creationId xmlns:p14="http://schemas.microsoft.com/office/powerpoint/2010/main" val="687831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98FC71-F994-48D2-B147-950F6FE983E9}"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72DC40-BAFB-4332-BBE0-6BAF172ABF74}" type="slidenum">
              <a:rPr lang="en-GB" smtClean="0"/>
              <a:t>‹#›</a:t>
            </a:fld>
            <a:endParaRPr lang="en-GB"/>
          </a:p>
        </p:txBody>
      </p:sp>
    </p:spTree>
    <p:extLst>
      <p:ext uri="{BB962C8B-B14F-4D97-AF65-F5344CB8AC3E}">
        <p14:creationId xmlns:p14="http://schemas.microsoft.com/office/powerpoint/2010/main" val="1046272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98FC71-F994-48D2-B147-950F6FE983E9}"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72DC40-BAFB-4332-BBE0-6BAF172ABF74}" type="slidenum">
              <a:rPr lang="en-GB" smtClean="0"/>
              <a:t>‹#›</a:t>
            </a:fld>
            <a:endParaRPr lang="en-GB"/>
          </a:p>
        </p:txBody>
      </p:sp>
    </p:spTree>
    <p:extLst>
      <p:ext uri="{BB962C8B-B14F-4D97-AF65-F5344CB8AC3E}">
        <p14:creationId xmlns:p14="http://schemas.microsoft.com/office/powerpoint/2010/main" val="3900260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98FC71-F994-48D2-B147-950F6FE983E9}"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72DC40-BAFB-4332-BBE0-6BAF172ABF74}" type="slidenum">
              <a:rPr lang="en-GB" smtClean="0"/>
              <a:t>‹#›</a:t>
            </a:fld>
            <a:endParaRPr lang="en-GB"/>
          </a:p>
        </p:txBody>
      </p:sp>
    </p:spTree>
    <p:extLst>
      <p:ext uri="{BB962C8B-B14F-4D97-AF65-F5344CB8AC3E}">
        <p14:creationId xmlns:p14="http://schemas.microsoft.com/office/powerpoint/2010/main" val="24407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98FC71-F994-48D2-B147-950F6FE983E9}"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72DC40-BAFB-4332-BBE0-6BAF172ABF74}" type="slidenum">
              <a:rPr lang="en-GB" smtClean="0"/>
              <a:t>‹#›</a:t>
            </a:fld>
            <a:endParaRPr lang="en-GB"/>
          </a:p>
        </p:txBody>
      </p:sp>
    </p:spTree>
    <p:extLst>
      <p:ext uri="{BB962C8B-B14F-4D97-AF65-F5344CB8AC3E}">
        <p14:creationId xmlns:p14="http://schemas.microsoft.com/office/powerpoint/2010/main" val="3483207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98FC71-F994-48D2-B147-950F6FE983E9}" type="datetimeFigureOut">
              <a:rPr lang="en-GB" smtClean="0"/>
              <a:t>30/04/2019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72DC40-BAFB-4332-BBE0-6BAF172ABF74}" type="slidenum">
              <a:rPr lang="en-GB" smtClean="0"/>
              <a:t>‹#›</a:t>
            </a:fld>
            <a:endParaRPr lang="en-GB"/>
          </a:p>
        </p:txBody>
      </p:sp>
    </p:spTree>
    <p:extLst>
      <p:ext uri="{BB962C8B-B14F-4D97-AF65-F5344CB8AC3E}">
        <p14:creationId xmlns:p14="http://schemas.microsoft.com/office/powerpoint/2010/main" val="3979782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98FC71-F994-48D2-B147-950F6FE983E9}" type="datetimeFigureOut">
              <a:rPr lang="en-GB" smtClean="0"/>
              <a:t>30/04/2019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72DC40-BAFB-4332-BBE0-6BAF172ABF74}" type="slidenum">
              <a:rPr lang="en-GB" smtClean="0"/>
              <a:t>‹#›</a:t>
            </a:fld>
            <a:endParaRPr lang="en-GB"/>
          </a:p>
        </p:txBody>
      </p:sp>
    </p:spTree>
    <p:extLst>
      <p:ext uri="{BB962C8B-B14F-4D97-AF65-F5344CB8AC3E}">
        <p14:creationId xmlns:p14="http://schemas.microsoft.com/office/powerpoint/2010/main" val="2622228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8FC71-F994-48D2-B147-950F6FE983E9}" type="datetimeFigureOut">
              <a:rPr lang="en-GB" smtClean="0"/>
              <a:t>30/04/2019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72DC40-BAFB-4332-BBE0-6BAF172ABF74}" type="slidenum">
              <a:rPr lang="en-GB" smtClean="0"/>
              <a:t>‹#›</a:t>
            </a:fld>
            <a:endParaRPr lang="en-GB"/>
          </a:p>
        </p:txBody>
      </p:sp>
    </p:spTree>
    <p:extLst>
      <p:ext uri="{BB962C8B-B14F-4D97-AF65-F5344CB8AC3E}">
        <p14:creationId xmlns:p14="http://schemas.microsoft.com/office/powerpoint/2010/main" val="85156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98FC71-F994-48D2-B147-950F6FE983E9}"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72DC40-BAFB-4332-BBE0-6BAF172ABF74}" type="slidenum">
              <a:rPr lang="en-GB" smtClean="0"/>
              <a:t>‹#›</a:t>
            </a:fld>
            <a:endParaRPr lang="en-GB"/>
          </a:p>
        </p:txBody>
      </p:sp>
    </p:spTree>
    <p:extLst>
      <p:ext uri="{BB962C8B-B14F-4D97-AF65-F5344CB8AC3E}">
        <p14:creationId xmlns:p14="http://schemas.microsoft.com/office/powerpoint/2010/main" val="3004666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98FC71-F994-48D2-B147-950F6FE983E9}"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72DC40-BAFB-4332-BBE0-6BAF172ABF74}" type="slidenum">
              <a:rPr lang="en-GB" smtClean="0"/>
              <a:t>‹#›</a:t>
            </a:fld>
            <a:endParaRPr lang="en-GB"/>
          </a:p>
        </p:txBody>
      </p:sp>
    </p:spTree>
    <p:extLst>
      <p:ext uri="{BB962C8B-B14F-4D97-AF65-F5344CB8AC3E}">
        <p14:creationId xmlns:p14="http://schemas.microsoft.com/office/powerpoint/2010/main" val="3886832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8FC71-F994-48D2-B147-950F6FE983E9}" type="datetimeFigureOut">
              <a:rPr lang="en-GB" smtClean="0"/>
              <a:t>30/04/2019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2DC40-BAFB-4332-BBE0-6BAF172ABF74}" type="slidenum">
              <a:rPr lang="en-GB" smtClean="0"/>
              <a:t>‹#›</a:t>
            </a:fld>
            <a:endParaRPr lang="en-GB"/>
          </a:p>
        </p:txBody>
      </p:sp>
    </p:spTree>
    <p:extLst>
      <p:ext uri="{BB962C8B-B14F-4D97-AF65-F5344CB8AC3E}">
        <p14:creationId xmlns:p14="http://schemas.microsoft.com/office/powerpoint/2010/main" val="1640054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syrian refugees on boats"/>
          <p:cNvPicPr>
            <a:picLocks noChangeAspect="1" noChangeArrowheads="1"/>
          </p:cNvPicPr>
          <p:nvPr/>
        </p:nvPicPr>
        <p:blipFill rotWithShape="1">
          <a:blip r:embed="rId3">
            <a:extLst>
              <a:ext uri="{28A0092B-C50C-407E-A947-70E740481C1C}">
                <a14:useLocalDpi xmlns:a14="http://schemas.microsoft.com/office/drawing/2010/main" val="0"/>
              </a:ext>
            </a:extLst>
          </a:blip>
          <a:srcRect t="1803" r="43434"/>
          <a:stretch/>
        </p:blipFill>
        <p:spPr bwMode="auto">
          <a:xfrm>
            <a:off x="5226394" y="-13648"/>
            <a:ext cx="7029295" cy="68716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r="41492"/>
          <a:stretch/>
        </p:blipFill>
        <p:spPr>
          <a:xfrm>
            <a:off x="0" y="0"/>
            <a:ext cx="6018663" cy="6858000"/>
          </a:xfrm>
          <a:prstGeom prst="rect">
            <a:avLst/>
          </a:prstGeom>
        </p:spPr>
      </p:pic>
      <p:sp>
        <p:nvSpPr>
          <p:cNvPr id="5" name="Title 1"/>
          <p:cNvSpPr txBox="1">
            <a:spLocks/>
          </p:cNvSpPr>
          <p:nvPr/>
        </p:nvSpPr>
        <p:spPr>
          <a:xfrm>
            <a:off x="1587" y="159949"/>
            <a:ext cx="12190413" cy="654803"/>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AQA GCSE LANGUAGE – PAPER TWO</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7" name="Title 1"/>
          <p:cNvSpPr txBox="1">
            <a:spLocks/>
          </p:cNvSpPr>
          <p:nvPr/>
        </p:nvSpPr>
        <p:spPr>
          <a:xfrm>
            <a:off x="0" y="5944222"/>
            <a:ext cx="12190413" cy="654803"/>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EVACUATION</a:t>
            </a:r>
            <a:endParaRPr kumimoji="0" lang="en-GB" sz="1600" b="0" i="0" u="none" strike="noStrike" kern="1200" cap="none" spc="0" normalizeH="0" baseline="0" noProof="0" dirty="0">
              <a:ln>
                <a:noFill/>
              </a:ln>
              <a:solidFill>
                <a:prstClr val="black"/>
              </a:solidFill>
              <a:effectLst/>
              <a:uLnTx/>
              <a:uFillTx/>
              <a:latin typeface="Open Sans"/>
            </a:endParaRPr>
          </a:p>
        </p:txBody>
      </p:sp>
    </p:spTree>
    <p:extLst>
      <p:ext uri="{BB962C8B-B14F-4D97-AF65-F5344CB8AC3E}">
        <p14:creationId xmlns:p14="http://schemas.microsoft.com/office/powerpoint/2010/main" val="569443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263" y="348505"/>
            <a:ext cx="7848534" cy="6052295"/>
          </a:xfrm>
          <a:prstGeom prst="rect">
            <a:avLst/>
          </a:prstGeom>
        </p:spPr>
      </p:pic>
    </p:spTree>
    <p:extLst>
      <p:ext uri="{BB962C8B-B14F-4D97-AF65-F5344CB8AC3E}">
        <p14:creationId xmlns:p14="http://schemas.microsoft.com/office/powerpoint/2010/main" val="661938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264" y="609903"/>
            <a:ext cx="8106769" cy="5657242"/>
          </a:xfrm>
          <a:prstGeom prst="rect">
            <a:avLst/>
          </a:prstGeom>
        </p:spPr>
      </p:pic>
    </p:spTree>
    <p:extLst>
      <p:ext uri="{BB962C8B-B14F-4D97-AF65-F5344CB8AC3E}">
        <p14:creationId xmlns:p14="http://schemas.microsoft.com/office/powerpoint/2010/main" val="773510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21433" y="256651"/>
            <a:ext cx="8605668" cy="242877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Q4</a:t>
            </a:r>
            <a:r>
              <a:rPr lang="en-GB" sz="1600" dirty="0">
                <a:effectLst/>
                <a:latin typeface="Arial" panose="020B0604020202020204" pitchFamily="34" charset="0"/>
                <a:ea typeface="Calibri" panose="020F0502020204030204" pitchFamily="34" charset="0"/>
                <a:cs typeface="Times New Roman" panose="02020603050405020304" pitchFamily="18" charset="0"/>
              </a:rPr>
              <a:t> For this question, you need to refer to the </a:t>
            </a:r>
            <a:r>
              <a:rPr lang="en-GB" sz="1600" b="1" dirty="0">
                <a:effectLst/>
                <a:latin typeface="Arial" panose="020B0604020202020204" pitchFamily="34" charset="0"/>
                <a:ea typeface="Calibri" panose="020F0502020204030204" pitchFamily="34" charset="0"/>
                <a:cs typeface="Times New Roman" panose="02020603050405020304" pitchFamily="18" charset="0"/>
              </a:rPr>
              <a:t>whole of Source A</a:t>
            </a:r>
            <a:r>
              <a:rPr lang="en-GB" sz="1600" dirty="0">
                <a:effectLst/>
                <a:latin typeface="Arial" panose="020B0604020202020204" pitchFamily="34" charset="0"/>
                <a:ea typeface="Calibri" panose="020F0502020204030204" pitchFamily="34" charset="0"/>
                <a:cs typeface="Times New Roman" panose="02020603050405020304" pitchFamily="18" charset="0"/>
              </a:rPr>
              <a:t>, together with </a:t>
            </a:r>
            <a:r>
              <a:rPr lang="en-GB" sz="1600" b="1" dirty="0">
                <a:effectLst/>
                <a:latin typeface="Arial" panose="020B0604020202020204" pitchFamily="34" charset="0"/>
                <a:ea typeface="Calibri" panose="020F0502020204030204" pitchFamily="34" charset="0"/>
                <a:cs typeface="Times New Roman" panose="02020603050405020304" pitchFamily="18" charset="0"/>
              </a:rPr>
              <a:t>Source B.</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Compare how the two writers convey their different </a:t>
            </a: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perspectives on their experiences.</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In your response, you could:</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compare the different views </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compare the methods used to compare their views</a:t>
            </a:r>
            <a:endParaRPr lang="en-GB" sz="14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support your ideas with quotations from both texts. 	</a:t>
            </a:r>
            <a:r>
              <a:rPr lang="en-GB" dirty="0" smtClean="0">
                <a:effectLst/>
                <a:latin typeface="Arial" panose="020B0604020202020204" pitchFamily="34" charset="0"/>
                <a:ea typeface="Calibri" panose="020F0502020204030204" pitchFamily="34" charset="0"/>
                <a:cs typeface="Times New Roman" panose="02020603050405020304" pitchFamily="18" charset="0"/>
              </a:rPr>
              <a:t>	</a:t>
            </a:r>
            <a:r>
              <a:rPr lang="en-GB" sz="1600" b="1" dirty="0" smtClean="0">
                <a:effectLst/>
                <a:latin typeface="Arial" panose="020B0604020202020204" pitchFamily="34" charset="0"/>
                <a:ea typeface="Calibri" panose="020F0502020204030204" pitchFamily="34" charset="0"/>
                <a:cs typeface="Times New Roman" panose="02020603050405020304" pitchFamily="18" charset="0"/>
              </a:rPr>
              <a:t>[</a:t>
            </a:r>
            <a:r>
              <a:rPr lang="en-GB" sz="1600" b="1" dirty="0">
                <a:effectLst/>
                <a:latin typeface="Arial" panose="020B0604020202020204" pitchFamily="34" charset="0"/>
                <a:ea typeface="Calibri" panose="020F0502020204030204" pitchFamily="34" charset="0"/>
                <a:cs typeface="Times New Roman" panose="02020603050405020304" pitchFamily="18" charset="0"/>
              </a:rPr>
              <a:t>16 marks]</a:t>
            </a:r>
            <a:endParaRPr lang="en-GB" sz="1400" dirty="0">
              <a:effectLs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l="15462" t="28297" r="14500" b="24501"/>
          <a:stretch/>
        </p:blipFill>
        <p:spPr>
          <a:xfrm>
            <a:off x="321433" y="3547687"/>
            <a:ext cx="7371759" cy="2793253"/>
          </a:xfrm>
          <a:prstGeom prst="rect">
            <a:avLst/>
          </a:prstGeom>
        </p:spPr>
      </p:pic>
      <p:sp>
        <p:nvSpPr>
          <p:cNvPr id="4" name="TextBox 3"/>
          <p:cNvSpPr txBox="1"/>
          <p:nvPr/>
        </p:nvSpPr>
        <p:spPr>
          <a:xfrm>
            <a:off x="3881362" y="3086022"/>
            <a:ext cx="1265945" cy="923330"/>
          </a:xfrm>
          <a:prstGeom prst="rect">
            <a:avLst/>
          </a:prstGeom>
          <a:solidFill>
            <a:schemeClr val="bg1"/>
          </a:solidFill>
          <a:ln>
            <a:solidFill>
              <a:schemeClr val="tx1"/>
            </a:solidFill>
          </a:ln>
        </p:spPr>
        <p:txBody>
          <a:bodyPr wrap="square" rtlCol="0">
            <a:spAutoFit/>
          </a:bodyPr>
          <a:lstStyle/>
          <a:p>
            <a:r>
              <a:rPr lang="en-GB" dirty="0" smtClean="0"/>
              <a:t>What does this literally tell us?</a:t>
            </a:r>
            <a:endParaRPr lang="en-GB" dirty="0"/>
          </a:p>
        </p:txBody>
      </p:sp>
      <p:sp>
        <p:nvSpPr>
          <p:cNvPr id="5" name="TextBox 4"/>
          <p:cNvSpPr txBox="1"/>
          <p:nvPr/>
        </p:nvSpPr>
        <p:spPr>
          <a:xfrm>
            <a:off x="5219770" y="1978027"/>
            <a:ext cx="1337979" cy="2031325"/>
          </a:xfrm>
          <a:prstGeom prst="rect">
            <a:avLst/>
          </a:prstGeom>
          <a:solidFill>
            <a:schemeClr val="bg1"/>
          </a:solidFill>
          <a:ln>
            <a:solidFill>
              <a:schemeClr val="tx1"/>
            </a:solidFill>
          </a:ln>
        </p:spPr>
        <p:txBody>
          <a:bodyPr wrap="square" rtlCol="0">
            <a:spAutoFit/>
          </a:bodyPr>
          <a:lstStyle/>
          <a:p>
            <a:r>
              <a:rPr lang="en-GB" dirty="0" smtClean="0"/>
              <a:t>Dig in to words – what do they suggest about the experience? </a:t>
            </a:r>
            <a:endParaRPr lang="en-GB" dirty="0"/>
          </a:p>
        </p:txBody>
      </p:sp>
      <p:sp>
        <p:nvSpPr>
          <p:cNvPr id="6" name="TextBox 5"/>
          <p:cNvSpPr txBox="1"/>
          <p:nvPr/>
        </p:nvSpPr>
        <p:spPr>
          <a:xfrm>
            <a:off x="6608484" y="2809023"/>
            <a:ext cx="1321992" cy="1200329"/>
          </a:xfrm>
          <a:prstGeom prst="rect">
            <a:avLst/>
          </a:prstGeom>
          <a:solidFill>
            <a:schemeClr val="bg1"/>
          </a:solidFill>
          <a:ln>
            <a:solidFill>
              <a:schemeClr val="tx1"/>
            </a:solidFill>
          </a:ln>
        </p:spPr>
        <p:txBody>
          <a:bodyPr wrap="square" rtlCol="0">
            <a:spAutoFit/>
          </a:bodyPr>
          <a:lstStyle/>
          <a:p>
            <a:r>
              <a:rPr lang="en-GB" dirty="0" smtClean="0"/>
              <a:t>What does he think about the experience?</a:t>
            </a:r>
            <a:endParaRPr lang="en-GB" dirty="0"/>
          </a:p>
        </p:txBody>
      </p:sp>
      <p:sp>
        <p:nvSpPr>
          <p:cNvPr id="7" name="Rectangle 6"/>
          <p:cNvSpPr/>
          <p:nvPr/>
        </p:nvSpPr>
        <p:spPr>
          <a:xfrm>
            <a:off x="8072580" y="3170841"/>
            <a:ext cx="4424219" cy="3170099"/>
          </a:xfrm>
          <a:prstGeom prst="rect">
            <a:avLst/>
          </a:prstGeom>
        </p:spPr>
        <p:txBody>
          <a:bodyPr wrap="square">
            <a:spAutoFit/>
          </a:bodyPr>
          <a:lstStyle/>
          <a:p>
            <a:r>
              <a:rPr lang="en-GB" sz="2000" dirty="0"/>
              <a:t>Both writers show their views of </a:t>
            </a:r>
            <a:r>
              <a:rPr lang="en-GB" sz="2000" dirty="0" smtClean="0"/>
              <a:t>... </a:t>
            </a:r>
          </a:p>
          <a:p>
            <a:r>
              <a:rPr lang="en-GB" sz="2000" dirty="0" smtClean="0"/>
              <a:t>Day thinks... </a:t>
            </a:r>
          </a:p>
          <a:p>
            <a:r>
              <a:rPr lang="en-GB" sz="2000" dirty="0" smtClean="0"/>
              <a:t>He </a:t>
            </a:r>
            <a:r>
              <a:rPr lang="en-GB" sz="2000" dirty="0"/>
              <a:t>writes </a:t>
            </a:r>
            <a:r>
              <a:rPr lang="en-GB" sz="2000" dirty="0" smtClean="0"/>
              <a:t> ‘…’ </a:t>
            </a:r>
            <a:r>
              <a:rPr lang="en-GB" sz="2000" dirty="0"/>
              <a:t>This literally means…</a:t>
            </a:r>
          </a:p>
          <a:p>
            <a:r>
              <a:rPr lang="en-GB" sz="2000" dirty="0"/>
              <a:t>The </a:t>
            </a:r>
            <a:r>
              <a:rPr lang="en-GB" sz="2000" dirty="0" smtClean="0"/>
              <a:t>[T] ‘…’ </a:t>
            </a:r>
            <a:r>
              <a:rPr lang="en-GB" sz="2000" dirty="0"/>
              <a:t>suggests…</a:t>
            </a:r>
          </a:p>
          <a:p>
            <a:r>
              <a:rPr lang="en-GB" sz="2000" dirty="0"/>
              <a:t>This tells us that </a:t>
            </a:r>
            <a:r>
              <a:rPr lang="en-GB" sz="2000" dirty="0" smtClean="0"/>
              <a:t>the writer </a:t>
            </a:r>
            <a:r>
              <a:rPr lang="en-GB" sz="2000" dirty="0"/>
              <a:t>thinks…</a:t>
            </a:r>
          </a:p>
          <a:p>
            <a:r>
              <a:rPr lang="en-GB" sz="2000" dirty="0"/>
              <a:t>On the other hand, </a:t>
            </a:r>
            <a:r>
              <a:rPr lang="en-GB" sz="2000" dirty="0" err="1" smtClean="0"/>
              <a:t>Shurbaji</a:t>
            </a:r>
            <a:r>
              <a:rPr lang="en-GB" sz="2000" dirty="0" smtClean="0"/>
              <a:t> thinks…</a:t>
            </a:r>
          </a:p>
          <a:p>
            <a:r>
              <a:rPr lang="en-GB" sz="2000" dirty="0" smtClean="0"/>
              <a:t>He </a:t>
            </a:r>
            <a:r>
              <a:rPr lang="en-GB" sz="2000" dirty="0"/>
              <a:t>writes </a:t>
            </a:r>
            <a:r>
              <a:rPr lang="en-GB" sz="2000" dirty="0" smtClean="0"/>
              <a:t>…</a:t>
            </a:r>
            <a:endParaRPr lang="en-GB" sz="2000" dirty="0"/>
          </a:p>
          <a:p>
            <a:r>
              <a:rPr lang="en-GB" sz="2000" dirty="0"/>
              <a:t>This literally means…</a:t>
            </a:r>
          </a:p>
          <a:p>
            <a:r>
              <a:rPr lang="en-GB" sz="2000" dirty="0"/>
              <a:t>The </a:t>
            </a:r>
            <a:r>
              <a:rPr lang="en-GB" sz="2000" dirty="0" smtClean="0"/>
              <a:t>[T] ‘…’ </a:t>
            </a:r>
            <a:r>
              <a:rPr lang="en-GB" sz="2000" dirty="0"/>
              <a:t>suggests…</a:t>
            </a:r>
          </a:p>
          <a:p>
            <a:r>
              <a:rPr lang="en-GB" sz="2000" dirty="0"/>
              <a:t>This tells us that </a:t>
            </a:r>
            <a:r>
              <a:rPr lang="en-GB" sz="2000" dirty="0" err="1" smtClean="0"/>
              <a:t>Surbaji</a:t>
            </a:r>
            <a:r>
              <a:rPr lang="en-GB" sz="2000" dirty="0" smtClean="0"/>
              <a:t> </a:t>
            </a:r>
            <a:r>
              <a:rPr lang="en-GB" sz="2000" dirty="0"/>
              <a:t>thinks…</a:t>
            </a:r>
          </a:p>
        </p:txBody>
      </p:sp>
      <p:cxnSp>
        <p:nvCxnSpPr>
          <p:cNvPr id="8" name="Straight Connector 7"/>
          <p:cNvCxnSpPr/>
          <p:nvPr/>
        </p:nvCxnSpPr>
        <p:spPr>
          <a:xfrm>
            <a:off x="10494085" y="256651"/>
            <a:ext cx="3870" cy="282937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133242" y="823395"/>
            <a:ext cx="2742663" cy="1032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252318" y="335874"/>
            <a:ext cx="1091574" cy="338554"/>
          </a:xfrm>
          <a:prstGeom prst="rect">
            <a:avLst/>
          </a:prstGeom>
          <a:noFill/>
          <a:ln>
            <a:solidFill>
              <a:schemeClr val="bg1"/>
            </a:solidFill>
          </a:ln>
        </p:spPr>
        <p:txBody>
          <a:bodyPr wrap="square" rtlCol="0">
            <a:spAutoFit/>
          </a:bodyPr>
          <a:lstStyle/>
          <a:p>
            <a:r>
              <a:rPr lang="en-GB" sz="1600" b="1" dirty="0" smtClean="0">
                <a:solidFill>
                  <a:srgbClr val="C00000"/>
                </a:solidFill>
              </a:rPr>
              <a:t>Source A</a:t>
            </a:r>
            <a:endParaRPr lang="en-GB" sz="1600" b="1" dirty="0">
              <a:solidFill>
                <a:srgbClr val="C00000"/>
              </a:solidFill>
            </a:endParaRPr>
          </a:p>
        </p:txBody>
      </p:sp>
      <p:sp>
        <p:nvSpPr>
          <p:cNvPr id="11" name="TextBox 10"/>
          <p:cNvSpPr txBox="1"/>
          <p:nvPr/>
        </p:nvSpPr>
        <p:spPr>
          <a:xfrm>
            <a:off x="10775025" y="335874"/>
            <a:ext cx="1007765" cy="338554"/>
          </a:xfrm>
          <a:prstGeom prst="rect">
            <a:avLst/>
          </a:prstGeom>
          <a:noFill/>
          <a:ln>
            <a:solidFill>
              <a:schemeClr val="bg1"/>
            </a:solidFill>
          </a:ln>
        </p:spPr>
        <p:txBody>
          <a:bodyPr wrap="square" rtlCol="0">
            <a:spAutoFit/>
          </a:bodyPr>
          <a:lstStyle/>
          <a:p>
            <a:r>
              <a:rPr lang="en-GB" sz="1600" b="1" dirty="0" smtClean="0">
                <a:solidFill>
                  <a:srgbClr val="C00000"/>
                </a:solidFill>
              </a:rPr>
              <a:t>Source B</a:t>
            </a:r>
            <a:endParaRPr lang="en-GB" sz="1600" b="1" dirty="0">
              <a:solidFill>
                <a:srgbClr val="C00000"/>
              </a:solidFill>
            </a:endParaRPr>
          </a:p>
        </p:txBody>
      </p:sp>
    </p:spTree>
    <p:extLst>
      <p:ext uri="{BB962C8B-B14F-4D97-AF65-F5344CB8AC3E}">
        <p14:creationId xmlns:p14="http://schemas.microsoft.com/office/powerpoint/2010/main" val="374989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p:nvPr/>
        </p:nvSpPr>
        <p:spPr>
          <a:xfrm>
            <a:off x="1843458" y="300070"/>
            <a:ext cx="8606179" cy="14059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2400" b="1" dirty="0">
                <a:latin typeface="Arial" panose="020B0604020202020204" pitchFamily="34" charset="0"/>
                <a:ea typeface="Calibri" panose="020F0502020204030204" pitchFamily="34" charset="0"/>
                <a:cs typeface="Times New Roman" panose="02020603050405020304" pitchFamily="18" charset="0"/>
              </a:rPr>
              <a:t>Q3 Refer to Source </a:t>
            </a:r>
            <a:r>
              <a:rPr lang="en-GB" sz="2400" b="1" dirty="0" smtClean="0">
                <a:latin typeface="Arial" panose="020B0604020202020204" pitchFamily="34" charset="0"/>
                <a:ea typeface="Calibri" panose="020F0502020204030204" pitchFamily="34" charset="0"/>
                <a:cs typeface="Times New Roman" panose="02020603050405020304" pitchFamily="18" charset="0"/>
              </a:rPr>
              <a:t>B.</a:t>
            </a:r>
            <a:r>
              <a:rPr lang="en-GB" sz="2400" dirty="0" smtClean="0">
                <a:latin typeface="Arial" panose="020B0604020202020204" pitchFamily="34" charset="0"/>
                <a:ea typeface="Calibri" panose="020F0502020204030204" pitchFamily="34" charset="0"/>
                <a:cs typeface="Times New Roman" panose="02020603050405020304" pitchFamily="18" charset="0"/>
              </a:rPr>
              <a:t> </a:t>
            </a:r>
            <a:r>
              <a:rPr lang="en-GB" sz="2400" dirty="0">
                <a:latin typeface="Arial" panose="020B0604020202020204" pitchFamily="34" charset="0"/>
                <a:ea typeface="Calibri" panose="020F0502020204030204" pitchFamily="34" charset="0"/>
                <a:cs typeface="Times New Roman" panose="02020603050405020304" pitchFamily="18" charset="0"/>
              </a:rPr>
              <a:t>How does the writer use language to describe </a:t>
            </a:r>
            <a:r>
              <a:rPr lang="en-GB" sz="2400" dirty="0" smtClean="0">
                <a:latin typeface="Arial" panose="020B0604020202020204" pitchFamily="34" charset="0"/>
                <a:ea typeface="Calibri" panose="020F0502020204030204" pitchFamily="34" charset="0"/>
                <a:cs typeface="Times New Roman" panose="02020603050405020304" pitchFamily="18" charset="0"/>
              </a:rPr>
              <a:t>the boat sinking? </a:t>
            </a:r>
            <a:endParaRPr lang="en-GB" sz="2000" dirty="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Arial" panose="020B0604020202020204" pitchFamily="34" charset="0"/>
                <a:ea typeface="Calibri" panose="020F0502020204030204" pitchFamily="34" charset="0"/>
                <a:cs typeface="Times New Roman" panose="02020603050405020304" pitchFamily="18" charset="0"/>
              </a:rPr>
              <a:t>				</a:t>
            </a:r>
            <a:r>
              <a:rPr lang="en-GB" sz="2800" dirty="0">
                <a:latin typeface="Arial" panose="020B0604020202020204" pitchFamily="34" charset="0"/>
                <a:ea typeface="Calibri" panose="020F0502020204030204" pitchFamily="34" charset="0"/>
                <a:cs typeface="Times New Roman" panose="02020603050405020304" pitchFamily="18" charset="0"/>
              </a:rPr>
              <a:t>	</a:t>
            </a:r>
            <a:r>
              <a:rPr lang="en-GB" sz="2400" b="1" dirty="0" smtClean="0">
                <a:latin typeface="Arial" panose="020B0604020202020204" pitchFamily="34" charset="0"/>
                <a:ea typeface="Calibri" panose="020F0502020204030204" pitchFamily="34" charset="0"/>
                <a:cs typeface="Times New Roman" panose="02020603050405020304" pitchFamily="18" charset="0"/>
              </a:rPr>
              <a:t>[</a:t>
            </a:r>
            <a:r>
              <a:rPr lang="en-GB" sz="2400" b="1" dirty="0">
                <a:latin typeface="Arial" panose="020B0604020202020204" pitchFamily="34" charset="0"/>
                <a:ea typeface="Calibri" panose="020F0502020204030204" pitchFamily="34" charset="0"/>
                <a:cs typeface="Times New Roman" panose="02020603050405020304" pitchFamily="18" charset="0"/>
              </a:rPr>
              <a:t>12 marks]</a:t>
            </a:r>
            <a:endParaRPr lang="en-GB" sz="2000" dirty="0">
              <a:ea typeface="Calibri" panose="020F0502020204030204" pitchFamily="34" charset="0"/>
              <a:cs typeface="Times New Roman" panose="02020603050405020304" pitchFamily="18" charset="0"/>
            </a:endParaRPr>
          </a:p>
        </p:txBody>
      </p:sp>
      <p:pic>
        <p:nvPicPr>
          <p:cNvPr id="7" name="Picture 6"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589" t="15484" r="241" b="45739"/>
          <a:stretch/>
        </p:blipFill>
        <p:spPr>
          <a:xfrm>
            <a:off x="1616756" y="1749960"/>
            <a:ext cx="8832880" cy="2551536"/>
          </a:xfrm>
          <a:prstGeom prst="rect">
            <a:avLst/>
          </a:prstGeom>
        </p:spPr>
      </p:pic>
      <p:sp>
        <p:nvSpPr>
          <p:cNvPr id="2" name="TextBox 1"/>
          <p:cNvSpPr txBox="1"/>
          <p:nvPr/>
        </p:nvSpPr>
        <p:spPr>
          <a:xfrm>
            <a:off x="1843458" y="4355612"/>
            <a:ext cx="7691779" cy="2308324"/>
          </a:xfrm>
          <a:prstGeom prst="rect">
            <a:avLst/>
          </a:prstGeom>
          <a:noFill/>
        </p:spPr>
        <p:txBody>
          <a:bodyPr wrap="square" rtlCol="0">
            <a:spAutoFit/>
          </a:bodyPr>
          <a:lstStyle/>
          <a:p>
            <a:r>
              <a:rPr lang="en-GB" sz="2400" dirty="0"/>
              <a:t>The writer describes </a:t>
            </a:r>
            <a:r>
              <a:rPr lang="en-GB" sz="2400" dirty="0" smtClean="0"/>
              <a:t>the boat as</a:t>
            </a:r>
            <a:r>
              <a:rPr lang="en-GB" sz="2400" dirty="0"/>
              <a:t>…</a:t>
            </a:r>
          </a:p>
          <a:p>
            <a:r>
              <a:rPr lang="en-GB" sz="2400" dirty="0"/>
              <a:t>He uses the [T] ‘…’ … </a:t>
            </a:r>
          </a:p>
          <a:p>
            <a:r>
              <a:rPr lang="en-GB" sz="2400" dirty="0"/>
              <a:t>This literally means…</a:t>
            </a:r>
          </a:p>
          <a:p>
            <a:r>
              <a:rPr lang="en-GB" sz="2400" dirty="0"/>
              <a:t>The [T] ‘….’ suggests… / could imply…</a:t>
            </a:r>
          </a:p>
          <a:p>
            <a:r>
              <a:rPr lang="en-GB" sz="2400" dirty="0"/>
              <a:t>Furthermore, this could represent…</a:t>
            </a:r>
          </a:p>
          <a:p>
            <a:r>
              <a:rPr lang="en-GB" sz="2400" dirty="0"/>
              <a:t>Another quotation to reinforce this is… </a:t>
            </a:r>
          </a:p>
        </p:txBody>
      </p:sp>
      <p:sp>
        <p:nvSpPr>
          <p:cNvPr id="8" name="Rectangle 7"/>
          <p:cNvSpPr/>
          <p:nvPr/>
        </p:nvSpPr>
        <p:spPr>
          <a:xfrm>
            <a:off x="1868537" y="3162007"/>
            <a:ext cx="1193404" cy="307777"/>
          </a:xfrm>
          <a:prstGeom prst="rect">
            <a:avLst/>
          </a:prstGeom>
        </p:spPr>
        <p:txBody>
          <a:bodyPr wrap="none">
            <a:spAutoFit/>
          </a:bodyPr>
          <a:lstStyle/>
          <a:p>
            <a:pPr algn="ctr"/>
            <a:r>
              <a:rPr lang="en-GB" sz="1400" dirty="0"/>
              <a:t>‘QUOTATION’</a:t>
            </a:r>
          </a:p>
        </p:txBody>
      </p:sp>
      <p:sp>
        <p:nvSpPr>
          <p:cNvPr id="9" name="Rectangle 8"/>
          <p:cNvSpPr/>
          <p:nvPr/>
        </p:nvSpPr>
        <p:spPr>
          <a:xfrm>
            <a:off x="3703449" y="2958239"/>
            <a:ext cx="1469563" cy="646331"/>
          </a:xfrm>
          <a:prstGeom prst="rect">
            <a:avLst/>
          </a:prstGeom>
        </p:spPr>
        <p:txBody>
          <a:bodyPr wrap="square">
            <a:spAutoFit/>
          </a:bodyPr>
          <a:lstStyle/>
          <a:p>
            <a:pPr algn="ctr"/>
            <a:r>
              <a:rPr lang="en-GB" b="1" dirty="0"/>
              <a:t>Most obvious </a:t>
            </a:r>
            <a:r>
              <a:rPr lang="en-GB" dirty="0"/>
              <a:t>idea here.</a:t>
            </a:r>
          </a:p>
        </p:txBody>
      </p:sp>
      <p:sp>
        <p:nvSpPr>
          <p:cNvPr id="10" name="Rectangle 9"/>
          <p:cNvSpPr/>
          <p:nvPr/>
        </p:nvSpPr>
        <p:spPr>
          <a:xfrm>
            <a:off x="5633510" y="2771373"/>
            <a:ext cx="1866452" cy="923330"/>
          </a:xfrm>
          <a:prstGeom prst="rect">
            <a:avLst/>
          </a:prstGeom>
        </p:spPr>
        <p:txBody>
          <a:bodyPr wrap="square">
            <a:spAutoFit/>
          </a:bodyPr>
          <a:lstStyle/>
          <a:p>
            <a:pPr algn="ctr"/>
            <a:r>
              <a:rPr lang="en-GB" b="1" dirty="0"/>
              <a:t>Dig in </a:t>
            </a:r>
            <a:r>
              <a:rPr lang="en-GB" dirty="0"/>
              <a:t>to one word – what does it suggest?</a:t>
            </a:r>
          </a:p>
        </p:txBody>
      </p:sp>
      <p:sp>
        <p:nvSpPr>
          <p:cNvPr id="11" name="TextBox 10"/>
          <p:cNvSpPr txBox="1"/>
          <p:nvPr/>
        </p:nvSpPr>
        <p:spPr>
          <a:xfrm>
            <a:off x="8056060" y="2634664"/>
            <a:ext cx="2393577" cy="923330"/>
          </a:xfrm>
          <a:prstGeom prst="rect">
            <a:avLst/>
          </a:prstGeom>
          <a:noFill/>
        </p:spPr>
        <p:txBody>
          <a:bodyPr wrap="square" rtlCol="0">
            <a:spAutoFit/>
          </a:bodyPr>
          <a:lstStyle/>
          <a:p>
            <a:r>
              <a:rPr lang="en-GB" b="1" dirty="0"/>
              <a:t>Pull back: </a:t>
            </a:r>
            <a:r>
              <a:rPr lang="en-GB" dirty="0"/>
              <a:t>what is the writer trying to say about </a:t>
            </a:r>
            <a:r>
              <a:rPr lang="en-GB" dirty="0" smtClean="0"/>
              <a:t>the trip</a:t>
            </a:r>
            <a:r>
              <a:rPr lang="en-GB" dirty="0" smtClean="0"/>
              <a:t>? </a:t>
            </a:r>
            <a:endParaRPr lang="en-GB" dirty="0"/>
          </a:p>
        </p:txBody>
      </p:sp>
      <p:sp>
        <p:nvSpPr>
          <p:cNvPr id="3" name="TextBox 2"/>
          <p:cNvSpPr txBox="1"/>
          <p:nvPr/>
        </p:nvSpPr>
        <p:spPr>
          <a:xfrm>
            <a:off x="4061011" y="3858500"/>
            <a:ext cx="6174889" cy="369332"/>
          </a:xfrm>
          <a:prstGeom prst="rect">
            <a:avLst/>
          </a:prstGeom>
          <a:noFill/>
        </p:spPr>
        <p:txBody>
          <a:bodyPr wrap="square" rtlCol="0">
            <a:spAutoFit/>
          </a:bodyPr>
          <a:lstStyle/>
          <a:p>
            <a:r>
              <a:rPr lang="en-GB" dirty="0" smtClean="0"/>
              <a:t>WHAT		         HOW	                   WHY</a:t>
            </a:r>
            <a:endParaRPr lang="en-GB" dirty="0"/>
          </a:p>
        </p:txBody>
      </p:sp>
    </p:spTree>
    <p:extLst>
      <p:ext uri="{BB962C8B-B14F-4D97-AF65-F5344CB8AC3E}">
        <p14:creationId xmlns:p14="http://schemas.microsoft.com/office/powerpoint/2010/main" val="2885951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87" y="159949"/>
            <a:ext cx="12190413" cy="654803"/>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                     READ THE SOURCES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pic>
        <p:nvPicPr>
          <p:cNvPr id="7" name="Picture 6"/>
          <p:cNvPicPr>
            <a:picLocks noChangeAspect="1"/>
          </p:cNvPicPr>
          <p:nvPr/>
        </p:nvPicPr>
        <p:blipFill rotWithShape="1">
          <a:blip r:embed="rId2"/>
          <a:srcRect l="34857" t="17280" r="35810" b="8900"/>
          <a:stretch/>
        </p:blipFill>
        <p:spPr>
          <a:xfrm rot="288233">
            <a:off x="8294857" y="477603"/>
            <a:ext cx="3482786" cy="4930177"/>
          </a:xfrm>
          <a:prstGeom prst="rect">
            <a:avLst/>
          </a:prstGeom>
          <a:ln w="19050">
            <a:solidFill>
              <a:srgbClr val="C00000"/>
            </a:solidFill>
          </a:ln>
          <a:effectLst>
            <a:glow rad="139700">
              <a:schemeClr val="accent2">
                <a:satMod val="175000"/>
                <a:alpha val="40000"/>
              </a:schemeClr>
            </a:glow>
          </a:effectLst>
        </p:spPr>
      </p:pic>
      <p:pic>
        <p:nvPicPr>
          <p:cNvPr id="6" name="Picture 5"/>
          <p:cNvPicPr>
            <a:picLocks noChangeAspect="1"/>
          </p:cNvPicPr>
          <p:nvPr/>
        </p:nvPicPr>
        <p:blipFill rotWithShape="1">
          <a:blip r:embed="rId3"/>
          <a:srcRect l="34857" t="16942" r="35619" b="8730"/>
          <a:stretch/>
        </p:blipFill>
        <p:spPr>
          <a:xfrm rot="21352915">
            <a:off x="5791051" y="1092412"/>
            <a:ext cx="2882072" cy="4081385"/>
          </a:xfrm>
          <a:prstGeom prst="rect">
            <a:avLst/>
          </a:prstGeom>
          <a:ln w="19050">
            <a:solidFill>
              <a:srgbClr val="C00000"/>
            </a:solidFill>
          </a:ln>
          <a:effectLst>
            <a:glow rad="139700">
              <a:schemeClr val="accent2">
                <a:satMod val="175000"/>
                <a:alpha val="40000"/>
              </a:schemeClr>
            </a:glow>
          </a:effectLst>
        </p:spPr>
      </p:pic>
      <p:sp>
        <p:nvSpPr>
          <p:cNvPr id="2" name="TextBox 1"/>
          <p:cNvSpPr txBox="1"/>
          <p:nvPr/>
        </p:nvSpPr>
        <p:spPr>
          <a:xfrm>
            <a:off x="165999" y="1624009"/>
            <a:ext cx="5268191" cy="4062651"/>
          </a:xfrm>
          <a:prstGeom prst="rect">
            <a:avLst/>
          </a:prstGeom>
          <a:noFill/>
        </p:spPr>
        <p:txBody>
          <a:bodyPr wrap="square" rtlCol="0">
            <a:spAutoFit/>
          </a:bodyPr>
          <a:lstStyle/>
          <a:p>
            <a:pPr algn="ctr"/>
            <a:r>
              <a:rPr lang="en-GB" sz="2400" b="1" u="sng" dirty="0" smtClean="0">
                <a:solidFill>
                  <a:srgbClr val="C00000"/>
                </a:solidFill>
              </a:rPr>
              <a:t>Read the sources. </a:t>
            </a:r>
          </a:p>
          <a:p>
            <a:endParaRPr lang="en-GB" sz="2400" b="1" dirty="0">
              <a:solidFill>
                <a:srgbClr val="C00000"/>
              </a:solidFill>
            </a:endParaRPr>
          </a:p>
          <a:p>
            <a:endParaRPr lang="en-GB" sz="2400" b="1" dirty="0" smtClean="0">
              <a:solidFill>
                <a:srgbClr val="C00000"/>
              </a:solidFill>
            </a:endParaRPr>
          </a:p>
          <a:p>
            <a:r>
              <a:rPr lang="en-GB" sz="2400" b="1" dirty="0" smtClean="0">
                <a:solidFill>
                  <a:srgbClr val="C00000"/>
                </a:solidFill>
              </a:rPr>
              <a:t>As you read, highlight anything you can use to answer Q2 and Q4. </a:t>
            </a:r>
          </a:p>
          <a:p>
            <a:endParaRPr lang="en-GB" sz="2400" b="1" dirty="0">
              <a:solidFill>
                <a:srgbClr val="C00000"/>
              </a:solidFill>
            </a:endParaRPr>
          </a:p>
          <a:p>
            <a:pPr marL="342900" indent="-342900">
              <a:buFontTx/>
              <a:buChar char="-"/>
            </a:pPr>
            <a:r>
              <a:rPr lang="en-GB" sz="2400" b="1" dirty="0" smtClean="0">
                <a:solidFill>
                  <a:srgbClr val="C00000"/>
                </a:solidFill>
              </a:rPr>
              <a:t>The differences between </a:t>
            </a:r>
            <a:r>
              <a:rPr lang="en-GB" sz="2400" b="1" dirty="0">
                <a:solidFill>
                  <a:srgbClr val="C00000"/>
                </a:solidFill>
              </a:rPr>
              <a:t>Alan Day and </a:t>
            </a:r>
            <a:r>
              <a:rPr lang="en-GB" sz="2400" b="1" dirty="0" err="1">
                <a:solidFill>
                  <a:srgbClr val="C00000"/>
                </a:solidFill>
              </a:rPr>
              <a:t>Hamed</a:t>
            </a:r>
            <a:r>
              <a:rPr lang="en-GB" sz="2400" b="1" dirty="0">
                <a:solidFill>
                  <a:srgbClr val="C00000"/>
                </a:solidFill>
              </a:rPr>
              <a:t> </a:t>
            </a:r>
            <a:r>
              <a:rPr lang="en-GB" sz="2400" b="1" dirty="0" err="1">
                <a:solidFill>
                  <a:srgbClr val="C00000"/>
                </a:solidFill>
              </a:rPr>
              <a:t>Shurbaji’s</a:t>
            </a:r>
            <a:r>
              <a:rPr lang="en-GB" sz="2400" b="1" dirty="0">
                <a:solidFill>
                  <a:srgbClr val="C00000"/>
                </a:solidFill>
              </a:rPr>
              <a:t> </a:t>
            </a:r>
            <a:r>
              <a:rPr lang="en-GB" sz="2400" b="1" dirty="0" smtClean="0">
                <a:solidFill>
                  <a:srgbClr val="C00000"/>
                </a:solidFill>
              </a:rPr>
              <a:t>situation. </a:t>
            </a:r>
          </a:p>
          <a:p>
            <a:pPr marL="342900" indent="-342900">
              <a:buFontTx/>
              <a:buChar char="-"/>
            </a:pPr>
            <a:r>
              <a:rPr lang="en-GB" sz="2400" b="1" dirty="0" smtClean="0">
                <a:solidFill>
                  <a:srgbClr val="C00000"/>
                </a:solidFill>
              </a:rPr>
              <a:t>The differences in their perspectives towards their experiences.</a:t>
            </a:r>
          </a:p>
          <a:p>
            <a:endParaRPr lang="en-GB" dirty="0">
              <a:solidFill>
                <a:srgbClr val="FFC000"/>
              </a:solidFill>
            </a:endParaRPr>
          </a:p>
        </p:txBody>
      </p:sp>
    </p:spTree>
    <p:extLst>
      <p:ext uri="{BB962C8B-B14F-4D97-AF65-F5344CB8AC3E}">
        <p14:creationId xmlns:p14="http://schemas.microsoft.com/office/powerpoint/2010/main" val="3296942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421" y="523055"/>
            <a:ext cx="11741426" cy="5632311"/>
          </a:xfrm>
          <a:prstGeom prst="rect">
            <a:avLst/>
          </a:prstGeom>
        </p:spPr>
        <p:txBody>
          <a:bodyPr wrap="square">
            <a:spAutoFit/>
          </a:bodyPr>
          <a:lstStyle/>
          <a:p>
            <a:r>
              <a:rPr lang="en-GB" b="1" dirty="0"/>
              <a:t>Source A - A PERSONAL ACCOUNT OF EVACUATION by Alan Day, 1939</a:t>
            </a:r>
            <a:endParaRPr lang="en-GB" dirty="0"/>
          </a:p>
          <a:p>
            <a:r>
              <a:rPr lang="en-GB" b="1" dirty="0"/>
              <a:t> </a:t>
            </a:r>
            <a:endParaRPr lang="en-GB" dirty="0"/>
          </a:p>
          <a:p>
            <a:r>
              <a:rPr lang="en-GB" dirty="0"/>
              <a:t>I woke up that morning feeling fearful of the events to come. I was young to be evacuated. Up to then I had </a:t>
            </a:r>
            <a:r>
              <a:rPr lang="en-GB"/>
              <a:t>not </a:t>
            </a:r>
            <a:r>
              <a:rPr lang="en-GB" smtClean="0"/>
              <a:t>been </a:t>
            </a:r>
            <a:r>
              <a:rPr lang="en-GB" dirty="0"/>
              <a:t>anywhere without my parents except for one or two Sunday school outings. My clothes had been packed in my regulation rucksack; it was the deluxe version, crudely made of sacking but water- proofed and green coloured supplied by the school at the cost of 9d, the ordinary ones were brown, sack colour, not water-proofed and cost 6d. I don’t remember the journey to school but my mother came with me. I don’t even remember my farewell to my dad and sister but they went off to work as usual. Not many east end dads could afford to lose a day’s work in those days.</a:t>
            </a:r>
          </a:p>
          <a:p>
            <a:r>
              <a:rPr lang="en-GB" dirty="0"/>
              <a:t> </a:t>
            </a:r>
          </a:p>
          <a:p>
            <a:r>
              <a:rPr lang="en-GB" dirty="0"/>
              <a:t>At school those of us who were going away assembled in the hall, the other children stayed in the classroom. Each of us in the hall had our rucksack, our gas-mask in a cardboard box and hung round our necks by a piece of string. Our hands clasped a paper bag containing the prescribed iron rations, a bar of chocolate, some raisins and an orange. The lonely fear was soon replaced by a group excitement, just like going on a school outing, but none of us had ever experienced that. None knew what to expect. Where we were going or how long we would be away. I supposed that none of us realised what was really happening.</a:t>
            </a:r>
          </a:p>
          <a:p>
            <a:r>
              <a:rPr lang="en-GB" dirty="0"/>
              <a:t> </a:t>
            </a:r>
          </a:p>
          <a:p>
            <a:r>
              <a:rPr lang="en-GB" dirty="0"/>
              <a:t>We were grouped into classes and at the appointed hour we marched out of the school, single file and across the road, it was a main road and the traffic had been stopped by a policeman while a crocodile of several hundred kids crossed over, there must have been a big hold up for the traffic. There were lots of mums outside the school gates and along the 200 yards of road to the station - my mum was there but I didn’t notice her. I do not remember any kids crying.</a:t>
            </a:r>
          </a:p>
        </p:txBody>
      </p:sp>
    </p:spTree>
    <p:extLst>
      <p:ext uri="{BB962C8B-B14F-4D97-AF65-F5344CB8AC3E}">
        <p14:creationId xmlns:p14="http://schemas.microsoft.com/office/powerpoint/2010/main" val="2417651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809" y="777060"/>
            <a:ext cx="11608904" cy="5632311"/>
          </a:xfrm>
          <a:prstGeom prst="rect">
            <a:avLst/>
          </a:prstGeom>
        </p:spPr>
        <p:txBody>
          <a:bodyPr wrap="square">
            <a:spAutoFit/>
          </a:bodyPr>
          <a:lstStyle/>
          <a:p>
            <a:r>
              <a:rPr lang="en-GB" b="1" dirty="0"/>
              <a:t>Source B - </a:t>
            </a:r>
            <a:r>
              <a:rPr lang="en-GB" b="1" dirty="0" err="1"/>
              <a:t>Hamed</a:t>
            </a:r>
            <a:r>
              <a:rPr lang="en-GB" b="1" dirty="0"/>
              <a:t> </a:t>
            </a:r>
            <a:r>
              <a:rPr lang="en-GB" b="1" dirty="0" err="1"/>
              <a:t>Shurbaji's</a:t>
            </a:r>
            <a:r>
              <a:rPr lang="en-GB" b="1" dirty="0"/>
              <a:t> account of leaving Syria, 2016</a:t>
            </a:r>
            <a:endParaRPr lang="en-GB" dirty="0"/>
          </a:p>
          <a:p>
            <a:r>
              <a:rPr lang="en-GB" b="1" dirty="0"/>
              <a:t> </a:t>
            </a:r>
            <a:endParaRPr lang="en-GB" dirty="0"/>
          </a:p>
          <a:p>
            <a:r>
              <a:rPr lang="en-GB" dirty="0"/>
              <a:t>My third and final attempt was the most bizarre and horrible of them all. On a two-level boat, the smugglers this time managed to cram in more than 730 people. We did not expect to see this many people all at once on the same boat. They segregated us this time. They put all the African people in the lower level where the engine was located, and on the upper level they put all the Palestinians, Syrians, and Lebanese.</a:t>
            </a:r>
          </a:p>
          <a:p>
            <a:r>
              <a:rPr lang="en-GB" dirty="0"/>
              <a:t> </a:t>
            </a:r>
          </a:p>
          <a:p>
            <a:r>
              <a:rPr lang="en-GB" dirty="0"/>
              <a:t>This trip was disastrous. After few hours of sailing in sea, the boat started to sink and water started to leak inside the boat. We started to bail the water out using buckets for at least 24 hours non-stop. A few hours later, we noticed a helicopter in the horizon. It circled around us in the air for few minutes then left.</a:t>
            </a:r>
          </a:p>
          <a:p>
            <a:r>
              <a:rPr lang="en-GB" dirty="0"/>
              <a:t> </a:t>
            </a:r>
          </a:p>
          <a:p>
            <a:r>
              <a:rPr lang="en-GB" dirty="0"/>
              <a:t>Right after that, we saw a ship with a Danish flag approaching us fast. While we tried to get close to it, the big ship hit the nose of our boat and made it sink even faster. People started to jump off the boat, and for 30 minutes of chaos, there wasn't any kind of rescue happening... After I jumped off the boat, I started to swim toward the ship. When I finally reached it, I looked back and saw this horrifying scene of all these people fighting for their lives.</a:t>
            </a:r>
          </a:p>
          <a:p>
            <a:r>
              <a:rPr lang="en-GB" dirty="0"/>
              <a:t> </a:t>
            </a:r>
          </a:p>
          <a:p>
            <a:r>
              <a:rPr lang="en-GB" dirty="0"/>
              <a:t>A rescue team had been deployed. It took at least five hours to rescue people, and then only with the aid of the Maltese coast guard. Nevertheless, for some it was too late. Nine people drowned and 30 others who were in the lower level of the boat suffocated to death from the smoke from the engine and died. I was one of the lucky ones.</a:t>
            </a:r>
          </a:p>
          <a:p>
            <a:r>
              <a:rPr lang="en-GB" dirty="0"/>
              <a:t> </a:t>
            </a:r>
          </a:p>
        </p:txBody>
      </p:sp>
    </p:spTree>
    <p:extLst>
      <p:ext uri="{BB962C8B-B14F-4D97-AF65-F5344CB8AC3E}">
        <p14:creationId xmlns:p14="http://schemas.microsoft.com/office/powerpoint/2010/main" val="1729424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87" y="159949"/>
            <a:ext cx="12190413" cy="654803"/>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KEY SKILL – SUMMARISING AND INFERENCE (QUESTION 2)</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Rectangle 5"/>
          <p:cNvSpPr/>
          <p:nvPr/>
        </p:nvSpPr>
        <p:spPr>
          <a:xfrm>
            <a:off x="3375546" y="1032585"/>
            <a:ext cx="8634484" cy="1785104"/>
          </a:xfrm>
          <a:prstGeom prst="rect">
            <a:avLst/>
          </a:prstGeom>
        </p:spPr>
        <p:txBody>
          <a:bodyPr wrap="square">
            <a:spAutoFit/>
          </a:bodyPr>
          <a:lstStyle/>
          <a:p>
            <a:pPr algn="ctr">
              <a:spcAft>
                <a:spcPts val="0"/>
              </a:spcAft>
            </a:pPr>
            <a:r>
              <a:rPr lang="en-GB"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Question </a:t>
            </a:r>
            <a:r>
              <a:rPr lang="en-GB" b="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2: You </a:t>
            </a:r>
            <a:r>
              <a:rPr lang="en-GB"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need to refer to Source A and Source B for this question. </a:t>
            </a:r>
            <a:endParaRPr lang="en-GB" b="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endParaRPr lang="en-GB" sz="2000" b="1" dirty="0">
              <a:solidFill>
                <a:srgbClr val="C00000"/>
              </a:solidFill>
              <a:latin typeface="Times New Roman" panose="02020603050405020304" pitchFamily="18" charset="0"/>
              <a:ea typeface="Times New Roman" panose="02020603050405020304" pitchFamily="18" charset="0"/>
            </a:endParaRPr>
          </a:p>
          <a:p>
            <a:pPr algn="ctr"/>
            <a:r>
              <a:rPr lang="en-GB" b="1" dirty="0">
                <a:solidFill>
                  <a:srgbClr val="C00000"/>
                </a:solidFill>
              </a:rPr>
              <a:t>Use details from both Sources. Write a summary of the differences between </a:t>
            </a:r>
            <a:r>
              <a:rPr lang="en-GB" b="1" dirty="0" smtClean="0">
                <a:solidFill>
                  <a:srgbClr val="C00000"/>
                </a:solidFill>
              </a:rPr>
              <a:t>Alan Day and </a:t>
            </a:r>
            <a:r>
              <a:rPr lang="en-GB" b="1" dirty="0" err="1" smtClean="0">
                <a:solidFill>
                  <a:srgbClr val="C00000"/>
                </a:solidFill>
              </a:rPr>
              <a:t>Hamed</a:t>
            </a:r>
            <a:r>
              <a:rPr lang="en-GB" b="1" dirty="0" smtClean="0">
                <a:solidFill>
                  <a:srgbClr val="C00000"/>
                </a:solidFill>
              </a:rPr>
              <a:t> </a:t>
            </a:r>
            <a:r>
              <a:rPr lang="en-GB" b="1" dirty="0" err="1" smtClean="0">
                <a:solidFill>
                  <a:srgbClr val="C00000"/>
                </a:solidFill>
              </a:rPr>
              <a:t>Shurbaji’s</a:t>
            </a:r>
            <a:r>
              <a:rPr lang="en-GB" b="1" dirty="0" smtClean="0">
                <a:solidFill>
                  <a:srgbClr val="C00000"/>
                </a:solidFill>
              </a:rPr>
              <a:t> situation. </a:t>
            </a:r>
          </a:p>
          <a:p>
            <a:r>
              <a:rPr lang="en-GB" b="1" dirty="0">
                <a:latin typeface="Helvetica" panose="020B0604020202020204" pitchFamily="34" charset="0"/>
              </a:rPr>
              <a:t>	</a:t>
            </a:r>
            <a:r>
              <a:rPr lang="en-GB" b="1" dirty="0" smtClean="0">
                <a:latin typeface="Helvetica" panose="020B0604020202020204" pitchFamily="34" charset="0"/>
              </a:rPr>
              <a:t>						</a:t>
            </a:r>
          </a:p>
          <a:p>
            <a:r>
              <a:rPr lang="en-GB" b="1" dirty="0">
                <a:latin typeface="Helvetica" panose="020B0604020202020204" pitchFamily="34" charset="0"/>
              </a:rPr>
              <a:t>	</a:t>
            </a:r>
            <a:r>
              <a:rPr lang="en-GB" b="1" dirty="0" smtClean="0">
                <a:latin typeface="Helvetica" panose="020B0604020202020204" pitchFamily="34" charset="0"/>
              </a:rPr>
              <a:t>						</a:t>
            </a:r>
            <a:r>
              <a:rPr lang="en-GB" b="1" dirty="0" smtClean="0">
                <a:solidFill>
                  <a:srgbClr val="C00000"/>
                </a:solidFill>
              </a:rPr>
              <a:t>8 </a:t>
            </a:r>
            <a:r>
              <a:rPr lang="en-GB" b="1" dirty="0">
                <a:solidFill>
                  <a:srgbClr val="C00000"/>
                </a:solidFill>
              </a:rPr>
              <a:t>marks</a:t>
            </a:r>
            <a:endParaRPr lang="en-GB" sz="2000" b="1" dirty="0">
              <a:solidFill>
                <a:srgbClr val="C00000"/>
              </a:solidFill>
              <a:effectLst/>
              <a:ea typeface="Times New Roman" panose="02020603050405020304" pitchFamily="18" charset="0"/>
            </a:endParaRPr>
          </a:p>
        </p:txBody>
      </p:sp>
      <p:sp>
        <p:nvSpPr>
          <p:cNvPr id="7" name="Rectangle 6"/>
          <p:cNvSpPr/>
          <p:nvPr/>
        </p:nvSpPr>
        <p:spPr>
          <a:xfrm>
            <a:off x="118184" y="2571503"/>
            <a:ext cx="3078051" cy="1403797"/>
          </a:xfrm>
          <a:prstGeom prst="rect">
            <a:avLst/>
          </a:prstGeom>
          <a:ln w="28575">
            <a:solidFill>
              <a:srgbClr val="C00000"/>
            </a:solidFill>
          </a:ln>
          <a:effectLst>
            <a:glow rad="139700">
              <a:srgbClr val="C0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smtClean="0">
              <a:solidFill>
                <a:srgbClr val="C00000"/>
              </a:solidFill>
            </a:endParaRPr>
          </a:p>
          <a:p>
            <a:pPr algn="ctr"/>
            <a:r>
              <a:rPr lang="en-GB" b="1" dirty="0" smtClean="0">
                <a:solidFill>
                  <a:srgbClr val="C00000"/>
                </a:solidFill>
              </a:rPr>
              <a:t>INFERENCE</a:t>
            </a:r>
          </a:p>
          <a:p>
            <a:pPr algn="ctr"/>
            <a:endParaRPr lang="en-GB" b="1" dirty="0">
              <a:solidFill>
                <a:srgbClr val="C00000"/>
              </a:solidFill>
            </a:endParaRPr>
          </a:p>
          <a:p>
            <a:pPr algn="ctr"/>
            <a:r>
              <a:rPr lang="en-GB" b="1" dirty="0" smtClean="0">
                <a:solidFill>
                  <a:srgbClr val="C00000"/>
                </a:solidFill>
              </a:rPr>
              <a:t>Making a prediction about something based on evidence.</a:t>
            </a:r>
          </a:p>
          <a:p>
            <a:pPr algn="ctr"/>
            <a:endParaRPr lang="en-GB" dirty="0">
              <a:solidFill>
                <a:srgbClr val="C00000"/>
              </a:solidFill>
            </a:endParaRPr>
          </a:p>
        </p:txBody>
      </p:sp>
      <p:sp>
        <p:nvSpPr>
          <p:cNvPr id="8" name="Rectangle 7"/>
          <p:cNvSpPr/>
          <p:nvPr/>
        </p:nvSpPr>
        <p:spPr>
          <a:xfrm>
            <a:off x="118185" y="1032585"/>
            <a:ext cx="3078051" cy="1403797"/>
          </a:xfrm>
          <a:prstGeom prst="rect">
            <a:avLst/>
          </a:prstGeom>
          <a:ln w="28575">
            <a:solidFill>
              <a:srgbClr val="C00000"/>
            </a:solidFill>
          </a:ln>
          <a:effectLst>
            <a:glow rad="139700">
              <a:srgbClr val="C0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smtClean="0">
              <a:solidFill>
                <a:srgbClr val="C00000"/>
              </a:solidFill>
            </a:endParaRPr>
          </a:p>
          <a:p>
            <a:pPr algn="ctr"/>
            <a:r>
              <a:rPr lang="en-GB" b="1" dirty="0" smtClean="0">
                <a:solidFill>
                  <a:srgbClr val="C00000"/>
                </a:solidFill>
              </a:rPr>
              <a:t>SUMMARY</a:t>
            </a:r>
          </a:p>
          <a:p>
            <a:pPr algn="ctr"/>
            <a:endParaRPr lang="en-GB" b="1" dirty="0">
              <a:solidFill>
                <a:srgbClr val="C00000"/>
              </a:solidFill>
            </a:endParaRPr>
          </a:p>
          <a:p>
            <a:pPr algn="ctr"/>
            <a:r>
              <a:rPr lang="en-GB" b="1" dirty="0" smtClean="0">
                <a:solidFill>
                  <a:srgbClr val="C00000"/>
                </a:solidFill>
              </a:rPr>
              <a:t>A summary means you need to ‘sum up’ the text.</a:t>
            </a:r>
          </a:p>
          <a:p>
            <a:pPr algn="ctr"/>
            <a:endParaRPr lang="en-GB" dirty="0">
              <a:solidFill>
                <a:srgbClr val="C00000"/>
              </a:solidFill>
            </a:endParaRPr>
          </a:p>
        </p:txBody>
      </p:sp>
      <p:sp>
        <p:nvSpPr>
          <p:cNvPr id="9" name="Rectangle 8"/>
          <p:cNvSpPr/>
          <p:nvPr/>
        </p:nvSpPr>
        <p:spPr>
          <a:xfrm>
            <a:off x="118183" y="4084779"/>
            <a:ext cx="3078051" cy="2670863"/>
          </a:xfrm>
          <a:prstGeom prst="rect">
            <a:avLst/>
          </a:prstGeom>
          <a:ln w="28575">
            <a:solidFill>
              <a:srgbClr val="C00000"/>
            </a:solidFill>
          </a:ln>
          <a:effectLst>
            <a:glow rad="139700">
              <a:srgbClr val="C0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rgbClr val="C00000"/>
                </a:solidFill>
              </a:rPr>
              <a:t>WHAT DOES THE MARK SCHEME SAY? </a:t>
            </a:r>
          </a:p>
          <a:p>
            <a:pPr algn="ctr"/>
            <a:endParaRPr lang="en-GB" b="1" dirty="0">
              <a:solidFill>
                <a:srgbClr val="C00000"/>
              </a:solidFill>
            </a:endParaRPr>
          </a:p>
          <a:p>
            <a:pPr algn="ctr"/>
            <a:r>
              <a:rPr lang="en-GB" sz="1600" b="1" dirty="0" smtClean="0">
                <a:solidFill>
                  <a:srgbClr val="C00000"/>
                </a:solidFill>
              </a:rPr>
              <a:t>Identify and interpret explicit and implicit information and ideas.</a:t>
            </a:r>
          </a:p>
          <a:p>
            <a:pPr algn="ctr"/>
            <a:endParaRPr lang="en-GB" sz="1600" b="1" dirty="0">
              <a:solidFill>
                <a:srgbClr val="C00000"/>
              </a:solidFill>
            </a:endParaRPr>
          </a:p>
          <a:p>
            <a:pPr algn="ctr"/>
            <a:endParaRPr lang="en-GB" dirty="0">
              <a:solidFill>
                <a:srgbClr val="C00000"/>
              </a:solidFill>
            </a:endParaRPr>
          </a:p>
        </p:txBody>
      </p:sp>
      <p:cxnSp>
        <p:nvCxnSpPr>
          <p:cNvPr id="10" name="Straight Connector 9"/>
          <p:cNvCxnSpPr/>
          <p:nvPr/>
        </p:nvCxnSpPr>
        <p:spPr>
          <a:xfrm flipH="1">
            <a:off x="7779224" y="3170209"/>
            <a:ext cx="24400" cy="346260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10530" y="3607560"/>
            <a:ext cx="5137387" cy="186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64929" y="3101152"/>
            <a:ext cx="1817022" cy="461665"/>
          </a:xfrm>
          <a:prstGeom prst="rect">
            <a:avLst/>
          </a:prstGeom>
          <a:noFill/>
          <a:ln>
            <a:solidFill>
              <a:schemeClr val="bg1"/>
            </a:solidFill>
          </a:ln>
        </p:spPr>
        <p:txBody>
          <a:bodyPr wrap="square" rtlCol="0">
            <a:spAutoFit/>
          </a:bodyPr>
          <a:lstStyle/>
          <a:p>
            <a:r>
              <a:rPr lang="en-GB" sz="2400" b="1" dirty="0" smtClean="0">
                <a:solidFill>
                  <a:srgbClr val="C00000"/>
                </a:solidFill>
              </a:rPr>
              <a:t>Source A</a:t>
            </a:r>
            <a:endParaRPr lang="en-GB" sz="2400" b="1" dirty="0">
              <a:solidFill>
                <a:srgbClr val="C00000"/>
              </a:solidFill>
            </a:endParaRPr>
          </a:p>
        </p:txBody>
      </p:sp>
      <p:sp>
        <p:nvSpPr>
          <p:cNvPr id="13" name="TextBox 12"/>
          <p:cNvSpPr txBox="1"/>
          <p:nvPr/>
        </p:nvSpPr>
        <p:spPr>
          <a:xfrm>
            <a:off x="8333623" y="3101151"/>
            <a:ext cx="1817022" cy="461665"/>
          </a:xfrm>
          <a:prstGeom prst="rect">
            <a:avLst/>
          </a:prstGeom>
          <a:noFill/>
          <a:ln>
            <a:solidFill>
              <a:schemeClr val="bg1"/>
            </a:solidFill>
          </a:ln>
        </p:spPr>
        <p:txBody>
          <a:bodyPr wrap="square" rtlCol="0">
            <a:spAutoFit/>
          </a:bodyPr>
          <a:lstStyle/>
          <a:p>
            <a:r>
              <a:rPr lang="en-GB" sz="2400" b="1" dirty="0" smtClean="0">
                <a:solidFill>
                  <a:srgbClr val="C00000"/>
                </a:solidFill>
              </a:rPr>
              <a:t>Source B</a:t>
            </a:r>
            <a:endParaRPr lang="en-GB" sz="2400" b="1" dirty="0">
              <a:solidFill>
                <a:srgbClr val="C00000"/>
              </a:solidFill>
            </a:endParaRPr>
          </a:p>
        </p:txBody>
      </p:sp>
    </p:spTree>
    <p:extLst>
      <p:ext uri="{BB962C8B-B14F-4D97-AF65-F5344CB8AC3E}">
        <p14:creationId xmlns:p14="http://schemas.microsoft.com/office/powerpoint/2010/main" val="115152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547" y="311606"/>
            <a:ext cx="8407020" cy="6174647"/>
          </a:xfrm>
          <a:prstGeom prst="rect">
            <a:avLst/>
          </a:prstGeom>
        </p:spPr>
      </p:pic>
    </p:spTree>
    <p:extLst>
      <p:ext uri="{BB962C8B-B14F-4D97-AF65-F5344CB8AC3E}">
        <p14:creationId xmlns:p14="http://schemas.microsoft.com/office/powerpoint/2010/main" val="2313323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p:nvPr/>
        </p:nvSpPr>
        <p:spPr>
          <a:xfrm>
            <a:off x="304801" y="138688"/>
            <a:ext cx="11692484" cy="13084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2400" b="1" dirty="0">
                <a:latin typeface="Arial" panose="020B0604020202020204" pitchFamily="34" charset="0"/>
                <a:ea typeface="Calibri" panose="020F0502020204030204" pitchFamily="34" charset="0"/>
                <a:cs typeface="Times New Roman" panose="02020603050405020304" pitchFamily="18" charset="0"/>
              </a:rPr>
              <a:t>Q2 Refer to source A and Source B. </a:t>
            </a:r>
            <a:r>
              <a:rPr lang="en-GB" sz="2400" dirty="0" smtClean="0">
                <a:latin typeface="Helvetica" panose="020B0604020202020204" pitchFamily="34" charset="0"/>
              </a:rPr>
              <a:t>Use details from both Sources. Write a summary of the differences between </a:t>
            </a:r>
            <a:r>
              <a:rPr lang="en-GB" sz="2400" dirty="0">
                <a:latin typeface="Helvetica" panose="020B0604020202020204" pitchFamily="34" charset="0"/>
              </a:rPr>
              <a:t>Alan Day and </a:t>
            </a:r>
            <a:r>
              <a:rPr lang="en-GB" sz="2400" dirty="0" err="1">
                <a:latin typeface="Helvetica" panose="020B0604020202020204" pitchFamily="34" charset="0"/>
              </a:rPr>
              <a:t>Hamed</a:t>
            </a:r>
            <a:r>
              <a:rPr lang="en-GB" sz="2400" dirty="0">
                <a:latin typeface="Helvetica" panose="020B0604020202020204" pitchFamily="34" charset="0"/>
              </a:rPr>
              <a:t> </a:t>
            </a:r>
            <a:r>
              <a:rPr lang="en-GB" sz="2400" dirty="0" err="1" smtClean="0">
                <a:latin typeface="Helvetica" panose="020B0604020202020204" pitchFamily="34" charset="0"/>
              </a:rPr>
              <a:t>Shurbaji’s</a:t>
            </a:r>
            <a:r>
              <a:rPr lang="en-GB" sz="2400" dirty="0" smtClean="0">
                <a:latin typeface="Helvetica" panose="020B0604020202020204" pitchFamily="34" charset="0"/>
              </a:rPr>
              <a:t> situation.	</a:t>
            </a:r>
            <a:r>
              <a:rPr lang="en-GB" sz="2800" dirty="0">
                <a:latin typeface="Arial" panose="020B0604020202020204" pitchFamily="34" charset="0"/>
                <a:ea typeface="Calibri" panose="020F0502020204030204" pitchFamily="34" charset="0"/>
                <a:cs typeface="Times New Roman" panose="02020603050405020304" pitchFamily="18" charset="0"/>
              </a:rPr>
              <a:t>	</a:t>
            </a:r>
            <a:r>
              <a:rPr lang="en-GB" sz="2800" dirty="0" smtClean="0">
                <a:latin typeface="Arial" panose="020B0604020202020204" pitchFamily="34" charset="0"/>
                <a:ea typeface="Calibri" panose="020F0502020204030204" pitchFamily="34" charset="0"/>
                <a:cs typeface="Times New Roman" panose="02020603050405020304" pitchFamily="18" charset="0"/>
              </a:rPr>
              <a:t>										</a:t>
            </a:r>
            <a:r>
              <a:rPr lang="en-GB" sz="2400" b="1" dirty="0" smtClean="0">
                <a:latin typeface="Arial" panose="020B0604020202020204" pitchFamily="34" charset="0"/>
                <a:ea typeface="Calibri" panose="020F0502020204030204" pitchFamily="34" charset="0"/>
                <a:cs typeface="Times New Roman" panose="02020603050405020304" pitchFamily="18" charset="0"/>
              </a:rPr>
              <a:t>[</a:t>
            </a:r>
            <a:r>
              <a:rPr lang="en-GB" sz="2400" b="1" dirty="0">
                <a:latin typeface="Arial" panose="020B0604020202020204" pitchFamily="34" charset="0"/>
                <a:ea typeface="Calibri" panose="020F0502020204030204" pitchFamily="34" charset="0"/>
                <a:cs typeface="Times New Roman" panose="02020603050405020304" pitchFamily="18" charset="0"/>
              </a:rPr>
              <a:t>8 marks]</a:t>
            </a:r>
            <a:endParaRPr lang="en-GB" sz="2000" dirty="0">
              <a:ea typeface="Calibri" panose="020F0502020204030204" pitchFamily="34" charset="0"/>
              <a:cs typeface="Times New Roman" panose="02020603050405020304" pitchFamily="18" charset="0"/>
            </a:endParaRPr>
          </a:p>
        </p:txBody>
      </p:sp>
      <p:pic>
        <p:nvPicPr>
          <p:cNvPr id="15"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l="40870" t="30529" r="41063" b="39231"/>
          <a:stretch/>
        </p:blipFill>
        <p:spPr bwMode="auto">
          <a:xfrm>
            <a:off x="544618" y="1963888"/>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19797" y="4981756"/>
            <a:ext cx="5955527" cy="1815882"/>
          </a:xfrm>
          <a:prstGeom prst="rect">
            <a:avLst/>
          </a:prstGeom>
          <a:solidFill>
            <a:schemeClr val="bg1"/>
          </a:solidFill>
          <a:ln>
            <a:solidFill>
              <a:schemeClr val="accent4">
                <a:lumMod val="50000"/>
              </a:schemeClr>
            </a:solidFill>
          </a:ln>
        </p:spPr>
        <p:txBody>
          <a:bodyPr wrap="square" rtlCol="0">
            <a:spAutoFit/>
          </a:bodyPr>
          <a:lstStyle/>
          <a:p>
            <a:pPr algn="ctr"/>
            <a:r>
              <a:rPr lang="en-GB" sz="2800" dirty="0">
                <a:cs typeface="Arial" panose="020B0604020202020204" pitchFamily="34" charset="0"/>
              </a:rPr>
              <a:t>To make sure you </a:t>
            </a:r>
            <a:r>
              <a:rPr lang="en-GB" sz="2800" b="1" dirty="0">
                <a:cs typeface="Arial" panose="020B0604020202020204" pitchFamily="34" charset="0"/>
              </a:rPr>
              <a:t>synthesize</a:t>
            </a:r>
            <a:r>
              <a:rPr lang="en-GB" sz="2800" dirty="0">
                <a:cs typeface="Arial" panose="020B0604020202020204" pitchFamily="34" charset="0"/>
              </a:rPr>
              <a:t>, you will need to use linking words such as ‘</a:t>
            </a:r>
            <a:r>
              <a:rPr lang="en-GB" sz="2800" b="1" dirty="0">
                <a:solidFill>
                  <a:srgbClr val="7030A0"/>
                </a:solidFill>
                <a:cs typeface="Arial" panose="020B0604020202020204" pitchFamily="34" charset="0"/>
              </a:rPr>
              <a:t>whereas</a:t>
            </a:r>
            <a:r>
              <a:rPr lang="en-GB" sz="2800" dirty="0">
                <a:cs typeface="Arial" panose="020B0604020202020204" pitchFamily="34" charset="0"/>
              </a:rPr>
              <a:t>’, ‘</a:t>
            </a:r>
            <a:r>
              <a:rPr lang="en-GB" sz="2800" b="1" dirty="0">
                <a:solidFill>
                  <a:srgbClr val="7030A0"/>
                </a:solidFill>
                <a:cs typeface="Arial" panose="020B0604020202020204" pitchFamily="34" charset="0"/>
              </a:rPr>
              <a:t>unlike</a:t>
            </a:r>
            <a:r>
              <a:rPr lang="en-GB" sz="2800" dirty="0">
                <a:cs typeface="Arial" panose="020B0604020202020204" pitchFamily="34" charset="0"/>
              </a:rPr>
              <a:t>’, ‘</a:t>
            </a:r>
            <a:r>
              <a:rPr lang="en-GB" sz="2800" b="1" dirty="0">
                <a:solidFill>
                  <a:srgbClr val="7030A0"/>
                </a:solidFill>
                <a:cs typeface="Arial" panose="020B0604020202020204" pitchFamily="34" charset="0"/>
              </a:rPr>
              <a:t>but</a:t>
            </a:r>
            <a:r>
              <a:rPr lang="en-GB" sz="2800" dirty="0">
                <a:cs typeface="Arial" panose="020B0604020202020204" pitchFamily="34" charset="0"/>
              </a:rPr>
              <a:t>’, ‘</a:t>
            </a:r>
            <a:r>
              <a:rPr lang="en-GB" sz="2800" b="1" dirty="0">
                <a:solidFill>
                  <a:srgbClr val="7030A0"/>
                </a:solidFill>
                <a:cs typeface="Arial" panose="020B0604020202020204" pitchFamily="34" charset="0"/>
              </a:rPr>
              <a:t>however</a:t>
            </a:r>
            <a:r>
              <a:rPr lang="en-GB" sz="2800" dirty="0">
                <a:cs typeface="Arial" panose="020B0604020202020204" pitchFamily="34" charset="0"/>
              </a:rPr>
              <a:t>’, ‘</a:t>
            </a:r>
            <a:r>
              <a:rPr lang="en-GB" sz="2800" b="1" dirty="0">
                <a:solidFill>
                  <a:srgbClr val="7030A0"/>
                </a:solidFill>
                <a:cs typeface="Arial" panose="020B0604020202020204" pitchFamily="34" charset="0"/>
              </a:rPr>
              <a:t>on the other hand</a:t>
            </a:r>
            <a:r>
              <a:rPr lang="en-GB" sz="2800" dirty="0">
                <a:cs typeface="Arial" panose="020B0604020202020204" pitchFamily="34" charset="0"/>
              </a:rPr>
              <a:t>’…</a:t>
            </a:r>
          </a:p>
        </p:txBody>
      </p:sp>
      <p:sp>
        <p:nvSpPr>
          <p:cNvPr id="4" name="TextBox 3"/>
          <p:cNvSpPr txBox="1"/>
          <p:nvPr/>
        </p:nvSpPr>
        <p:spPr>
          <a:xfrm rot="21447999">
            <a:off x="1071252" y="2729245"/>
            <a:ext cx="1944216" cy="369332"/>
          </a:xfrm>
          <a:prstGeom prst="rect">
            <a:avLst/>
          </a:prstGeom>
          <a:noFill/>
        </p:spPr>
        <p:txBody>
          <a:bodyPr wrap="square" rtlCol="0">
            <a:spAutoFit/>
          </a:bodyPr>
          <a:lstStyle/>
          <a:p>
            <a:r>
              <a:rPr lang="en-GB" dirty="0"/>
              <a:t>LINK</a:t>
            </a:r>
          </a:p>
        </p:txBody>
      </p:sp>
      <p:sp>
        <p:nvSpPr>
          <p:cNvPr id="5" name="Bevel 4"/>
          <p:cNvSpPr/>
          <p:nvPr/>
        </p:nvSpPr>
        <p:spPr>
          <a:xfrm rot="21266260">
            <a:off x="2637140" y="1429090"/>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Q</a:t>
            </a:r>
          </a:p>
        </p:txBody>
      </p:sp>
      <p:sp>
        <p:nvSpPr>
          <p:cNvPr id="6" name="Bevel 5"/>
          <p:cNvSpPr/>
          <p:nvPr/>
        </p:nvSpPr>
        <p:spPr>
          <a:xfrm rot="21282701">
            <a:off x="3043721" y="1932599"/>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CC66FF"/>
                </a:solidFill>
              </a:rPr>
              <a:t>E</a:t>
            </a:r>
          </a:p>
        </p:txBody>
      </p:sp>
      <p:sp>
        <p:nvSpPr>
          <p:cNvPr id="7" name="Bevel 6"/>
          <p:cNvSpPr/>
          <p:nvPr/>
        </p:nvSpPr>
        <p:spPr>
          <a:xfrm rot="343629">
            <a:off x="2764171" y="2527448"/>
            <a:ext cx="720080" cy="720080"/>
          </a:xfrm>
          <a:prstGeom prst="bevel">
            <a:avLst/>
          </a:prstGeom>
          <a:solidFill>
            <a:srgbClr val="FF99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00"/>
                </a:solidFill>
              </a:rPr>
              <a:t>Y</a:t>
            </a:r>
          </a:p>
        </p:txBody>
      </p:sp>
      <p:sp>
        <p:nvSpPr>
          <p:cNvPr id="8" name="Bevel 7"/>
          <p:cNvSpPr/>
          <p:nvPr/>
        </p:nvSpPr>
        <p:spPr>
          <a:xfrm rot="21266260">
            <a:off x="2629471" y="3187087"/>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Q</a:t>
            </a:r>
          </a:p>
        </p:txBody>
      </p:sp>
      <p:sp>
        <p:nvSpPr>
          <p:cNvPr id="9" name="Bevel 8"/>
          <p:cNvSpPr/>
          <p:nvPr/>
        </p:nvSpPr>
        <p:spPr>
          <a:xfrm rot="21282701">
            <a:off x="3072454" y="3806987"/>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CC66FF"/>
                </a:solidFill>
              </a:rPr>
              <a:t>E</a:t>
            </a:r>
          </a:p>
        </p:txBody>
      </p:sp>
      <p:sp>
        <p:nvSpPr>
          <p:cNvPr id="10" name="Bevel 9"/>
          <p:cNvSpPr/>
          <p:nvPr/>
        </p:nvSpPr>
        <p:spPr>
          <a:xfrm rot="343629">
            <a:off x="2648272" y="4370460"/>
            <a:ext cx="720080" cy="720080"/>
          </a:xfrm>
          <a:prstGeom prst="bevel">
            <a:avLst/>
          </a:prstGeom>
          <a:solidFill>
            <a:srgbClr val="FF99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00"/>
                </a:solidFill>
              </a:rPr>
              <a:t>Y</a:t>
            </a:r>
          </a:p>
        </p:txBody>
      </p:sp>
      <p:sp>
        <p:nvSpPr>
          <p:cNvPr id="11" name="TextBox 10"/>
          <p:cNvSpPr txBox="1"/>
          <p:nvPr/>
        </p:nvSpPr>
        <p:spPr>
          <a:xfrm>
            <a:off x="3824186" y="1517639"/>
            <a:ext cx="5356251" cy="1569660"/>
          </a:xfrm>
          <a:prstGeom prst="rect">
            <a:avLst/>
          </a:prstGeom>
          <a:solidFill>
            <a:schemeClr val="bg1"/>
          </a:solidFill>
          <a:ln>
            <a:solidFill>
              <a:srgbClr val="FFC000"/>
            </a:solidFill>
          </a:ln>
        </p:spPr>
        <p:txBody>
          <a:bodyPr wrap="square" rtlCol="0">
            <a:spAutoFit/>
          </a:bodyPr>
          <a:lstStyle/>
          <a:p>
            <a:r>
              <a:rPr lang="en-GB" sz="3200" dirty="0"/>
              <a:t>One thing we learn…</a:t>
            </a:r>
          </a:p>
          <a:p>
            <a:r>
              <a:rPr lang="en-GB" sz="3200" dirty="0"/>
              <a:t>The writer says…</a:t>
            </a:r>
          </a:p>
          <a:p>
            <a:r>
              <a:rPr lang="en-GB" sz="3200" dirty="0"/>
              <a:t>…which suggests…</a:t>
            </a:r>
          </a:p>
        </p:txBody>
      </p:sp>
      <p:sp>
        <p:nvSpPr>
          <p:cNvPr id="12" name="TextBox 11"/>
          <p:cNvSpPr txBox="1"/>
          <p:nvPr/>
        </p:nvSpPr>
        <p:spPr>
          <a:xfrm>
            <a:off x="3829998" y="3187956"/>
            <a:ext cx="5356251" cy="1569660"/>
          </a:xfrm>
          <a:prstGeom prst="rect">
            <a:avLst/>
          </a:prstGeom>
          <a:solidFill>
            <a:schemeClr val="bg1"/>
          </a:solidFill>
          <a:ln>
            <a:solidFill>
              <a:srgbClr val="FFC000"/>
            </a:solidFill>
          </a:ln>
        </p:spPr>
        <p:txBody>
          <a:bodyPr wrap="square" rtlCol="0">
            <a:spAutoFit/>
          </a:bodyPr>
          <a:lstStyle/>
          <a:p>
            <a:r>
              <a:rPr lang="en-GB" sz="3200" dirty="0"/>
              <a:t>One thing we learn…</a:t>
            </a:r>
          </a:p>
          <a:p>
            <a:r>
              <a:rPr lang="en-GB" sz="3200" dirty="0"/>
              <a:t>The writer describes…</a:t>
            </a:r>
          </a:p>
          <a:p>
            <a:r>
              <a:rPr lang="en-GB" sz="3200" dirty="0"/>
              <a:t>This suggests…</a:t>
            </a:r>
          </a:p>
        </p:txBody>
      </p:sp>
      <p:sp>
        <p:nvSpPr>
          <p:cNvPr id="13" name="TextBox 12"/>
          <p:cNvSpPr txBox="1"/>
          <p:nvPr/>
        </p:nvSpPr>
        <p:spPr>
          <a:xfrm>
            <a:off x="1719996" y="5073470"/>
            <a:ext cx="2384067" cy="1384995"/>
          </a:xfrm>
          <a:prstGeom prst="rect">
            <a:avLst/>
          </a:prstGeom>
          <a:solidFill>
            <a:schemeClr val="bg1"/>
          </a:solidFill>
          <a:ln>
            <a:solidFill>
              <a:schemeClr val="accent4">
                <a:lumMod val="50000"/>
              </a:schemeClr>
            </a:solidFill>
          </a:ln>
        </p:spPr>
        <p:txBody>
          <a:bodyPr wrap="square" rtlCol="0">
            <a:spAutoFit/>
          </a:bodyPr>
          <a:lstStyle/>
          <a:p>
            <a:pPr algn="ctr"/>
            <a:r>
              <a:rPr lang="en-GB" sz="2800" dirty="0">
                <a:cs typeface="Arial" panose="020B0604020202020204" pitchFamily="34" charset="0"/>
              </a:rPr>
              <a:t>Note! These all show </a:t>
            </a:r>
            <a:r>
              <a:rPr lang="en-GB" sz="2800" b="1" dirty="0">
                <a:cs typeface="Arial" panose="020B0604020202020204" pitchFamily="34" charset="0"/>
              </a:rPr>
              <a:t>differences</a:t>
            </a:r>
            <a:r>
              <a:rPr lang="en-GB" sz="2800" dirty="0">
                <a:cs typeface="Arial" panose="020B0604020202020204" pitchFamily="34" charset="0"/>
              </a:rPr>
              <a:t>.</a:t>
            </a:r>
          </a:p>
        </p:txBody>
      </p:sp>
      <p:sp>
        <p:nvSpPr>
          <p:cNvPr id="14" name="Right Arrow 13"/>
          <p:cNvSpPr/>
          <p:nvPr/>
        </p:nvSpPr>
        <p:spPr>
          <a:xfrm rot="21102371">
            <a:off x="3800462" y="5476673"/>
            <a:ext cx="718267" cy="696328"/>
          </a:xfrm>
          <a:prstGeom prst="rightArrow">
            <a:avLst/>
          </a:prstGeom>
          <a:solidFill>
            <a:srgbClr val="CC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75326" y="3775335"/>
            <a:ext cx="1511300" cy="1107996"/>
          </a:xfrm>
          <a:prstGeom prst="rect">
            <a:avLst/>
          </a:prstGeom>
          <a:noFill/>
        </p:spPr>
        <p:txBody>
          <a:bodyPr wrap="square" rtlCol="0">
            <a:spAutoFit/>
          </a:bodyPr>
          <a:lstStyle/>
          <a:p>
            <a:r>
              <a:rPr lang="en-GB" sz="6600" dirty="0" smtClean="0"/>
              <a:t>x2</a:t>
            </a:r>
            <a:endParaRPr lang="en-GB" sz="6600" dirty="0"/>
          </a:p>
        </p:txBody>
      </p:sp>
      <p:cxnSp>
        <p:nvCxnSpPr>
          <p:cNvPr id="17" name="Straight Connector 16"/>
          <p:cNvCxnSpPr/>
          <p:nvPr/>
        </p:nvCxnSpPr>
        <p:spPr>
          <a:xfrm flipH="1">
            <a:off x="10712450" y="1662069"/>
            <a:ext cx="24400" cy="278293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334500" y="2144545"/>
            <a:ext cx="2755900" cy="3782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466813" y="1694852"/>
            <a:ext cx="1091574" cy="338554"/>
          </a:xfrm>
          <a:prstGeom prst="rect">
            <a:avLst/>
          </a:prstGeom>
          <a:noFill/>
          <a:ln>
            <a:solidFill>
              <a:schemeClr val="bg1"/>
            </a:solidFill>
          </a:ln>
        </p:spPr>
        <p:txBody>
          <a:bodyPr wrap="square" rtlCol="0">
            <a:spAutoFit/>
          </a:bodyPr>
          <a:lstStyle/>
          <a:p>
            <a:r>
              <a:rPr lang="en-GB" sz="1600" b="1" dirty="0" smtClean="0">
                <a:solidFill>
                  <a:srgbClr val="C00000"/>
                </a:solidFill>
              </a:rPr>
              <a:t>Source A</a:t>
            </a:r>
            <a:endParaRPr lang="en-GB" sz="1600" b="1" dirty="0">
              <a:solidFill>
                <a:srgbClr val="C00000"/>
              </a:solidFill>
            </a:endParaRPr>
          </a:p>
        </p:txBody>
      </p:sp>
      <p:sp>
        <p:nvSpPr>
          <p:cNvPr id="20" name="TextBox 19"/>
          <p:cNvSpPr txBox="1"/>
          <p:nvPr/>
        </p:nvSpPr>
        <p:spPr>
          <a:xfrm>
            <a:off x="10989520" y="1694852"/>
            <a:ext cx="1007765" cy="338554"/>
          </a:xfrm>
          <a:prstGeom prst="rect">
            <a:avLst/>
          </a:prstGeom>
          <a:noFill/>
          <a:ln>
            <a:solidFill>
              <a:schemeClr val="bg1"/>
            </a:solidFill>
          </a:ln>
        </p:spPr>
        <p:txBody>
          <a:bodyPr wrap="square" rtlCol="0">
            <a:spAutoFit/>
          </a:bodyPr>
          <a:lstStyle/>
          <a:p>
            <a:r>
              <a:rPr lang="en-GB" sz="1600" b="1" dirty="0" smtClean="0">
                <a:solidFill>
                  <a:srgbClr val="C00000"/>
                </a:solidFill>
              </a:rPr>
              <a:t>Source B</a:t>
            </a:r>
            <a:endParaRPr lang="en-GB" sz="1600" b="1" dirty="0">
              <a:solidFill>
                <a:srgbClr val="C00000"/>
              </a:solidFill>
            </a:endParaRPr>
          </a:p>
        </p:txBody>
      </p:sp>
    </p:spTree>
    <p:extLst>
      <p:ext uri="{BB962C8B-B14F-4D97-AF65-F5344CB8AC3E}">
        <p14:creationId xmlns:p14="http://schemas.microsoft.com/office/powerpoint/2010/main" val="1751929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88" y="203774"/>
            <a:ext cx="12190413" cy="65480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TWO, QUESTION FOUR</a:t>
            </a: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Rectangle 4"/>
          <p:cNvSpPr/>
          <p:nvPr/>
        </p:nvSpPr>
        <p:spPr>
          <a:xfrm>
            <a:off x="156841" y="5255489"/>
            <a:ext cx="11873553" cy="954107"/>
          </a:xfrm>
          <a:prstGeom prst="rect">
            <a:avLst/>
          </a:prstGeom>
          <a:ln>
            <a:solidFill>
              <a:srgbClr val="C00000"/>
            </a:solidFill>
          </a:ln>
          <a:effectLst>
            <a:glow rad="139700">
              <a:srgbClr val="C00000">
                <a:alpha val="40000"/>
              </a:srgbClr>
            </a:glow>
          </a:effectLst>
        </p:spPr>
        <p:txBody>
          <a:bodyPr wrap="square">
            <a:spAutoFit/>
          </a:bodyPr>
          <a:lstStyle/>
          <a:p>
            <a:pPr algn="ctr"/>
            <a:r>
              <a:rPr lang="en-GB" sz="2000" b="1" i="1" dirty="0" smtClean="0">
                <a:solidFill>
                  <a:srgbClr val="C00000"/>
                </a:solidFill>
              </a:rPr>
              <a:t>What are the writer’s thinking, feeling, imagining and experiencing? What do they do to present these thoughts, feelings and experiences? How do they write to ensure they get these ideas across to their reader? </a:t>
            </a:r>
            <a:endParaRPr lang="en-GB" sz="2000" b="1" i="1" dirty="0">
              <a:solidFill>
                <a:srgbClr val="C00000"/>
              </a:solidFill>
            </a:endParaRPr>
          </a:p>
          <a:p>
            <a:r>
              <a:rPr lang="en-GB" sz="800" b="1" dirty="0">
                <a:solidFill>
                  <a:srgbClr val="C00000"/>
                </a:solidFill>
              </a:rPr>
              <a:t> </a:t>
            </a:r>
            <a:endParaRPr lang="en-GB" sz="800" dirty="0">
              <a:solidFill>
                <a:srgbClr val="C00000"/>
              </a:solidFill>
            </a:endParaRPr>
          </a:p>
          <a:p>
            <a:r>
              <a:rPr lang="en-GB" sz="800" b="1" dirty="0">
                <a:solidFill>
                  <a:srgbClr val="C00000"/>
                </a:solidFill>
              </a:rPr>
              <a:t> </a:t>
            </a:r>
            <a:endParaRPr lang="en-GB" sz="800" dirty="0">
              <a:solidFill>
                <a:srgbClr val="C00000"/>
              </a:solidFill>
            </a:endParaRPr>
          </a:p>
        </p:txBody>
      </p:sp>
      <p:sp>
        <p:nvSpPr>
          <p:cNvPr id="6" name="Rectangle 5"/>
          <p:cNvSpPr/>
          <p:nvPr/>
        </p:nvSpPr>
        <p:spPr>
          <a:xfrm>
            <a:off x="2375741" y="1034210"/>
            <a:ext cx="7150396" cy="3101062"/>
          </a:xfrm>
          <a:prstGeom prst="rect">
            <a:avLst/>
          </a:prstGeom>
          <a:ln w="28575">
            <a:solidFill>
              <a:srgbClr val="C00000"/>
            </a:solidFill>
          </a:ln>
          <a:effectLst>
            <a:glow rad="139700">
              <a:srgbClr val="C0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rgbClr val="C00000"/>
                </a:solidFill>
              </a:rPr>
              <a:t>For this question, you need to refer to the whole of Source A, together with the whole of Source B. </a:t>
            </a:r>
            <a:endParaRPr lang="en-GB" sz="1600" b="1" dirty="0" smtClean="0">
              <a:solidFill>
                <a:srgbClr val="C00000"/>
              </a:solidFill>
            </a:endParaRPr>
          </a:p>
          <a:p>
            <a:pPr algn="ctr"/>
            <a:endParaRPr lang="en-GB" sz="1600" b="1" dirty="0">
              <a:solidFill>
                <a:srgbClr val="C00000"/>
              </a:solidFill>
            </a:endParaRPr>
          </a:p>
          <a:p>
            <a:pPr algn="ctr"/>
            <a:r>
              <a:rPr lang="en-GB" sz="1600" b="1" dirty="0">
                <a:solidFill>
                  <a:srgbClr val="C00000"/>
                </a:solidFill>
              </a:rPr>
              <a:t>Compare how the writers convey their different </a:t>
            </a:r>
            <a:r>
              <a:rPr lang="en-GB" sz="1600" b="1" dirty="0" smtClean="0">
                <a:solidFill>
                  <a:srgbClr val="C00000"/>
                </a:solidFill>
              </a:rPr>
              <a:t>perspectives on their experiences.</a:t>
            </a:r>
            <a:endParaRPr lang="en-GB" sz="1600" b="1" dirty="0">
              <a:solidFill>
                <a:srgbClr val="C00000"/>
              </a:solidFill>
            </a:endParaRPr>
          </a:p>
          <a:p>
            <a:pPr algn="ctr"/>
            <a:endParaRPr lang="en-GB" sz="1600" b="1" dirty="0">
              <a:solidFill>
                <a:srgbClr val="C00000"/>
              </a:solidFill>
            </a:endParaRPr>
          </a:p>
          <a:p>
            <a:pPr algn="ctr"/>
            <a:r>
              <a:rPr lang="en-GB" sz="1600" b="1" dirty="0">
                <a:solidFill>
                  <a:srgbClr val="C00000"/>
                </a:solidFill>
              </a:rPr>
              <a:t>	         	</a:t>
            </a:r>
            <a:r>
              <a:rPr lang="en-GB" sz="1600" b="1" dirty="0" smtClean="0">
                <a:solidFill>
                  <a:srgbClr val="C00000"/>
                </a:solidFill>
              </a:rPr>
              <a:t>  </a:t>
            </a:r>
          </a:p>
          <a:p>
            <a:pPr algn="ctr"/>
            <a:r>
              <a:rPr lang="en-GB" sz="1600" b="1" dirty="0" smtClean="0">
                <a:solidFill>
                  <a:srgbClr val="C00000"/>
                </a:solidFill>
              </a:rPr>
              <a:t>In your answer, you should:</a:t>
            </a:r>
          </a:p>
          <a:p>
            <a:pPr algn="ctr"/>
            <a:r>
              <a:rPr lang="en-GB" sz="1600" b="1" dirty="0">
                <a:solidFill>
                  <a:srgbClr val="C00000"/>
                </a:solidFill>
              </a:rPr>
              <a:t> </a:t>
            </a:r>
          </a:p>
          <a:p>
            <a:pPr lvl="0" algn="ctr"/>
            <a:r>
              <a:rPr lang="en-GB" sz="1600" b="1" dirty="0">
                <a:solidFill>
                  <a:srgbClr val="C00000"/>
                </a:solidFill>
              </a:rPr>
              <a:t>- compare their different perspectives</a:t>
            </a:r>
          </a:p>
          <a:p>
            <a:pPr lvl="0" algn="ctr"/>
            <a:r>
              <a:rPr lang="en-GB" sz="1600" b="1" dirty="0">
                <a:solidFill>
                  <a:srgbClr val="C00000"/>
                </a:solidFill>
              </a:rPr>
              <a:t>- compare the methods they use to convey their attitudes</a:t>
            </a:r>
          </a:p>
          <a:p>
            <a:pPr lvl="0" algn="ctr"/>
            <a:r>
              <a:rPr lang="en-GB" sz="1600" b="1" dirty="0">
                <a:solidFill>
                  <a:srgbClr val="C00000"/>
                </a:solidFill>
              </a:rPr>
              <a:t>- support your ideas with quotations from both texts</a:t>
            </a:r>
          </a:p>
        </p:txBody>
      </p:sp>
      <p:sp>
        <p:nvSpPr>
          <p:cNvPr id="9" name="Text Box 4"/>
          <p:cNvSpPr txBox="1"/>
          <p:nvPr/>
        </p:nvSpPr>
        <p:spPr>
          <a:xfrm>
            <a:off x="156841" y="1463910"/>
            <a:ext cx="1878676" cy="3186246"/>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use language?</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present their thoughts and feelings?</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tell us about their experiences?</a:t>
            </a:r>
          </a:p>
        </p:txBody>
      </p:sp>
      <p:sp>
        <p:nvSpPr>
          <p:cNvPr id="10" name="Text Box 2"/>
          <p:cNvSpPr txBox="1"/>
          <p:nvPr/>
        </p:nvSpPr>
        <p:spPr>
          <a:xfrm>
            <a:off x="9784744" y="1751227"/>
            <a:ext cx="2088699" cy="2944153"/>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What</a:t>
            </a:r>
            <a:r>
              <a:rPr lang="en-GB" dirty="0">
                <a:solidFill>
                  <a:srgbClr val="C00000"/>
                </a:solidFill>
                <a:effectLst/>
                <a:ea typeface="Calibri" panose="020F0502020204030204" pitchFamily="34" charset="0"/>
                <a:cs typeface="Times New Roman" panose="02020603050405020304" pitchFamily="18" charset="0"/>
              </a:rPr>
              <a:t> do the writers think?</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What</a:t>
            </a:r>
            <a:r>
              <a:rPr lang="en-GB" dirty="0">
                <a:solidFill>
                  <a:srgbClr val="C00000"/>
                </a:solidFill>
                <a:effectLst/>
                <a:ea typeface="Calibri" panose="020F0502020204030204" pitchFamily="34" charset="0"/>
                <a:cs typeface="Times New Roman" panose="02020603050405020304" pitchFamily="18" charset="0"/>
              </a:rPr>
              <a:t> has shaped these thoughts and feelings</a:t>
            </a:r>
            <a:r>
              <a:rPr lang="en-GB" dirty="0" smtClean="0">
                <a:solidFill>
                  <a:srgbClr val="C00000"/>
                </a:solidFill>
                <a:effectLst/>
                <a:ea typeface="Calibri" panose="020F0502020204030204" pitchFamily="34" charset="0"/>
                <a:cs typeface="Times New Roman" panose="02020603050405020304" pitchFamily="18" charset="0"/>
              </a:rPr>
              <a:t>?</a:t>
            </a:r>
            <a:endParaRPr lang="en-GB" dirty="0">
              <a:solidFill>
                <a:srgbClr val="C00000"/>
              </a:solidFill>
              <a:effectLst/>
              <a:ea typeface="Calibri" panose="020F0502020204030204" pitchFamily="34" charset="0"/>
              <a:cs typeface="Times New Roman" panose="02020603050405020304" pitchFamily="18" charset="0"/>
            </a:endParaRPr>
          </a:p>
        </p:txBody>
      </p:sp>
      <p:cxnSp>
        <p:nvCxnSpPr>
          <p:cNvPr id="11" name="Straight Arrow Connector 10"/>
          <p:cNvCxnSpPr/>
          <p:nvPr/>
        </p:nvCxnSpPr>
        <p:spPr>
          <a:xfrm flipV="1">
            <a:off x="1825385" y="2208525"/>
            <a:ext cx="1254481" cy="1014778"/>
          </a:xfrm>
          <a:prstGeom prst="straightConnector1">
            <a:avLst/>
          </a:prstGeom>
          <a:noFill/>
          <a:ln w="38100" cap="flat" cmpd="sng" algn="ctr">
            <a:solidFill>
              <a:srgbClr val="C00000"/>
            </a:solidFill>
            <a:prstDash val="solid"/>
            <a:tailEnd type="arrow"/>
          </a:ln>
          <a:effectLst/>
        </p:spPr>
      </p:cxnSp>
      <p:cxnSp>
        <p:nvCxnSpPr>
          <p:cNvPr id="12" name="Straight Arrow Connector 11"/>
          <p:cNvCxnSpPr/>
          <p:nvPr/>
        </p:nvCxnSpPr>
        <p:spPr>
          <a:xfrm flipH="1">
            <a:off x="7956645" y="2422772"/>
            <a:ext cx="1828099" cy="1030112"/>
          </a:xfrm>
          <a:prstGeom prst="straightConnector1">
            <a:avLst/>
          </a:prstGeom>
          <a:noFill/>
          <a:ln w="38100" cap="flat" cmpd="sng" algn="ctr">
            <a:solidFill>
              <a:srgbClr val="C00000"/>
            </a:solidFill>
            <a:prstDash val="solid"/>
            <a:tailEnd type="arrow"/>
          </a:ln>
          <a:effectLst/>
        </p:spPr>
      </p:cxnSp>
    </p:spTree>
    <p:extLst>
      <p:ext uri="{BB962C8B-B14F-4D97-AF65-F5344CB8AC3E}">
        <p14:creationId xmlns:p14="http://schemas.microsoft.com/office/powerpoint/2010/main" val="126541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88" y="203774"/>
            <a:ext cx="12190413" cy="65480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TWO, QUESTION FOUR</a:t>
            </a:r>
            <a:endParaRPr kumimoji="0" lang="en-GB" sz="1600" b="0" i="0" u="none" strike="noStrike" kern="1200" cap="none" spc="0" normalizeH="0" baseline="0" noProof="0" dirty="0">
              <a:ln>
                <a:noFill/>
              </a:ln>
              <a:solidFill>
                <a:prstClr val="black"/>
              </a:solidFill>
              <a:effectLst/>
              <a:uLnTx/>
              <a:uFillTx/>
              <a:latin typeface="Open Sans"/>
            </a:endParaRPr>
          </a:p>
        </p:txBody>
      </p:sp>
      <p:cxnSp>
        <p:nvCxnSpPr>
          <p:cNvPr id="3" name="Straight Connector 2"/>
          <p:cNvCxnSpPr/>
          <p:nvPr/>
        </p:nvCxnSpPr>
        <p:spPr>
          <a:xfrm>
            <a:off x="5980614" y="1750023"/>
            <a:ext cx="19024" cy="418593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49969" y="2256432"/>
            <a:ext cx="5137387" cy="186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04368" y="1750024"/>
            <a:ext cx="1817022" cy="461665"/>
          </a:xfrm>
          <a:prstGeom prst="rect">
            <a:avLst/>
          </a:prstGeom>
          <a:noFill/>
          <a:ln>
            <a:solidFill>
              <a:schemeClr val="bg1"/>
            </a:solidFill>
          </a:ln>
        </p:spPr>
        <p:txBody>
          <a:bodyPr wrap="square" rtlCol="0">
            <a:spAutoFit/>
          </a:bodyPr>
          <a:lstStyle/>
          <a:p>
            <a:r>
              <a:rPr lang="en-GB" sz="2400" b="1" dirty="0" smtClean="0">
                <a:solidFill>
                  <a:srgbClr val="C00000"/>
                </a:solidFill>
              </a:rPr>
              <a:t>Source A</a:t>
            </a:r>
            <a:endParaRPr lang="en-GB" sz="2400" b="1" dirty="0">
              <a:solidFill>
                <a:srgbClr val="C00000"/>
              </a:solidFill>
            </a:endParaRPr>
          </a:p>
        </p:txBody>
      </p:sp>
      <p:sp>
        <p:nvSpPr>
          <p:cNvPr id="6" name="TextBox 5"/>
          <p:cNvSpPr txBox="1"/>
          <p:nvPr/>
        </p:nvSpPr>
        <p:spPr>
          <a:xfrm>
            <a:off x="6573062" y="1750023"/>
            <a:ext cx="1817022" cy="461665"/>
          </a:xfrm>
          <a:prstGeom prst="rect">
            <a:avLst/>
          </a:prstGeom>
          <a:noFill/>
          <a:ln>
            <a:solidFill>
              <a:schemeClr val="bg1"/>
            </a:solidFill>
          </a:ln>
        </p:spPr>
        <p:txBody>
          <a:bodyPr wrap="square" rtlCol="0">
            <a:spAutoFit/>
          </a:bodyPr>
          <a:lstStyle/>
          <a:p>
            <a:r>
              <a:rPr lang="en-GB" sz="2400" b="1" dirty="0" smtClean="0">
                <a:solidFill>
                  <a:srgbClr val="C00000"/>
                </a:solidFill>
              </a:rPr>
              <a:t>Source B</a:t>
            </a:r>
            <a:endParaRPr lang="en-GB" sz="2400" b="1" dirty="0">
              <a:solidFill>
                <a:srgbClr val="C00000"/>
              </a:solidFill>
            </a:endParaRPr>
          </a:p>
        </p:txBody>
      </p:sp>
      <p:sp>
        <p:nvSpPr>
          <p:cNvPr id="10" name="Text Box 4"/>
          <p:cNvSpPr txBox="1"/>
          <p:nvPr/>
        </p:nvSpPr>
        <p:spPr>
          <a:xfrm>
            <a:off x="156841" y="1463910"/>
            <a:ext cx="1878676" cy="3186246"/>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use language?</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present their thoughts and feelings?</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tell us about their experiences?</a:t>
            </a:r>
          </a:p>
        </p:txBody>
      </p:sp>
      <p:sp>
        <p:nvSpPr>
          <p:cNvPr id="11" name="Text Box 2"/>
          <p:cNvSpPr txBox="1"/>
          <p:nvPr/>
        </p:nvSpPr>
        <p:spPr>
          <a:xfrm>
            <a:off x="9766487" y="637144"/>
            <a:ext cx="2088699" cy="1840721"/>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What</a:t>
            </a:r>
            <a:r>
              <a:rPr lang="en-GB" dirty="0">
                <a:solidFill>
                  <a:srgbClr val="C00000"/>
                </a:solidFill>
                <a:effectLst/>
                <a:ea typeface="Calibri" panose="020F0502020204030204" pitchFamily="34" charset="0"/>
                <a:cs typeface="Times New Roman" panose="02020603050405020304" pitchFamily="18" charset="0"/>
              </a:rPr>
              <a:t> do the writers think?</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What</a:t>
            </a:r>
            <a:r>
              <a:rPr lang="en-GB" dirty="0">
                <a:solidFill>
                  <a:srgbClr val="C00000"/>
                </a:solidFill>
                <a:effectLst/>
                <a:ea typeface="Calibri" panose="020F0502020204030204" pitchFamily="34" charset="0"/>
                <a:cs typeface="Times New Roman" panose="02020603050405020304" pitchFamily="18" charset="0"/>
              </a:rPr>
              <a:t> has shaped these thoughts and feelings</a:t>
            </a:r>
            <a:r>
              <a:rPr lang="en-GB" dirty="0" smtClean="0">
                <a:solidFill>
                  <a:srgbClr val="C00000"/>
                </a:solidFill>
                <a:effectLst/>
                <a:ea typeface="Calibri" panose="020F0502020204030204" pitchFamily="34" charset="0"/>
                <a:cs typeface="Times New Roman" panose="02020603050405020304" pitchFamily="18" charset="0"/>
              </a:rPr>
              <a:t>?</a:t>
            </a:r>
            <a:endParaRPr lang="en-GB" dirty="0">
              <a:solidFill>
                <a:srgbClr val="C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4964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2856</TotalTime>
  <Words>636</Words>
  <Application>Microsoft Office PowerPoint</Application>
  <PresentationFormat>Widescreen</PresentationFormat>
  <Paragraphs>130</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Berlin Sans FB</vt:lpstr>
      <vt:lpstr>Calibri</vt:lpstr>
      <vt:lpstr>Calibri Light</vt:lpstr>
      <vt:lpstr>Helvetica</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17</cp:revision>
  <dcterms:created xsi:type="dcterms:W3CDTF">2018-11-30T09:22:07Z</dcterms:created>
  <dcterms:modified xsi:type="dcterms:W3CDTF">2019-05-02T12:16:39Z</dcterms:modified>
</cp:coreProperties>
</file>