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1" r:id="rId4"/>
    <p:sldId id="260" r:id="rId5"/>
    <p:sldId id="259" r:id="rId6"/>
    <p:sldId id="269" r:id="rId7"/>
    <p:sldId id="262" r:id="rId8"/>
    <p:sldId id="263" r:id="rId9"/>
    <p:sldId id="264" r:id="rId10"/>
    <p:sldId id="267" r:id="rId11"/>
    <p:sldId id="268"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4CD17-A2E9-4A32-90EF-13693B7BAB65}" type="datetimeFigureOut">
              <a:rPr lang="en-GB" smtClean="0"/>
              <a:t>30/04/2019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63D25-4AE9-42FD-8C16-5AF607099C56}" type="slidenum">
              <a:rPr lang="en-GB" smtClean="0"/>
              <a:t>‹#›</a:t>
            </a:fld>
            <a:endParaRPr lang="en-GB"/>
          </a:p>
        </p:txBody>
      </p:sp>
    </p:spTree>
    <p:extLst>
      <p:ext uri="{BB962C8B-B14F-4D97-AF65-F5344CB8AC3E}">
        <p14:creationId xmlns:p14="http://schemas.microsoft.com/office/powerpoint/2010/main" val="305510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@SPryke2</a:t>
            </a:r>
            <a:endParaRPr lang="en-GB" dirty="0"/>
          </a:p>
        </p:txBody>
      </p:sp>
      <p:sp>
        <p:nvSpPr>
          <p:cNvPr id="4" name="Slide Number Placeholder 3"/>
          <p:cNvSpPr>
            <a:spLocks noGrp="1"/>
          </p:cNvSpPr>
          <p:nvPr>
            <p:ph type="sldNum" sz="quarter" idx="10"/>
          </p:nvPr>
        </p:nvSpPr>
        <p:spPr/>
        <p:txBody>
          <a:bodyPr/>
          <a:lstStyle/>
          <a:p>
            <a:fld id="{6BF7F4FD-E61C-4F7E-96FC-5839A0E19A3F}" type="slidenum">
              <a:rPr lang="en-GB" smtClean="0"/>
              <a:t>1</a:t>
            </a:fld>
            <a:endParaRPr lang="en-GB"/>
          </a:p>
        </p:txBody>
      </p:sp>
    </p:spTree>
    <p:extLst>
      <p:ext uri="{BB962C8B-B14F-4D97-AF65-F5344CB8AC3E}">
        <p14:creationId xmlns:p14="http://schemas.microsoft.com/office/powerpoint/2010/main" val="277951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90618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37297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95774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B875E-FD53-4E7F-8C86-D04C6C70DC5F}"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427470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875E-FD53-4E7F-8C86-D04C6C70DC5F}"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343308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5B875E-FD53-4E7F-8C86-D04C6C70DC5F}"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17216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5B875E-FD53-4E7F-8C86-D04C6C70DC5F}"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400528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5B875E-FD53-4E7F-8C86-D04C6C70DC5F}"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35660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875E-FD53-4E7F-8C86-D04C6C70DC5F}"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244884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875E-FD53-4E7F-8C86-D04C6C70DC5F}"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104625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875E-FD53-4E7F-8C86-D04C6C70DC5F}"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9FB77-A82D-4C8C-9EE8-05434E10B532}" type="slidenum">
              <a:rPr lang="en-GB" smtClean="0"/>
              <a:t>‹#›</a:t>
            </a:fld>
            <a:endParaRPr lang="en-GB"/>
          </a:p>
        </p:txBody>
      </p:sp>
    </p:spTree>
    <p:extLst>
      <p:ext uri="{BB962C8B-B14F-4D97-AF65-F5344CB8AC3E}">
        <p14:creationId xmlns:p14="http://schemas.microsoft.com/office/powerpoint/2010/main" val="323667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875E-FD53-4E7F-8C86-D04C6C70DC5F}" type="datetimeFigureOut">
              <a:rPr lang="en-GB" smtClean="0"/>
              <a:t>30/04/2019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9FB77-A82D-4C8C-9EE8-05434E10B532}" type="slidenum">
              <a:rPr lang="en-GB" smtClean="0"/>
              <a:t>‹#›</a:t>
            </a:fld>
            <a:endParaRPr lang="en-GB"/>
          </a:p>
        </p:txBody>
      </p:sp>
    </p:spTree>
    <p:extLst>
      <p:ext uri="{BB962C8B-B14F-4D97-AF65-F5344CB8AC3E}">
        <p14:creationId xmlns:p14="http://schemas.microsoft.com/office/powerpoint/2010/main" val="2819658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in71.com/" TargetMode="External"/><Relationship Id="rId2" Type="http://schemas.openxmlformats.org/officeDocument/2006/relationships/hyperlink" Target="https://www.ginspa.co.u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gin barman"/>
          <p:cNvPicPr>
            <a:picLocks noChangeAspect="1" noChangeArrowheads="1"/>
          </p:cNvPicPr>
          <p:nvPr/>
        </p:nvPicPr>
        <p:blipFill rotWithShape="1">
          <a:blip r:embed="rId3">
            <a:extLst>
              <a:ext uri="{28A0092B-C50C-407E-A947-70E740481C1C}">
                <a14:useLocalDpi xmlns:a14="http://schemas.microsoft.com/office/drawing/2010/main" val="0"/>
              </a:ext>
            </a:extLst>
          </a:blip>
          <a:srcRect l="45330" r="8407"/>
          <a:stretch/>
        </p:blipFill>
        <p:spPr bwMode="auto">
          <a:xfrm>
            <a:off x="5583220" y="0"/>
            <a:ext cx="662133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90475" cy="68203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AQA GCSE LANGUAGE – PAPER TWO</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7" name="Title 1"/>
          <p:cNvSpPr txBox="1">
            <a:spLocks/>
          </p:cNvSpPr>
          <p:nvPr/>
        </p:nvSpPr>
        <p:spPr>
          <a:xfrm>
            <a:off x="0" y="5944222"/>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GIN</a:t>
            </a: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1975107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263" y="348505"/>
            <a:ext cx="7848534" cy="6052295"/>
          </a:xfrm>
          <a:prstGeom prst="rect">
            <a:avLst/>
          </a:prstGeom>
        </p:spPr>
      </p:pic>
    </p:spTree>
    <p:extLst>
      <p:ext uri="{BB962C8B-B14F-4D97-AF65-F5344CB8AC3E}">
        <p14:creationId xmlns:p14="http://schemas.microsoft.com/office/powerpoint/2010/main" val="2862401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264" y="609903"/>
            <a:ext cx="8106769" cy="5657242"/>
          </a:xfrm>
          <a:prstGeom prst="rect">
            <a:avLst/>
          </a:prstGeom>
        </p:spPr>
      </p:pic>
    </p:spTree>
    <p:extLst>
      <p:ext uri="{BB962C8B-B14F-4D97-AF65-F5344CB8AC3E}">
        <p14:creationId xmlns:p14="http://schemas.microsoft.com/office/powerpoint/2010/main" val="427200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21433" y="256651"/>
            <a:ext cx="8605668" cy="242877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Q4</a:t>
            </a:r>
            <a:r>
              <a:rPr lang="en-GB" sz="1600" dirty="0">
                <a:effectLst/>
                <a:latin typeface="Arial" panose="020B0604020202020204" pitchFamily="34" charset="0"/>
                <a:ea typeface="Calibri" panose="020F0502020204030204" pitchFamily="34" charset="0"/>
                <a:cs typeface="Times New Roman" panose="02020603050405020304" pitchFamily="18" charset="0"/>
              </a:rPr>
              <a:t> For this question, you need to refer to the </a:t>
            </a:r>
            <a:r>
              <a:rPr lang="en-GB" sz="1600" b="1" dirty="0">
                <a:effectLst/>
                <a:latin typeface="Arial" panose="020B0604020202020204" pitchFamily="34" charset="0"/>
                <a:ea typeface="Calibri" panose="020F0502020204030204" pitchFamily="34" charset="0"/>
                <a:cs typeface="Times New Roman" panose="02020603050405020304" pitchFamily="18" charset="0"/>
              </a:rPr>
              <a:t>whole of Source A</a:t>
            </a:r>
            <a:r>
              <a:rPr lang="en-GB" sz="1600" dirty="0">
                <a:effectLst/>
                <a:latin typeface="Arial" panose="020B0604020202020204" pitchFamily="34" charset="0"/>
                <a:ea typeface="Calibri" panose="020F0502020204030204" pitchFamily="34" charset="0"/>
                <a:cs typeface="Times New Roman" panose="02020603050405020304" pitchFamily="18" charset="0"/>
              </a:rPr>
              <a:t>, together with </a:t>
            </a:r>
            <a:r>
              <a:rPr lang="en-GB" sz="1600" b="1" dirty="0">
                <a:effectLst/>
                <a:latin typeface="Arial" panose="020B0604020202020204" pitchFamily="34" charset="0"/>
                <a:ea typeface="Calibri" panose="020F0502020204030204" pitchFamily="34" charset="0"/>
                <a:cs typeface="Times New Roman" panose="02020603050405020304" pitchFamily="18" charset="0"/>
              </a:rPr>
              <a:t>Source B.</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Compare how the two writers convey their different </a:t>
            </a: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perspectives on gin.</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In your response, you could:</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compare the different views </a:t>
            </a:r>
            <a:endParaRPr lang="en-GB" sz="1400" dirty="0">
              <a:effectLst/>
              <a:ea typeface="Calibri" panose="020F0502020204030204" pitchFamily="34" charset="0"/>
              <a:cs typeface="Times New Roman" panose="02020603050405020304" pitchFamily="18" charset="0"/>
            </a:endParaRPr>
          </a:p>
          <a:p>
            <a:pPr>
              <a:lnSpc>
                <a:spcPct val="107000"/>
              </a:lnSpc>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compare the methods used to compare their views</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 support your ideas with quotations from both texts. 	</a:t>
            </a:r>
            <a:r>
              <a:rPr lang="en-GB"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600" b="1"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600" b="1" dirty="0">
                <a:effectLst/>
                <a:latin typeface="Arial" panose="020B0604020202020204" pitchFamily="34" charset="0"/>
                <a:ea typeface="Calibri" panose="020F0502020204030204" pitchFamily="34" charset="0"/>
                <a:cs typeface="Times New Roman" panose="02020603050405020304" pitchFamily="18" charset="0"/>
              </a:rPr>
              <a:t>16 marks]</a:t>
            </a:r>
            <a:endParaRPr lang="en-GB" sz="14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15462" t="28297" r="14500" b="24501"/>
          <a:stretch/>
        </p:blipFill>
        <p:spPr>
          <a:xfrm>
            <a:off x="321433" y="3547687"/>
            <a:ext cx="7371759" cy="2793253"/>
          </a:xfrm>
          <a:prstGeom prst="rect">
            <a:avLst/>
          </a:prstGeom>
        </p:spPr>
      </p:pic>
      <p:sp>
        <p:nvSpPr>
          <p:cNvPr id="4" name="TextBox 3"/>
          <p:cNvSpPr txBox="1"/>
          <p:nvPr/>
        </p:nvSpPr>
        <p:spPr>
          <a:xfrm>
            <a:off x="3881362" y="3086022"/>
            <a:ext cx="1265945" cy="923330"/>
          </a:xfrm>
          <a:prstGeom prst="rect">
            <a:avLst/>
          </a:prstGeom>
          <a:solidFill>
            <a:schemeClr val="bg1"/>
          </a:solidFill>
          <a:ln>
            <a:solidFill>
              <a:schemeClr val="tx1"/>
            </a:solidFill>
          </a:ln>
        </p:spPr>
        <p:txBody>
          <a:bodyPr wrap="square" rtlCol="0">
            <a:spAutoFit/>
          </a:bodyPr>
          <a:lstStyle/>
          <a:p>
            <a:r>
              <a:rPr lang="en-GB" dirty="0" smtClean="0"/>
              <a:t>What does this literally tell us?</a:t>
            </a:r>
            <a:endParaRPr lang="en-GB" dirty="0"/>
          </a:p>
        </p:txBody>
      </p:sp>
      <p:sp>
        <p:nvSpPr>
          <p:cNvPr id="5" name="TextBox 4"/>
          <p:cNvSpPr txBox="1"/>
          <p:nvPr/>
        </p:nvSpPr>
        <p:spPr>
          <a:xfrm>
            <a:off x="5230534" y="2272079"/>
            <a:ext cx="1337979" cy="1754326"/>
          </a:xfrm>
          <a:prstGeom prst="rect">
            <a:avLst/>
          </a:prstGeom>
          <a:solidFill>
            <a:schemeClr val="bg1"/>
          </a:solidFill>
          <a:ln>
            <a:solidFill>
              <a:schemeClr val="tx1"/>
            </a:solidFill>
          </a:ln>
        </p:spPr>
        <p:txBody>
          <a:bodyPr wrap="square" rtlCol="0">
            <a:spAutoFit/>
          </a:bodyPr>
          <a:lstStyle/>
          <a:p>
            <a:r>
              <a:rPr lang="en-GB" dirty="0" smtClean="0"/>
              <a:t>Dig in to words – what do they suggest about gin? </a:t>
            </a:r>
            <a:endParaRPr lang="en-GB" dirty="0"/>
          </a:p>
        </p:txBody>
      </p:sp>
      <p:sp>
        <p:nvSpPr>
          <p:cNvPr id="6" name="TextBox 5"/>
          <p:cNvSpPr txBox="1"/>
          <p:nvPr/>
        </p:nvSpPr>
        <p:spPr>
          <a:xfrm>
            <a:off x="6608484" y="2809023"/>
            <a:ext cx="1321992" cy="923330"/>
          </a:xfrm>
          <a:prstGeom prst="rect">
            <a:avLst/>
          </a:prstGeom>
          <a:solidFill>
            <a:schemeClr val="bg1"/>
          </a:solidFill>
          <a:ln>
            <a:solidFill>
              <a:schemeClr val="tx1"/>
            </a:solidFill>
          </a:ln>
        </p:spPr>
        <p:txBody>
          <a:bodyPr wrap="square" rtlCol="0">
            <a:spAutoFit/>
          </a:bodyPr>
          <a:lstStyle/>
          <a:p>
            <a:r>
              <a:rPr lang="en-GB" dirty="0" smtClean="0"/>
              <a:t>What does he think about gin?</a:t>
            </a:r>
            <a:endParaRPr lang="en-GB" dirty="0"/>
          </a:p>
        </p:txBody>
      </p:sp>
      <p:sp>
        <p:nvSpPr>
          <p:cNvPr id="7" name="Rectangle 6"/>
          <p:cNvSpPr/>
          <p:nvPr/>
        </p:nvSpPr>
        <p:spPr>
          <a:xfrm>
            <a:off x="8072580" y="3170841"/>
            <a:ext cx="4424219" cy="3170099"/>
          </a:xfrm>
          <a:prstGeom prst="rect">
            <a:avLst/>
          </a:prstGeom>
        </p:spPr>
        <p:txBody>
          <a:bodyPr wrap="square">
            <a:spAutoFit/>
          </a:bodyPr>
          <a:lstStyle/>
          <a:p>
            <a:r>
              <a:rPr lang="en-GB" sz="2000" dirty="0"/>
              <a:t>Both writers show their views of </a:t>
            </a:r>
            <a:r>
              <a:rPr lang="en-GB" sz="2000" dirty="0" smtClean="0"/>
              <a:t>... </a:t>
            </a:r>
          </a:p>
          <a:p>
            <a:r>
              <a:rPr lang="en-GB" sz="2000" dirty="0" smtClean="0"/>
              <a:t>Dickens thinks... </a:t>
            </a:r>
          </a:p>
          <a:p>
            <a:r>
              <a:rPr lang="en-GB" sz="2000" dirty="0" smtClean="0"/>
              <a:t>He </a:t>
            </a:r>
            <a:r>
              <a:rPr lang="en-GB" sz="2000" dirty="0"/>
              <a:t>writes </a:t>
            </a:r>
            <a:r>
              <a:rPr lang="en-GB" sz="2000" dirty="0" smtClean="0"/>
              <a:t> ‘…’ </a:t>
            </a:r>
            <a:r>
              <a:rPr lang="en-GB" sz="2000" dirty="0"/>
              <a:t>This literally means…</a:t>
            </a:r>
          </a:p>
          <a:p>
            <a:r>
              <a:rPr lang="en-GB" sz="2000" dirty="0"/>
              <a:t>The </a:t>
            </a:r>
            <a:r>
              <a:rPr lang="en-GB" sz="2000" dirty="0" smtClean="0"/>
              <a:t>[T] ‘…’ </a:t>
            </a:r>
            <a:r>
              <a:rPr lang="en-GB" sz="2000" dirty="0"/>
              <a:t>suggests…</a:t>
            </a:r>
          </a:p>
          <a:p>
            <a:r>
              <a:rPr lang="en-GB" sz="2000" dirty="0"/>
              <a:t>This tells us that </a:t>
            </a:r>
            <a:r>
              <a:rPr lang="en-GB" sz="2000" dirty="0" smtClean="0"/>
              <a:t>the writer </a:t>
            </a:r>
            <a:r>
              <a:rPr lang="en-GB" sz="2000" dirty="0"/>
              <a:t>thinks…</a:t>
            </a:r>
          </a:p>
          <a:p>
            <a:r>
              <a:rPr lang="en-GB" sz="2000" dirty="0"/>
              <a:t>On the other hand, </a:t>
            </a:r>
            <a:r>
              <a:rPr lang="en-GB" sz="2000" dirty="0" smtClean="0"/>
              <a:t>Writer B thinks…</a:t>
            </a:r>
          </a:p>
          <a:p>
            <a:r>
              <a:rPr lang="en-GB" sz="2000" dirty="0" smtClean="0"/>
              <a:t>He </a:t>
            </a:r>
            <a:r>
              <a:rPr lang="en-GB" sz="2000" dirty="0"/>
              <a:t>writes </a:t>
            </a:r>
            <a:r>
              <a:rPr lang="en-GB" sz="2000" dirty="0" smtClean="0"/>
              <a:t>…</a:t>
            </a:r>
            <a:endParaRPr lang="en-GB" sz="2000" dirty="0"/>
          </a:p>
          <a:p>
            <a:r>
              <a:rPr lang="en-GB" sz="2000" dirty="0"/>
              <a:t>This literally means…</a:t>
            </a:r>
          </a:p>
          <a:p>
            <a:r>
              <a:rPr lang="en-GB" sz="2000" dirty="0"/>
              <a:t>The </a:t>
            </a:r>
            <a:r>
              <a:rPr lang="en-GB" sz="2000" dirty="0" smtClean="0"/>
              <a:t>[T] ‘…’ </a:t>
            </a:r>
            <a:r>
              <a:rPr lang="en-GB" sz="2000" dirty="0"/>
              <a:t>suggests…</a:t>
            </a:r>
          </a:p>
          <a:p>
            <a:r>
              <a:rPr lang="en-GB" sz="2000" dirty="0"/>
              <a:t>This tells us that </a:t>
            </a:r>
            <a:r>
              <a:rPr lang="en-GB" sz="2000" dirty="0" smtClean="0"/>
              <a:t>Writer B thinks</a:t>
            </a:r>
            <a:r>
              <a:rPr lang="en-GB" sz="2000" dirty="0"/>
              <a:t>…</a:t>
            </a:r>
          </a:p>
        </p:txBody>
      </p:sp>
      <p:cxnSp>
        <p:nvCxnSpPr>
          <p:cNvPr id="8" name="Straight Connector 7"/>
          <p:cNvCxnSpPr/>
          <p:nvPr/>
        </p:nvCxnSpPr>
        <p:spPr>
          <a:xfrm>
            <a:off x="10494085" y="256651"/>
            <a:ext cx="3870" cy="282937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133242" y="823395"/>
            <a:ext cx="2742663" cy="103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252318" y="335874"/>
            <a:ext cx="1091574"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A</a:t>
            </a:r>
            <a:endParaRPr lang="en-GB" sz="1600" b="1" dirty="0">
              <a:solidFill>
                <a:srgbClr val="C00000"/>
              </a:solidFill>
            </a:endParaRPr>
          </a:p>
        </p:txBody>
      </p:sp>
      <p:sp>
        <p:nvSpPr>
          <p:cNvPr id="11" name="TextBox 10"/>
          <p:cNvSpPr txBox="1"/>
          <p:nvPr/>
        </p:nvSpPr>
        <p:spPr>
          <a:xfrm>
            <a:off x="10775025" y="335874"/>
            <a:ext cx="1007765"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B</a:t>
            </a:r>
            <a:endParaRPr lang="en-GB" sz="1600" b="1" dirty="0">
              <a:solidFill>
                <a:srgbClr val="C00000"/>
              </a:solidFill>
            </a:endParaRPr>
          </a:p>
        </p:txBody>
      </p:sp>
    </p:spTree>
    <p:extLst>
      <p:ext uri="{BB962C8B-B14F-4D97-AF65-F5344CB8AC3E}">
        <p14:creationId xmlns:p14="http://schemas.microsoft.com/office/powerpoint/2010/main" val="3869313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p:nvPr/>
        </p:nvSpPr>
        <p:spPr>
          <a:xfrm>
            <a:off x="1843458" y="300070"/>
            <a:ext cx="8606179" cy="1405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b="1" dirty="0">
                <a:latin typeface="Arial" panose="020B0604020202020204" pitchFamily="34" charset="0"/>
                <a:ea typeface="Calibri" panose="020F0502020204030204" pitchFamily="34" charset="0"/>
                <a:cs typeface="Times New Roman" panose="02020603050405020304" pitchFamily="18" charset="0"/>
              </a:rPr>
              <a:t>Q3 Refer to Source A.</a:t>
            </a:r>
            <a:r>
              <a:rPr lang="en-GB" sz="2400" dirty="0">
                <a:latin typeface="Arial" panose="020B0604020202020204" pitchFamily="34" charset="0"/>
                <a:ea typeface="Calibri" panose="020F0502020204030204" pitchFamily="34" charset="0"/>
                <a:cs typeface="Times New Roman" panose="02020603050405020304" pitchFamily="18" charset="0"/>
              </a:rPr>
              <a:t> How does the writer use language to describe </a:t>
            </a:r>
            <a:r>
              <a:rPr lang="en-GB" sz="2400" dirty="0" smtClean="0">
                <a:latin typeface="Arial" panose="020B0604020202020204" pitchFamily="34" charset="0"/>
                <a:ea typeface="Calibri" panose="020F0502020204030204" pitchFamily="34" charset="0"/>
                <a:cs typeface="Times New Roman" panose="02020603050405020304" pitchFamily="18" charset="0"/>
              </a:rPr>
              <a:t>Seven Dials? </a:t>
            </a:r>
            <a:endParaRPr lang="en-GB" sz="2000" dirty="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Arial" panose="020B0604020202020204" pitchFamily="34" charset="0"/>
                <a:ea typeface="Calibri" panose="020F0502020204030204" pitchFamily="34" charset="0"/>
                <a:cs typeface="Times New Roman" panose="02020603050405020304" pitchFamily="18" charset="0"/>
              </a:rPr>
              <a:t>				</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400" b="1" dirty="0" smtClean="0">
                <a:latin typeface="Arial" panose="020B0604020202020204" pitchFamily="34" charset="0"/>
                <a:ea typeface="Calibri" panose="020F0502020204030204" pitchFamily="34" charset="0"/>
                <a:cs typeface="Times New Roman" panose="02020603050405020304" pitchFamily="18" charset="0"/>
              </a:rPr>
              <a:t>[</a:t>
            </a:r>
            <a:r>
              <a:rPr lang="en-GB" sz="2400" b="1" dirty="0">
                <a:latin typeface="Arial" panose="020B0604020202020204" pitchFamily="34" charset="0"/>
                <a:ea typeface="Calibri" panose="020F0502020204030204" pitchFamily="34" charset="0"/>
                <a:cs typeface="Times New Roman" panose="02020603050405020304" pitchFamily="18" charset="0"/>
              </a:rPr>
              <a:t>12 marks]</a:t>
            </a:r>
            <a:endParaRPr lang="en-GB" sz="2000" dirty="0">
              <a:ea typeface="Calibri" panose="020F0502020204030204" pitchFamily="34" charset="0"/>
              <a:cs typeface="Times New Roman" panose="02020603050405020304" pitchFamily="18" charset="0"/>
            </a:endParaRPr>
          </a:p>
        </p:txBody>
      </p:sp>
      <p:pic>
        <p:nvPicPr>
          <p:cNvPr id="7" name="Picture 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589" t="15484" r="241" b="45739"/>
          <a:stretch/>
        </p:blipFill>
        <p:spPr>
          <a:xfrm>
            <a:off x="1616756" y="1749960"/>
            <a:ext cx="8832880" cy="2551536"/>
          </a:xfrm>
          <a:prstGeom prst="rect">
            <a:avLst/>
          </a:prstGeom>
        </p:spPr>
      </p:pic>
      <p:sp>
        <p:nvSpPr>
          <p:cNvPr id="2" name="TextBox 1"/>
          <p:cNvSpPr txBox="1"/>
          <p:nvPr/>
        </p:nvSpPr>
        <p:spPr>
          <a:xfrm>
            <a:off x="1843458" y="4355612"/>
            <a:ext cx="7691779" cy="2308324"/>
          </a:xfrm>
          <a:prstGeom prst="rect">
            <a:avLst/>
          </a:prstGeom>
          <a:noFill/>
        </p:spPr>
        <p:txBody>
          <a:bodyPr wrap="square" rtlCol="0">
            <a:spAutoFit/>
          </a:bodyPr>
          <a:lstStyle/>
          <a:p>
            <a:r>
              <a:rPr lang="en-GB" sz="2400" dirty="0"/>
              <a:t>The writer describes </a:t>
            </a:r>
            <a:r>
              <a:rPr lang="en-GB" sz="2400" dirty="0" smtClean="0"/>
              <a:t>Seven Dials </a:t>
            </a:r>
            <a:r>
              <a:rPr lang="en-GB" sz="2400" dirty="0"/>
              <a:t>as…</a:t>
            </a:r>
          </a:p>
          <a:p>
            <a:r>
              <a:rPr lang="en-GB" sz="2400" dirty="0"/>
              <a:t>He uses the [T] ‘…’ … </a:t>
            </a:r>
          </a:p>
          <a:p>
            <a:r>
              <a:rPr lang="en-GB" sz="2400" dirty="0"/>
              <a:t>This literally means…</a:t>
            </a:r>
          </a:p>
          <a:p>
            <a:r>
              <a:rPr lang="en-GB" sz="2400" dirty="0"/>
              <a:t>The [T] ‘….’ suggests… / could imply…</a:t>
            </a:r>
          </a:p>
          <a:p>
            <a:r>
              <a:rPr lang="en-GB" sz="2400" dirty="0"/>
              <a:t>Furthermore, this could represent…</a:t>
            </a:r>
          </a:p>
          <a:p>
            <a:r>
              <a:rPr lang="en-GB" sz="2400" dirty="0"/>
              <a:t>Another quotation to reinforce this is… </a:t>
            </a:r>
          </a:p>
        </p:txBody>
      </p:sp>
      <p:sp>
        <p:nvSpPr>
          <p:cNvPr id="8" name="Rectangle 7"/>
          <p:cNvSpPr/>
          <p:nvPr/>
        </p:nvSpPr>
        <p:spPr>
          <a:xfrm>
            <a:off x="1868537" y="3162007"/>
            <a:ext cx="1193404" cy="307777"/>
          </a:xfrm>
          <a:prstGeom prst="rect">
            <a:avLst/>
          </a:prstGeom>
        </p:spPr>
        <p:txBody>
          <a:bodyPr wrap="none">
            <a:spAutoFit/>
          </a:bodyPr>
          <a:lstStyle/>
          <a:p>
            <a:pPr algn="ctr"/>
            <a:r>
              <a:rPr lang="en-GB" sz="1400" dirty="0"/>
              <a:t>‘QUOTATION’</a:t>
            </a:r>
          </a:p>
        </p:txBody>
      </p:sp>
      <p:sp>
        <p:nvSpPr>
          <p:cNvPr id="9" name="Rectangle 8"/>
          <p:cNvSpPr/>
          <p:nvPr/>
        </p:nvSpPr>
        <p:spPr>
          <a:xfrm>
            <a:off x="3703449" y="2958239"/>
            <a:ext cx="1469563" cy="646331"/>
          </a:xfrm>
          <a:prstGeom prst="rect">
            <a:avLst/>
          </a:prstGeom>
        </p:spPr>
        <p:txBody>
          <a:bodyPr wrap="square">
            <a:spAutoFit/>
          </a:bodyPr>
          <a:lstStyle/>
          <a:p>
            <a:pPr algn="ctr"/>
            <a:r>
              <a:rPr lang="en-GB" b="1" dirty="0"/>
              <a:t>Most obvious </a:t>
            </a:r>
            <a:r>
              <a:rPr lang="en-GB" dirty="0"/>
              <a:t>idea here.</a:t>
            </a:r>
          </a:p>
        </p:txBody>
      </p:sp>
      <p:sp>
        <p:nvSpPr>
          <p:cNvPr id="10" name="Rectangle 9"/>
          <p:cNvSpPr/>
          <p:nvPr/>
        </p:nvSpPr>
        <p:spPr>
          <a:xfrm>
            <a:off x="5633510" y="2771373"/>
            <a:ext cx="1866452" cy="923330"/>
          </a:xfrm>
          <a:prstGeom prst="rect">
            <a:avLst/>
          </a:prstGeom>
        </p:spPr>
        <p:txBody>
          <a:bodyPr wrap="square">
            <a:spAutoFit/>
          </a:bodyPr>
          <a:lstStyle/>
          <a:p>
            <a:pPr algn="ctr"/>
            <a:r>
              <a:rPr lang="en-GB" b="1" dirty="0"/>
              <a:t>Dig in </a:t>
            </a:r>
            <a:r>
              <a:rPr lang="en-GB" dirty="0"/>
              <a:t>to one word – what does it suggest?</a:t>
            </a:r>
          </a:p>
        </p:txBody>
      </p:sp>
      <p:sp>
        <p:nvSpPr>
          <p:cNvPr id="11" name="TextBox 10"/>
          <p:cNvSpPr txBox="1"/>
          <p:nvPr/>
        </p:nvSpPr>
        <p:spPr>
          <a:xfrm>
            <a:off x="8056060" y="2634664"/>
            <a:ext cx="2393577" cy="923330"/>
          </a:xfrm>
          <a:prstGeom prst="rect">
            <a:avLst/>
          </a:prstGeom>
          <a:noFill/>
        </p:spPr>
        <p:txBody>
          <a:bodyPr wrap="square" rtlCol="0">
            <a:spAutoFit/>
          </a:bodyPr>
          <a:lstStyle/>
          <a:p>
            <a:r>
              <a:rPr lang="en-GB" b="1" dirty="0"/>
              <a:t>Pull back: </a:t>
            </a:r>
            <a:r>
              <a:rPr lang="en-GB" dirty="0"/>
              <a:t>what is the writer trying to say about </a:t>
            </a:r>
            <a:r>
              <a:rPr lang="en-GB" dirty="0" smtClean="0"/>
              <a:t>Seven Dials? </a:t>
            </a:r>
            <a:endParaRPr lang="en-GB" dirty="0"/>
          </a:p>
        </p:txBody>
      </p:sp>
      <p:sp>
        <p:nvSpPr>
          <p:cNvPr id="3" name="TextBox 2"/>
          <p:cNvSpPr txBox="1"/>
          <p:nvPr/>
        </p:nvSpPr>
        <p:spPr>
          <a:xfrm>
            <a:off x="4061011" y="3858500"/>
            <a:ext cx="6174889" cy="369332"/>
          </a:xfrm>
          <a:prstGeom prst="rect">
            <a:avLst/>
          </a:prstGeom>
          <a:noFill/>
        </p:spPr>
        <p:txBody>
          <a:bodyPr wrap="square" rtlCol="0">
            <a:spAutoFit/>
          </a:bodyPr>
          <a:lstStyle/>
          <a:p>
            <a:r>
              <a:rPr lang="en-GB" dirty="0" smtClean="0"/>
              <a:t>WHAT		         HOW	                   WHY</a:t>
            </a:r>
            <a:endParaRPr lang="en-GB" dirty="0"/>
          </a:p>
        </p:txBody>
      </p:sp>
    </p:spTree>
    <p:extLst>
      <p:ext uri="{BB962C8B-B14F-4D97-AF65-F5344CB8AC3E}">
        <p14:creationId xmlns:p14="http://schemas.microsoft.com/office/powerpoint/2010/main" val="14931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                     READ THE SOURCES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pic>
        <p:nvPicPr>
          <p:cNvPr id="7" name="Picture 6"/>
          <p:cNvPicPr>
            <a:picLocks noChangeAspect="1"/>
          </p:cNvPicPr>
          <p:nvPr/>
        </p:nvPicPr>
        <p:blipFill rotWithShape="1">
          <a:blip r:embed="rId2"/>
          <a:srcRect l="34857" t="17280" r="35810" b="8900"/>
          <a:stretch/>
        </p:blipFill>
        <p:spPr>
          <a:xfrm rot="288233">
            <a:off x="8294857" y="477603"/>
            <a:ext cx="3482786" cy="4930177"/>
          </a:xfrm>
          <a:prstGeom prst="rect">
            <a:avLst/>
          </a:prstGeom>
          <a:ln w="19050">
            <a:solidFill>
              <a:srgbClr val="C00000"/>
            </a:solidFill>
          </a:ln>
          <a:effectLst>
            <a:glow rad="139700">
              <a:schemeClr val="accent2">
                <a:satMod val="175000"/>
                <a:alpha val="40000"/>
              </a:schemeClr>
            </a:glow>
          </a:effectLst>
        </p:spPr>
      </p:pic>
      <p:pic>
        <p:nvPicPr>
          <p:cNvPr id="6" name="Picture 5"/>
          <p:cNvPicPr>
            <a:picLocks noChangeAspect="1"/>
          </p:cNvPicPr>
          <p:nvPr/>
        </p:nvPicPr>
        <p:blipFill rotWithShape="1">
          <a:blip r:embed="rId3"/>
          <a:srcRect l="34857" t="16942" r="35619" b="8730"/>
          <a:stretch/>
        </p:blipFill>
        <p:spPr>
          <a:xfrm rot="21352915">
            <a:off x="5791051" y="1092412"/>
            <a:ext cx="2882072" cy="4081385"/>
          </a:xfrm>
          <a:prstGeom prst="rect">
            <a:avLst/>
          </a:prstGeom>
          <a:ln w="19050">
            <a:solidFill>
              <a:srgbClr val="C00000"/>
            </a:solidFill>
          </a:ln>
          <a:effectLst>
            <a:glow rad="139700">
              <a:schemeClr val="accent2">
                <a:satMod val="175000"/>
                <a:alpha val="40000"/>
              </a:schemeClr>
            </a:glow>
          </a:effectLst>
        </p:spPr>
      </p:pic>
      <p:sp>
        <p:nvSpPr>
          <p:cNvPr id="2" name="TextBox 1"/>
          <p:cNvSpPr txBox="1"/>
          <p:nvPr/>
        </p:nvSpPr>
        <p:spPr>
          <a:xfrm>
            <a:off x="165999" y="1624009"/>
            <a:ext cx="5268191" cy="4062651"/>
          </a:xfrm>
          <a:prstGeom prst="rect">
            <a:avLst/>
          </a:prstGeom>
          <a:noFill/>
        </p:spPr>
        <p:txBody>
          <a:bodyPr wrap="square" rtlCol="0">
            <a:spAutoFit/>
          </a:bodyPr>
          <a:lstStyle/>
          <a:p>
            <a:pPr algn="ctr"/>
            <a:r>
              <a:rPr lang="en-GB" sz="2400" b="1" u="sng" dirty="0" smtClean="0">
                <a:solidFill>
                  <a:srgbClr val="C00000"/>
                </a:solidFill>
              </a:rPr>
              <a:t>Read the sources. </a:t>
            </a:r>
          </a:p>
          <a:p>
            <a:endParaRPr lang="en-GB" sz="2400" b="1" dirty="0">
              <a:solidFill>
                <a:srgbClr val="C00000"/>
              </a:solidFill>
            </a:endParaRPr>
          </a:p>
          <a:p>
            <a:endParaRPr lang="en-GB" sz="2400" b="1" dirty="0" smtClean="0">
              <a:solidFill>
                <a:srgbClr val="C00000"/>
              </a:solidFill>
            </a:endParaRPr>
          </a:p>
          <a:p>
            <a:r>
              <a:rPr lang="en-GB" sz="2400" b="1" dirty="0" smtClean="0">
                <a:solidFill>
                  <a:srgbClr val="C00000"/>
                </a:solidFill>
              </a:rPr>
              <a:t>As you read, highlight anything you can use to answer Q2 and Q4. </a:t>
            </a:r>
          </a:p>
          <a:p>
            <a:endParaRPr lang="en-GB" sz="2400" b="1" dirty="0">
              <a:solidFill>
                <a:srgbClr val="C00000"/>
              </a:solidFill>
            </a:endParaRPr>
          </a:p>
          <a:p>
            <a:pPr marL="342900" indent="-342900">
              <a:buFontTx/>
              <a:buChar char="-"/>
            </a:pPr>
            <a:r>
              <a:rPr lang="en-GB" sz="2400" b="1" dirty="0" smtClean="0">
                <a:solidFill>
                  <a:srgbClr val="C00000"/>
                </a:solidFill>
              </a:rPr>
              <a:t>The differences between the effects of gin. </a:t>
            </a:r>
          </a:p>
          <a:p>
            <a:pPr marL="342900" indent="-342900">
              <a:buFontTx/>
              <a:buChar char="-"/>
            </a:pPr>
            <a:r>
              <a:rPr lang="en-GB" sz="2400" b="1" dirty="0" smtClean="0">
                <a:solidFill>
                  <a:srgbClr val="C00000"/>
                </a:solidFill>
              </a:rPr>
              <a:t>The differences in their perspectives on gin.</a:t>
            </a:r>
          </a:p>
          <a:p>
            <a:endParaRPr lang="en-GB" dirty="0">
              <a:solidFill>
                <a:srgbClr val="FFC000"/>
              </a:solidFill>
            </a:endParaRPr>
          </a:p>
        </p:txBody>
      </p:sp>
    </p:spTree>
    <p:extLst>
      <p:ext uri="{BB962C8B-B14F-4D97-AF65-F5344CB8AC3E}">
        <p14:creationId xmlns:p14="http://schemas.microsoft.com/office/powerpoint/2010/main" val="2287228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2" y="97103"/>
            <a:ext cx="11876443" cy="6678751"/>
          </a:xfrm>
          <a:prstGeom prst="rect">
            <a:avLst/>
          </a:prstGeom>
        </p:spPr>
        <p:txBody>
          <a:bodyPr wrap="square">
            <a:spAutoFit/>
          </a:bodyPr>
          <a:lstStyle/>
          <a:p>
            <a:r>
              <a:rPr lang="en-GB" b="1" dirty="0" smtClean="0">
                <a:solidFill>
                  <a:srgbClr val="000000"/>
                </a:solidFill>
                <a:effectLst/>
                <a:latin typeface="Verdana" panose="020B0604030504040204" pitchFamily="34" charset="0"/>
                <a:ea typeface="Verdana" panose="020B0604030504040204" pitchFamily="34" charset="0"/>
              </a:rPr>
              <a:t>Source A: Seven Dials by </a:t>
            </a:r>
            <a:r>
              <a:rPr lang="en-GB" sz="1600" b="1" dirty="0" smtClean="0">
                <a:solidFill>
                  <a:srgbClr val="000000"/>
                </a:solidFill>
                <a:effectLst/>
                <a:latin typeface="Verdana" panose="020B0604030504040204" pitchFamily="34" charset="0"/>
                <a:ea typeface="Verdana" panose="020B0604030504040204" pitchFamily="34" charset="0"/>
              </a:rPr>
              <a:t>Charles Dickens (1835)</a:t>
            </a:r>
          </a:p>
          <a:p>
            <a:endParaRPr lang="en-GB" sz="2000" dirty="0" smtClean="0">
              <a:effectLst/>
              <a:latin typeface="Times New Roman" panose="02020603050405020304" pitchFamily="18" charset="0"/>
              <a:ea typeface="Times New Roman" panose="02020603050405020304" pitchFamily="18" charset="0"/>
            </a:endParaRPr>
          </a:p>
          <a:p>
            <a:r>
              <a:rPr lang="en-GB" sz="1500" dirty="0" smtClean="0">
                <a:solidFill>
                  <a:srgbClr val="000000"/>
                </a:solidFill>
                <a:effectLst/>
                <a:latin typeface="Verdana" panose="020B0604030504040204" pitchFamily="34" charset="0"/>
                <a:ea typeface="Times New Roman" panose="02020603050405020304" pitchFamily="18" charset="0"/>
              </a:rPr>
              <a:t>The stranger who finds himself in 'The Dials' for the first time, and stands at the entrance of seven obscure passages, uncertain which to take, will see enough around him to keep his curiosity and attention awake for no inconsiderable time. From the irregular square into which he has plunged, the streets and courts dart in all directions, until they are lost in the unwholesome vapour which hangs over the house-tops, and renders the dirty perspective uncertain and confined; and lounging at every corner, as if they came there to take a few gasps of such fresh air as has found its way so far, but is too much exhausted already, to be enabled to force itself into the narrow alleys around, are groups of people, whose appearance and dwellings would fill any mind but a regular Londoner's with astonishment.</a:t>
            </a:r>
            <a:endParaRPr lang="en-GB" sz="1500" dirty="0" smtClean="0">
              <a:effectLst/>
              <a:latin typeface="Times New Roman" panose="02020603050405020304" pitchFamily="18" charset="0"/>
              <a:ea typeface="Times New Roman" panose="02020603050405020304" pitchFamily="18" charset="0"/>
            </a:endParaRPr>
          </a:p>
          <a:p>
            <a:r>
              <a:rPr lang="en-GB" sz="1500" dirty="0" smtClean="0">
                <a:solidFill>
                  <a:srgbClr val="000000"/>
                </a:solidFill>
                <a:effectLst/>
                <a:latin typeface="Verdana" panose="020B0604030504040204" pitchFamily="34" charset="0"/>
                <a:ea typeface="Times New Roman" panose="02020603050405020304" pitchFamily="18" charset="0"/>
              </a:rPr>
              <a:t>On one side, a little crowd has collected round a couple of ladies, who having imbibed the contents of various 'three-outs' of gin and bitters in the course of the morning, have at length differed on some point and are on the eve of settling the quarrel satisfactorily, by an appeal to blows, greatly to the interest of other ladies who live in the same house, and tenements adjoining, and who are all partisans on one side or other.</a:t>
            </a:r>
          </a:p>
          <a:p>
            <a:endParaRPr lang="en-GB" sz="1500" dirty="0" smtClean="0">
              <a:effectLst/>
              <a:latin typeface="Times New Roman" panose="02020603050405020304" pitchFamily="18" charset="0"/>
              <a:ea typeface="Times New Roman" panose="02020603050405020304" pitchFamily="18" charset="0"/>
            </a:endParaRPr>
          </a:p>
          <a:p>
            <a:r>
              <a:rPr lang="en-GB" sz="1500" dirty="0" smtClean="0">
                <a:solidFill>
                  <a:srgbClr val="000000"/>
                </a:solidFill>
                <a:effectLst/>
                <a:latin typeface="Verdana" panose="020B0604030504040204" pitchFamily="34" charset="0"/>
                <a:ea typeface="Times New Roman" panose="02020603050405020304" pitchFamily="18" charset="0"/>
              </a:rPr>
              <a:t>'Why don't you pitch into her, Sarah?' exclaims one half-dressed matron, by way of encouragement. 'Why don't you? if MY '</a:t>
            </a:r>
            <a:r>
              <a:rPr lang="en-GB" sz="1500" dirty="0" err="1" smtClean="0">
                <a:solidFill>
                  <a:srgbClr val="000000"/>
                </a:solidFill>
                <a:effectLst/>
                <a:latin typeface="Verdana" panose="020B0604030504040204" pitchFamily="34" charset="0"/>
                <a:ea typeface="Times New Roman" panose="02020603050405020304" pitchFamily="18" charset="0"/>
              </a:rPr>
              <a:t>usband</a:t>
            </a:r>
            <a:r>
              <a:rPr lang="en-GB" sz="1500" dirty="0" smtClean="0">
                <a:solidFill>
                  <a:srgbClr val="000000"/>
                </a:solidFill>
                <a:effectLst/>
                <a:latin typeface="Verdana" panose="020B0604030504040204" pitchFamily="34" charset="0"/>
                <a:ea typeface="Times New Roman" panose="02020603050405020304" pitchFamily="18" charset="0"/>
              </a:rPr>
              <a:t> had treated her with a drain last night, unbeknown to me, I'd tear her precious eyes out - a vixen!'</a:t>
            </a:r>
            <a:endParaRPr lang="en-GB" sz="1500" dirty="0" smtClean="0">
              <a:effectLst/>
              <a:latin typeface="Times New Roman" panose="02020603050405020304" pitchFamily="18" charset="0"/>
              <a:ea typeface="Times New Roman" panose="02020603050405020304" pitchFamily="18" charset="0"/>
            </a:endParaRPr>
          </a:p>
          <a:p>
            <a:r>
              <a:rPr lang="en-GB" sz="1500" dirty="0" smtClean="0">
                <a:solidFill>
                  <a:srgbClr val="000000"/>
                </a:solidFill>
                <a:effectLst/>
                <a:latin typeface="Verdana" panose="020B0604030504040204" pitchFamily="34" charset="0"/>
                <a:ea typeface="Times New Roman" panose="02020603050405020304" pitchFamily="18" charset="0"/>
              </a:rPr>
              <a:t>'Never mind,' replies the opposition expressively, 'never mind; YOU go home, and, when you're quite sober, mend your stockings.‘</a:t>
            </a:r>
            <a:endParaRPr lang="en-GB" sz="1500" dirty="0" smtClean="0">
              <a:effectLst/>
              <a:latin typeface="Times New Roman" panose="02020603050405020304" pitchFamily="18" charset="0"/>
              <a:ea typeface="Times New Roman" panose="02020603050405020304" pitchFamily="18" charset="0"/>
            </a:endParaRPr>
          </a:p>
          <a:p>
            <a:endParaRPr lang="en-GB" sz="1500" dirty="0">
              <a:solidFill>
                <a:srgbClr val="000000"/>
              </a:solidFill>
              <a:latin typeface="Times New Roman" panose="02020603050405020304" pitchFamily="18" charset="0"/>
              <a:ea typeface="Times New Roman" panose="02020603050405020304" pitchFamily="18" charset="0"/>
            </a:endParaRPr>
          </a:p>
          <a:p>
            <a:r>
              <a:rPr lang="en-GB" sz="1500" dirty="0" smtClean="0">
                <a:solidFill>
                  <a:srgbClr val="000000"/>
                </a:solidFill>
                <a:effectLst/>
                <a:latin typeface="Verdana" panose="020B0604030504040204" pitchFamily="34" charset="0"/>
                <a:ea typeface="Times New Roman" panose="02020603050405020304" pitchFamily="18" charset="0"/>
              </a:rPr>
              <a:t>This somewhat personal allusion, not only to the lady's habits of intemperance, but also to the state of her wardrobe, rouses her utmost ire, and she accordingly complies with the urgent request of the bystanders to 'pitch in'. The scuffle became general, and terminates, in minor play-bill phraseology, with 'arrival of the policemen, interior of the station-house, and impressive denouement.‘</a:t>
            </a:r>
          </a:p>
          <a:p>
            <a:endParaRPr lang="en-GB" sz="1500" dirty="0" smtClean="0">
              <a:effectLst/>
              <a:latin typeface="Times New Roman" panose="02020603050405020304" pitchFamily="18" charset="0"/>
              <a:ea typeface="Times New Roman" panose="02020603050405020304" pitchFamily="18" charset="0"/>
            </a:endParaRPr>
          </a:p>
          <a:p>
            <a:r>
              <a:rPr lang="en-GB" sz="1500" dirty="0" smtClean="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In addition to the numerous groups who are idling about the gin- shops and squabbling in the centre of the road, every post in the open space has its occupant, who leans against it for hours, with listless perseverance. It is odd enough that one class of men in London appear to have no enjoyment beyond leaning against posts. We never saw a regular bricklayer's labourer take any other recreation, fighting excepted.</a:t>
            </a:r>
            <a:endParaRPr lang="en-GB" sz="1500" dirty="0"/>
          </a:p>
        </p:txBody>
      </p:sp>
    </p:spTree>
    <p:extLst>
      <p:ext uri="{BB962C8B-B14F-4D97-AF65-F5344CB8AC3E}">
        <p14:creationId xmlns:p14="http://schemas.microsoft.com/office/powerpoint/2010/main" val="143166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9662" y="550040"/>
            <a:ext cx="11828978"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Source B: Botanical Bliss: Gin Spa opens in Glasgow (The Independent, 2018)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What is more relaxing than getting a pedicure? Getting your feet pampered while enjoying a gin and tonic.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If this sounds too good to be true, we have great news: Gin Spa is an actual place in Glasgow, Scotland - and it sounds incredible. Dedicated solely to the botanicals found in gin, the spirit-themed spa offers up massages, facials, pedicures, and reflexology - with products featuring clove, lavender, eucalyptus, and pink grapefruit.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According to their </a:t>
            </a:r>
            <a:r>
              <a:rPr kumimoji="0" lang="en-GB" altLang="en-US" b="0" i="0" u="none" strike="noStrike" cap="none" normalizeH="0" baseline="0" dirty="0" smtClean="0">
                <a:ln>
                  <a:noFill/>
                </a:ln>
                <a:solidFill>
                  <a:srgbClr val="EC1A2E"/>
                </a:solidFill>
                <a:effectLst/>
                <a:latin typeface="Calibri" panose="020F0502020204030204" pitchFamily="34" charset="0"/>
                <a:ea typeface="Times New Roman" panose="02020603050405020304" pitchFamily="18" charset="0"/>
                <a:cs typeface="Calibri" panose="020F0502020204030204" pitchFamily="34" charset="0"/>
                <a:hlinkClick r:id="rId2"/>
              </a:rPr>
              <a:t>website</a:t>
            </a:r>
            <a:r>
              <a:rPr kumimoji="0" lang="en-GB" altLang="en-US"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 “Gin Spa is the very first botanically inspired day spa in the world, and offers visitors a truly unique experience right in the stylish Merchant City area of Glasgow.” And considering the spa was founded by the team who created </a:t>
            </a:r>
            <a:r>
              <a:rPr kumimoji="0" lang="en-GB" altLang="en-US" b="0" i="0" u="none" strike="noStrike" cap="none" normalizeH="0" baseline="0" dirty="0" smtClean="0">
                <a:ln>
                  <a:noFill/>
                </a:ln>
                <a:solidFill>
                  <a:srgbClr val="EC1A2E"/>
                </a:solidFill>
                <a:effectLst/>
                <a:latin typeface="Calibri" panose="020F0502020204030204" pitchFamily="34" charset="0"/>
                <a:ea typeface="Times New Roman" panose="02020603050405020304" pitchFamily="18" charset="0"/>
                <a:cs typeface="Calibri" panose="020F0502020204030204" pitchFamily="34" charset="0"/>
                <a:hlinkClick r:id="rId3"/>
              </a:rPr>
              <a:t>Gin71</a:t>
            </a:r>
            <a:r>
              <a:rPr kumimoji="0" lang="en-GB" altLang="en-US"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 in 2014, you can guarantee the gin is delicious.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In addition to offering your favourite spirit, customers can also choose their treatments based on how they want to feel - options include: happy, active, tranquil, pure, or detox.</a:t>
            </a: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If that doesn’t convince you to book a spa day, the offers will.</a:t>
            </a: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0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You can choose from treatments such as a luxury manicure, which includes a hand massage and a gin cocktail, or a head massage, which comes with a complimentary gin and tonic and an aromatherapy chocolate.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rgbClr val="281E1E"/>
                </a:solidFill>
                <a:effectLst/>
                <a:latin typeface="Calibri" panose="020F0502020204030204" pitchFamily="34" charset="0"/>
                <a:ea typeface="Times New Roman" panose="02020603050405020304" pitchFamily="18" charset="0"/>
                <a:cs typeface="Calibri" panose="020F0502020204030204" pitchFamily="34" charset="0"/>
              </a:rPr>
              <a:t>Who else thinks this spa sounds like the most relaxing place on earth?</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573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7" y="159949"/>
            <a:ext cx="12190413" cy="654803"/>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KEY SKILL – SUMMARISING AND INFERENCE (QUESTION 2)</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Rectangle 5"/>
          <p:cNvSpPr/>
          <p:nvPr/>
        </p:nvSpPr>
        <p:spPr>
          <a:xfrm>
            <a:off x="3375546" y="1032585"/>
            <a:ext cx="8634484" cy="1785104"/>
          </a:xfrm>
          <a:prstGeom prst="rect">
            <a:avLst/>
          </a:prstGeom>
        </p:spPr>
        <p:txBody>
          <a:bodyPr wrap="square">
            <a:spAutoFit/>
          </a:bodyPr>
          <a:lstStyle/>
          <a:p>
            <a:pPr algn="ctr">
              <a:spcAft>
                <a:spcPts val="0"/>
              </a:spcAft>
            </a:pPr>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Question </a:t>
            </a:r>
            <a:r>
              <a:rPr lang="en-GB"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2: You </a:t>
            </a:r>
            <a:r>
              <a:rPr lang="en-GB"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need to refer to Source A and Source B for this question. </a:t>
            </a:r>
            <a:endParaRPr lang="en-GB" b="1"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endParaRPr lang="en-GB" sz="2000" b="1" dirty="0">
              <a:solidFill>
                <a:srgbClr val="C00000"/>
              </a:solidFill>
              <a:latin typeface="Times New Roman" panose="02020603050405020304" pitchFamily="18" charset="0"/>
              <a:ea typeface="Times New Roman" panose="02020603050405020304" pitchFamily="18" charset="0"/>
            </a:endParaRPr>
          </a:p>
          <a:p>
            <a:pPr algn="ctr"/>
            <a:r>
              <a:rPr lang="en-GB" b="1" dirty="0">
                <a:solidFill>
                  <a:srgbClr val="C00000"/>
                </a:solidFill>
              </a:rPr>
              <a:t>Use details from both Sources. Write a summary of the differences between </a:t>
            </a:r>
            <a:r>
              <a:rPr lang="en-GB" b="1" dirty="0" smtClean="0">
                <a:solidFill>
                  <a:srgbClr val="C00000"/>
                </a:solidFill>
              </a:rPr>
              <a:t>the effects of gin in the two sources. </a:t>
            </a:r>
          </a:p>
          <a:p>
            <a:r>
              <a:rPr lang="en-GB" b="1" dirty="0">
                <a:latin typeface="Helvetica" panose="020B0604020202020204" pitchFamily="34" charset="0"/>
              </a:rPr>
              <a:t>	</a:t>
            </a:r>
            <a:r>
              <a:rPr lang="en-GB" b="1" dirty="0" smtClean="0">
                <a:latin typeface="Helvetica" panose="020B0604020202020204" pitchFamily="34" charset="0"/>
              </a:rPr>
              <a:t>						</a:t>
            </a:r>
          </a:p>
          <a:p>
            <a:r>
              <a:rPr lang="en-GB" b="1" dirty="0">
                <a:latin typeface="Helvetica" panose="020B0604020202020204" pitchFamily="34" charset="0"/>
              </a:rPr>
              <a:t>	</a:t>
            </a:r>
            <a:r>
              <a:rPr lang="en-GB" b="1" dirty="0" smtClean="0">
                <a:latin typeface="Helvetica" panose="020B0604020202020204" pitchFamily="34" charset="0"/>
              </a:rPr>
              <a:t>						</a:t>
            </a:r>
            <a:r>
              <a:rPr lang="en-GB" b="1" dirty="0" smtClean="0">
                <a:solidFill>
                  <a:srgbClr val="C00000"/>
                </a:solidFill>
              </a:rPr>
              <a:t>8 </a:t>
            </a:r>
            <a:r>
              <a:rPr lang="en-GB" b="1" dirty="0">
                <a:solidFill>
                  <a:srgbClr val="C00000"/>
                </a:solidFill>
              </a:rPr>
              <a:t>marks</a:t>
            </a:r>
            <a:endParaRPr lang="en-GB" sz="2000" b="1" dirty="0">
              <a:solidFill>
                <a:srgbClr val="C00000"/>
              </a:solidFill>
              <a:effectLst/>
              <a:ea typeface="Times New Roman" panose="02020603050405020304" pitchFamily="18" charset="0"/>
            </a:endParaRPr>
          </a:p>
        </p:txBody>
      </p:sp>
      <p:sp>
        <p:nvSpPr>
          <p:cNvPr id="7" name="Rectangle 6"/>
          <p:cNvSpPr/>
          <p:nvPr/>
        </p:nvSpPr>
        <p:spPr>
          <a:xfrm>
            <a:off x="118184" y="2571503"/>
            <a:ext cx="3078051" cy="1403797"/>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INFERENCE</a:t>
            </a:r>
          </a:p>
          <a:p>
            <a:pPr algn="ctr"/>
            <a:endParaRPr lang="en-GB" b="1" dirty="0">
              <a:solidFill>
                <a:srgbClr val="C00000"/>
              </a:solidFill>
            </a:endParaRPr>
          </a:p>
          <a:p>
            <a:pPr algn="ctr"/>
            <a:r>
              <a:rPr lang="en-GB" b="1" dirty="0" smtClean="0">
                <a:solidFill>
                  <a:srgbClr val="C00000"/>
                </a:solidFill>
              </a:rPr>
              <a:t>Making a prediction about something based on evidence.</a:t>
            </a:r>
          </a:p>
          <a:p>
            <a:pPr algn="ctr"/>
            <a:endParaRPr lang="en-GB" dirty="0">
              <a:solidFill>
                <a:srgbClr val="C00000"/>
              </a:solidFill>
            </a:endParaRPr>
          </a:p>
        </p:txBody>
      </p:sp>
      <p:sp>
        <p:nvSpPr>
          <p:cNvPr id="8" name="Rectangle 7"/>
          <p:cNvSpPr/>
          <p:nvPr/>
        </p:nvSpPr>
        <p:spPr>
          <a:xfrm>
            <a:off x="118185" y="1032585"/>
            <a:ext cx="3078051" cy="1403797"/>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b="1" dirty="0" smtClean="0">
              <a:solidFill>
                <a:srgbClr val="C00000"/>
              </a:solidFill>
            </a:endParaRPr>
          </a:p>
          <a:p>
            <a:pPr algn="ctr"/>
            <a:r>
              <a:rPr lang="en-GB" b="1" dirty="0" smtClean="0">
                <a:solidFill>
                  <a:srgbClr val="C00000"/>
                </a:solidFill>
              </a:rPr>
              <a:t>SUMMARY</a:t>
            </a:r>
          </a:p>
          <a:p>
            <a:pPr algn="ctr"/>
            <a:endParaRPr lang="en-GB" b="1" dirty="0">
              <a:solidFill>
                <a:srgbClr val="C00000"/>
              </a:solidFill>
            </a:endParaRPr>
          </a:p>
          <a:p>
            <a:pPr algn="ctr"/>
            <a:r>
              <a:rPr lang="en-GB" b="1" dirty="0" smtClean="0">
                <a:solidFill>
                  <a:srgbClr val="C00000"/>
                </a:solidFill>
              </a:rPr>
              <a:t>A summary means you need to ‘sum up’ the text.</a:t>
            </a:r>
          </a:p>
          <a:p>
            <a:pPr algn="ctr"/>
            <a:endParaRPr lang="en-GB" dirty="0">
              <a:solidFill>
                <a:srgbClr val="C00000"/>
              </a:solidFill>
            </a:endParaRPr>
          </a:p>
        </p:txBody>
      </p:sp>
      <p:sp>
        <p:nvSpPr>
          <p:cNvPr id="9" name="Rectangle 8"/>
          <p:cNvSpPr/>
          <p:nvPr/>
        </p:nvSpPr>
        <p:spPr>
          <a:xfrm>
            <a:off x="118183" y="4084779"/>
            <a:ext cx="3078051" cy="2670863"/>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solidFill>
                  <a:srgbClr val="C00000"/>
                </a:solidFill>
              </a:rPr>
              <a:t>WHAT DOES THE MARK SCHEME SAY? </a:t>
            </a:r>
          </a:p>
          <a:p>
            <a:pPr algn="ctr"/>
            <a:endParaRPr lang="en-GB" b="1" dirty="0">
              <a:solidFill>
                <a:srgbClr val="C00000"/>
              </a:solidFill>
            </a:endParaRPr>
          </a:p>
          <a:p>
            <a:pPr algn="ctr"/>
            <a:r>
              <a:rPr lang="en-GB" sz="1600" b="1" dirty="0" smtClean="0">
                <a:solidFill>
                  <a:srgbClr val="C00000"/>
                </a:solidFill>
              </a:rPr>
              <a:t>Identify and interpret explicit and implicit information and ideas.</a:t>
            </a:r>
          </a:p>
          <a:p>
            <a:pPr algn="ctr"/>
            <a:endParaRPr lang="en-GB" sz="1600" b="1" dirty="0">
              <a:solidFill>
                <a:srgbClr val="C00000"/>
              </a:solidFill>
            </a:endParaRPr>
          </a:p>
          <a:p>
            <a:pPr algn="ctr"/>
            <a:endParaRPr lang="en-GB" dirty="0">
              <a:solidFill>
                <a:srgbClr val="C00000"/>
              </a:solidFill>
            </a:endParaRPr>
          </a:p>
        </p:txBody>
      </p:sp>
      <p:cxnSp>
        <p:nvCxnSpPr>
          <p:cNvPr id="10" name="Straight Connector 9"/>
          <p:cNvCxnSpPr/>
          <p:nvPr/>
        </p:nvCxnSpPr>
        <p:spPr>
          <a:xfrm flipH="1">
            <a:off x="7779224" y="3170209"/>
            <a:ext cx="24400" cy="34626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10530" y="3607560"/>
            <a:ext cx="5137387" cy="18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64929" y="3101152"/>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A</a:t>
            </a:r>
            <a:endParaRPr lang="en-GB" sz="2400" b="1" dirty="0">
              <a:solidFill>
                <a:srgbClr val="C00000"/>
              </a:solidFill>
            </a:endParaRPr>
          </a:p>
        </p:txBody>
      </p:sp>
      <p:sp>
        <p:nvSpPr>
          <p:cNvPr id="13" name="TextBox 12"/>
          <p:cNvSpPr txBox="1"/>
          <p:nvPr/>
        </p:nvSpPr>
        <p:spPr>
          <a:xfrm>
            <a:off x="8333623" y="3101151"/>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B</a:t>
            </a:r>
            <a:endParaRPr lang="en-GB" sz="2400" b="1" dirty="0">
              <a:solidFill>
                <a:srgbClr val="C00000"/>
              </a:solidFill>
            </a:endParaRPr>
          </a:p>
        </p:txBody>
      </p:sp>
    </p:spTree>
    <p:extLst>
      <p:ext uri="{BB962C8B-B14F-4D97-AF65-F5344CB8AC3E}">
        <p14:creationId xmlns:p14="http://schemas.microsoft.com/office/powerpoint/2010/main" val="3126308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547" y="311606"/>
            <a:ext cx="8407020" cy="6174647"/>
          </a:xfrm>
          <a:prstGeom prst="rect">
            <a:avLst/>
          </a:prstGeom>
        </p:spPr>
      </p:pic>
    </p:spTree>
    <p:extLst>
      <p:ext uri="{BB962C8B-B14F-4D97-AF65-F5344CB8AC3E}">
        <p14:creationId xmlns:p14="http://schemas.microsoft.com/office/powerpoint/2010/main" val="1896980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3"/>
          <p:cNvSpPr txBox="1"/>
          <p:nvPr/>
        </p:nvSpPr>
        <p:spPr>
          <a:xfrm>
            <a:off x="304801" y="138688"/>
            <a:ext cx="11692484" cy="1308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pPr>
            <a:r>
              <a:rPr lang="en-GB" sz="2400" b="1" dirty="0">
                <a:latin typeface="Arial" panose="020B0604020202020204" pitchFamily="34" charset="0"/>
                <a:ea typeface="Calibri" panose="020F0502020204030204" pitchFamily="34" charset="0"/>
                <a:cs typeface="Times New Roman" panose="02020603050405020304" pitchFamily="18" charset="0"/>
              </a:rPr>
              <a:t>Q2 Refer to source A and Source B. </a:t>
            </a:r>
            <a:r>
              <a:rPr lang="en-GB" sz="2400" dirty="0" smtClean="0">
                <a:latin typeface="Helvetica" panose="020B0604020202020204" pitchFamily="34" charset="0"/>
              </a:rPr>
              <a:t>Use details from both Sources. Write a summary of the differences between the effects of gin in the two sources.	</a:t>
            </a:r>
            <a:r>
              <a:rPr lang="en-GB" sz="2800" dirty="0">
                <a:latin typeface="Arial" panose="020B0604020202020204" pitchFamily="34" charset="0"/>
                <a:ea typeface="Calibri" panose="020F0502020204030204" pitchFamily="34" charset="0"/>
                <a:cs typeface="Times New Roman" panose="02020603050405020304" pitchFamily="18" charset="0"/>
              </a:rPr>
              <a:t>	</a:t>
            </a:r>
            <a:r>
              <a:rPr lang="en-GB" sz="2800" dirty="0" smtClean="0">
                <a:latin typeface="Arial" panose="020B0604020202020204" pitchFamily="34" charset="0"/>
                <a:ea typeface="Calibri" panose="020F0502020204030204" pitchFamily="34" charset="0"/>
                <a:cs typeface="Times New Roman" panose="02020603050405020304" pitchFamily="18" charset="0"/>
              </a:rPr>
              <a:t>										</a:t>
            </a:r>
            <a:r>
              <a:rPr lang="en-GB" sz="2400" b="1" dirty="0" smtClean="0">
                <a:latin typeface="Arial" panose="020B0604020202020204" pitchFamily="34" charset="0"/>
                <a:ea typeface="Calibri" panose="020F0502020204030204" pitchFamily="34" charset="0"/>
                <a:cs typeface="Times New Roman" panose="02020603050405020304" pitchFamily="18" charset="0"/>
              </a:rPr>
              <a:t>[</a:t>
            </a:r>
            <a:r>
              <a:rPr lang="en-GB" sz="2400" b="1" dirty="0">
                <a:latin typeface="Arial" panose="020B0604020202020204" pitchFamily="34" charset="0"/>
                <a:ea typeface="Calibri" panose="020F0502020204030204" pitchFamily="34" charset="0"/>
                <a:cs typeface="Times New Roman" panose="02020603050405020304" pitchFamily="18" charset="0"/>
              </a:rPr>
              <a:t>8 marks]</a:t>
            </a:r>
            <a:endParaRPr lang="en-GB" sz="2000" dirty="0">
              <a:ea typeface="Calibri" panose="020F0502020204030204" pitchFamily="34" charset="0"/>
              <a:cs typeface="Times New Roman" panose="02020603050405020304" pitchFamily="18" charset="0"/>
            </a:endParaRPr>
          </a:p>
        </p:txBody>
      </p:sp>
      <p:pic>
        <p:nvPicPr>
          <p:cNvPr id="15" name="Picture 14"/>
          <p:cNvPicPr>
            <a:picLocks noChangeAspect="1" noChangeArrowheads="1"/>
          </p:cNvPicPr>
          <p:nvPr/>
        </p:nvPicPr>
        <p:blipFill rotWithShape="1">
          <a:blip r:embed="rId2">
            <a:extLst>
              <a:ext uri="{28A0092B-C50C-407E-A947-70E740481C1C}">
                <a14:useLocalDpi xmlns:a14="http://schemas.microsoft.com/office/drawing/2010/main" val="0"/>
              </a:ext>
            </a:extLst>
          </a:blip>
          <a:srcRect l="40870" t="30529" r="41063" b="39231"/>
          <a:stretch/>
        </p:blipFill>
        <p:spPr bwMode="auto">
          <a:xfrm>
            <a:off x="544618" y="1963888"/>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797" y="4981756"/>
            <a:ext cx="5955527" cy="1815882"/>
          </a:xfrm>
          <a:prstGeom prst="rect">
            <a:avLst/>
          </a:prstGeom>
          <a:solidFill>
            <a:schemeClr val="bg1"/>
          </a:solidFill>
          <a:ln>
            <a:solidFill>
              <a:schemeClr val="accent4">
                <a:lumMod val="50000"/>
              </a:schemeClr>
            </a:solidFill>
          </a:ln>
        </p:spPr>
        <p:txBody>
          <a:bodyPr wrap="square" rtlCol="0">
            <a:spAutoFit/>
          </a:bodyPr>
          <a:lstStyle/>
          <a:p>
            <a:pPr algn="ctr"/>
            <a:r>
              <a:rPr lang="en-GB" sz="2800" dirty="0">
                <a:cs typeface="Arial" panose="020B0604020202020204" pitchFamily="34" charset="0"/>
              </a:rPr>
              <a:t>To make sure you </a:t>
            </a:r>
            <a:r>
              <a:rPr lang="en-GB" sz="2800" b="1" dirty="0">
                <a:cs typeface="Arial" panose="020B0604020202020204" pitchFamily="34" charset="0"/>
              </a:rPr>
              <a:t>synthesize</a:t>
            </a:r>
            <a:r>
              <a:rPr lang="en-GB" sz="2800" dirty="0">
                <a:cs typeface="Arial" panose="020B0604020202020204" pitchFamily="34" charset="0"/>
              </a:rPr>
              <a:t>, you will need to use linking words such as ‘</a:t>
            </a:r>
            <a:r>
              <a:rPr lang="en-GB" sz="2800" b="1" dirty="0">
                <a:solidFill>
                  <a:srgbClr val="7030A0"/>
                </a:solidFill>
                <a:cs typeface="Arial" panose="020B0604020202020204" pitchFamily="34" charset="0"/>
              </a:rPr>
              <a:t>whereas</a:t>
            </a:r>
            <a:r>
              <a:rPr lang="en-GB" sz="2800" dirty="0">
                <a:cs typeface="Arial" panose="020B0604020202020204" pitchFamily="34" charset="0"/>
              </a:rPr>
              <a:t>’, ‘</a:t>
            </a:r>
            <a:r>
              <a:rPr lang="en-GB" sz="2800" b="1" dirty="0">
                <a:solidFill>
                  <a:srgbClr val="7030A0"/>
                </a:solidFill>
                <a:cs typeface="Arial" panose="020B0604020202020204" pitchFamily="34" charset="0"/>
              </a:rPr>
              <a:t>unlike</a:t>
            </a:r>
            <a:r>
              <a:rPr lang="en-GB" sz="2800" dirty="0">
                <a:cs typeface="Arial" panose="020B0604020202020204" pitchFamily="34" charset="0"/>
              </a:rPr>
              <a:t>’, ‘</a:t>
            </a:r>
            <a:r>
              <a:rPr lang="en-GB" sz="2800" b="1" dirty="0">
                <a:solidFill>
                  <a:srgbClr val="7030A0"/>
                </a:solidFill>
                <a:cs typeface="Arial" panose="020B0604020202020204" pitchFamily="34" charset="0"/>
              </a:rPr>
              <a:t>but</a:t>
            </a:r>
            <a:r>
              <a:rPr lang="en-GB" sz="2800" dirty="0">
                <a:cs typeface="Arial" panose="020B0604020202020204" pitchFamily="34" charset="0"/>
              </a:rPr>
              <a:t>’, ‘</a:t>
            </a:r>
            <a:r>
              <a:rPr lang="en-GB" sz="2800" b="1" dirty="0">
                <a:solidFill>
                  <a:srgbClr val="7030A0"/>
                </a:solidFill>
                <a:cs typeface="Arial" panose="020B0604020202020204" pitchFamily="34" charset="0"/>
              </a:rPr>
              <a:t>however</a:t>
            </a:r>
            <a:r>
              <a:rPr lang="en-GB" sz="2800" dirty="0">
                <a:cs typeface="Arial" panose="020B0604020202020204" pitchFamily="34" charset="0"/>
              </a:rPr>
              <a:t>’, ‘</a:t>
            </a:r>
            <a:r>
              <a:rPr lang="en-GB" sz="2800" b="1" dirty="0">
                <a:solidFill>
                  <a:srgbClr val="7030A0"/>
                </a:solidFill>
                <a:cs typeface="Arial" panose="020B0604020202020204" pitchFamily="34" charset="0"/>
              </a:rPr>
              <a:t>on the other hand</a:t>
            </a:r>
            <a:r>
              <a:rPr lang="en-GB" sz="2800" dirty="0">
                <a:cs typeface="Arial" panose="020B0604020202020204" pitchFamily="34" charset="0"/>
              </a:rPr>
              <a:t>’…</a:t>
            </a:r>
          </a:p>
        </p:txBody>
      </p:sp>
      <p:sp>
        <p:nvSpPr>
          <p:cNvPr id="4" name="TextBox 3"/>
          <p:cNvSpPr txBox="1"/>
          <p:nvPr/>
        </p:nvSpPr>
        <p:spPr>
          <a:xfrm rot="21447999">
            <a:off x="1071252" y="2729245"/>
            <a:ext cx="1944216" cy="369332"/>
          </a:xfrm>
          <a:prstGeom prst="rect">
            <a:avLst/>
          </a:prstGeom>
          <a:noFill/>
        </p:spPr>
        <p:txBody>
          <a:bodyPr wrap="square" rtlCol="0">
            <a:spAutoFit/>
          </a:bodyPr>
          <a:lstStyle/>
          <a:p>
            <a:r>
              <a:rPr lang="en-GB" dirty="0"/>
              <a:t>LINK</a:t>
            </a:r>
          </a:p>
        </p:txBody>
      </p:sp>
      <p:sp>
        <p:nvSpPr>
          <p:cNvPr id="5" name="Bevel 4"/>
          <p:cNvSpPr/>
          <p:nvPr/>
        </p:nvSpPr>
        <p:spPr>
          <a:xfrm rot="21266260">
            <a:off x="2637140" y="1429090"/>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Q</a:t>
            </a:r>
          </a:p>
        </p:txBody>
      </p:sp>
      <p:sp>
        <p:nvSpPr>
          <p:cNvPr id="6" name="Bevel 5"/>
          <p:cNvSpPr/>
          <p:nvPr/>
        </p:nvSpPr>
        <p:spPr>
          <a:xfrm rot="21282701">
            <a:off x="3043721" y="1932599"/>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C66FF"/>
                </a:solidFill>
              </a:rPr>
              <a:t>E</a:t>
            </a:r>
          </a:p>
        </p:txBody>
      </p:sp>
      <p:sp>
        <p:nvSpPr>
          <p:cNvPr id="7" name="Bevel 6"/>
          <p:cNvSpPr/>
          <p:nvPr/>
        </p:nvSpPr>
        <p:spPr>
          <a:xfrm rot="343629">
            <a:off x="2764171" y="2527448"/>
            <a:ext cx="720080" cy="720080"/>
          </a:xfrm>
          <a:prstGeom prst="bevel">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Y</a:t>
            </a:r>
          </a:p>
        </p:txBody>
      </p:sp>
      <p:sp>
        <p:nvSpPr>
          <p:cNvPr id="8" name="Bevel 7"/>
          <p:cNvSpPr/>
          <p:nvPr/>
        </p:nvSpPr>
        <p:spPr>
          <a:xfrm rot="21266260">
            <a:off x="2629471" y="318708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Q</a:t>
            </a:r>
          </a:p>
        </p:txBody>
      </p:sp>
      <p:sp>
        <p:nvSpPr>
          <p:cNvPr id="9" name="Bevel 8"/>
          <p:cNvSpPr/>
          <p:nvPr/>
        </p:nvSpPr>
        <p:spPr>
          <a:xfrm rot="21282701">
            <a:off x="3072454" y="3806987"/>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C66FF"/>
                </a:solidFill>
              </a:rPr>
              <a:t>E</a:t>
            </a:r>
          </a:p>
        </p:txBody>
      </p:sp>
      <p:sp>
        <p:nvSpPr>
          <p:cNvPr id="10" name="Bevel 9"/>
          <p:cNvSpPr/>
          <p:nvPr/>
        </p:nvSpPr>
        <p:spPr>
          <a:xfrm rot="343629">
            <a:off x="2648272" y="4370460"/>
            <a:ext cx="720080" cy="720080"/>
          </a:xfrm>
          <a:prstGeom prst="bevel">
            <a:avLst/>
          </a:prstGeom>
          <a:solidFill>
            <a:srgbClr val="FF99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FF00"/>
                </a:solidFill>
              </a:rPr>
              <a:t>Y</a:t>
            </a:r>
          </a:p>
        </p:txBody>
      </p:sp>
      <p:sp>
        <p:nvSpPr>
          <p:cNvPr id="11" name="TextBox 10"/>
          <p:cNvSpPr txBox="1"/>
          <p:nvPr/>
        </p:nvSpPr>
        <p:spPr>
          <a:xfrm>
            <a:off x="3824186" y="1517639"/>
            <a:ext cx="5356251" cy="1569660"/>
          </a:xfrm>
          <a:prstGeom prst="rect">
            <a:avLst/>
          </a:prstGeom>
          <a:solidFill>
            <a:schemeClr val="bg1"/>
          </a:solidFill>
          <a:ln>
            <a:solidFill>
              <a:srgbClr val="FFC000"/>
            </a:solidFill>
          </a:ln>
        </p:spPr>
        <p:txBody>
          <a:bodyPr wrap="square" rtlCol="0">
            <a:spAutoFit/>
          </a:bodyPr>
          <a:lstStyle/>
          <a:p>
            <a:r>
              <a:rPr lang="en-GB" sz="3200" dirty="0"/>
              <a:t>One thing we learn…</a:t>
            </a:r>
          </a:p>
          <a:p>
            <a:r>
              <a:rPr lang="en-GB" sz="3200" dirty="0"/>
              <a:t>The writer says…</a:t>
            </a:r>
          </a:p>
          <a:p>
            <a:r>
              <a:rPr lang="en-GB" sz="3200" dirty="0"/>
              <a:t>…which suggests…</a:t>
            </a:r>
          </a:p>
        </p:txBody>
      </p:sp>
      <p:sp>
        <p:nvSpPr>
          <p:cNvPr id="12" name="TextBox 11"/>
          <p:cNvSpPr txBox="1"/>
          <p:nvPr/>
        </p:nvSpPr>
        <p:spPr>
          <a:xfrm>
            <a:off x="3829998" y="3187956"/>
            <a:ext cx="5356251" cy="1569660"/>
          </a:xfrm>
          <a:prstGeom prst="rect">
            <a:avLst/>
          </a:prstGeom>
          <a:solidFill>
            <a:schemeClr val="bg1"/>
          </a:solidFill>
          <a:ln>
            <a:solidFill>
              <a:srgbClr val="FFC000"/>
            </a:solidFill>
          </a:ln>
        </p:spPr>
        <p:txBody>
          <a:bodyPr wrap="square" rtlCol="0">
            <a:spAutoFit/>
          </a:bodyPr>
          <a:lstStyle/>
          <a:p>
            <a:r>
              <a:rPr lang="en-GB" sz="3200" dirty="0"/>
              <a:t>One thing we learn…</a:t>
            </a:r>
          </a:p>
          <a:p>
            <a:r>
              <a:rPr lang="en-GB" sz="3200" dirty="0"/>
              <a:t>The writer describes…</a:t>
            </a:r>
          </a:p>
          <a:p>
            <a:r>
              <a:rPr lang="en-GB" sz="3200" dirty="0"/>
              <a:t>This suggests…</a:t>
            </a:r>
          </a:p>
        </p:txBody>
      </p:sp>
      <p:sp>
        <p:nvSpPr>
          <p:cNvPr id="13" name="TextBox 12"/>
          <p:cNvSpPr txBox="1"/>
          <p:nvPr/>
        </p:nvSpPr>
        <p:spPr>
          <a:xfrm>
            <a:off x="1719996" y="5073470"/>
            <a:ext cx="2384067" cy="1384995"/>
          </a:xfrm>
          <a:prstGeom prst="rect">
            <a:avLst/>
          </a:prstGeom>
          <a:solidFill>
            <a:schemeClr val="bg1"/>
          </a:solidFill>
          <a:ln>
            <a:solidFill>
              <a:schemeClr val="accent4">
                <a:lumMod val="50000"/>
              </a:schemeClr>
            </a:solidFill>
          </a:ln>
        </p:spPr>
        <p:txBody>
          <a:bodyPr wrap="square" rtlCol="0">
            <a:spAutoFit/>
          </a:bodyPr>
          <a:lstStyle/>
          <a:p>
            <a:pPr algn="ctr"/>
            <a:r>
              <a:rPr lang="en-GB" sz="2800" dirty="0">
                <a:cs typeface="Arial" panose="020B0604020202020204" pitchFamily="34" charset="0"/>
              </a:rPr>
              <a:t>Note! These all show </a:t>
            </a:r>
            <a:r>
              <a:rPr lang="en-GB" sz="2800" b="1" dirty="0">
                <a:cs typeface="Arial" panose="020B0604020202020204" pitchFamily="34" charset="0"/>
              </a:rPr>
              <a:t>differences</a:t>
            </a:r>
            <a:r>
              <a:rPr lang="en-GB" sz="2800" dirty="0">
                <a:cs typeface="Arial" panose="020B0604020202020204" pitchFamily="34" charset="0"/>
              </a:rPr>
              <a:t>.</a:t>
            </a:r>
          </a:p>
        </p:txBody>
      </p:sp>
      <p:sp>
        <p:nvSpPr>
          <p:cNvPr id="14" name="Right Arrow 13"/>
          <p:cNvSpPr/>
          <p:nvPr/>
        </p:nvSpPr>
        <p:spPr>
          <a:xfrm rot="21102371">
            <a:off x="3800462" y="5476673"/>
            <a:ext cx="718267" cy="696328"/>
          </a:xfrm>
          <a:prstGeom prst="rightArrow">
            <a:avLst/>
          </a:prstGeom>
          <a:solidFill>
            <a:srgbClr val="CC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75326" y="3775335"/>
            <a:ext cx="1511300" cy="1107996"/>
          </a:xfrm>
          <a:prstGeom prst="rect">
            <a:avLst/>
          </a:prstGeom>
          <a:noFill/>
        </p:spPr>
        <p:txBody>
          <a:bodyPr wrap="square" rtlCol="0">
            <a:spAutoFit/>
          </a:bodyPr>
          <a:lstStyle/>
          <a:p>
            <a:r>
              <a:rPr lang="en-GB" sz="6600" dirty="0" smtClean="0"/>
              <a:t>x2</a:t>
            </a:r>
            <a:endParaRPr lang="en-GB" sz="6600" dirty="0"/>
          </a:p>
        </p:txBody>
      </p:sp>
      <p:cxnSp>
        <p:nvCxnSpPr>
          <p:cNvPr id="17" name="Straight Connector 16"/>
          <p:cNvCxnSpPr/>
          <p:nvPr/>
        </p:nvCxnSpPr>
        <p:spPr>
          <a:xfrm flipH="1">
            <a:off x="10712450" y="1662069"/>
            <a:ext cx="24400" cy="27829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334500" y="2144545"/>
            <a:ext cx="2755900" cy="378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466813" y="1694852"/>
            <a:ext cx="1091574"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A</a:t>
            </a:r>
            <a:endParaRPr lang="en-GB" sz="1600" b="1" dirty="0">
              <a:solidFill>
                <a:srgbClr val="C00000"/>
              </a:solidFill>
            </a:endParaRPr>
          </a:p>
        </p:txBody>
      </p:sp>
      <p:sp>
        <p:nvSpPr>
          <p:cNvPr id="20" name="TextBox 19"/>
          <p:cNvSpPr txBox="1"/>
          <p:nvPr/>
        </p:nvSpPr>
        <p:spPr>
          <a:xfrm>
            <a:off x="10989520" y="1694852"/>
            <a:ext cx="1007765" cy="338554"/>
          </a:xfrm>
          <a:prstGeom prst="rect">
            <a:avLst/>
          </a:prstGeom>
          <a:noFill/>
          <a:ln>
            <a:solidFill>
              <a:schemeClr val="bg1"/>
            </a:solidFill>
          </a:ln>
        </p:spPr>
        <p:txBody>
          <a:bodyPr wrap="square" rtlCol="0">
            <a:spAutoFit/>
          </a:bodyPr>
          <a:lstStyle/>
          <a:p>
            <a:r>
              <a:rPr lang="en-GB" sz="1600" b="1" dirty="0" smtClean="0">
                <a:solidFill>
                  <a:srgbClr val="C00000"/>
                </a:solidFill>
              </a:rPr>
              <a:t>Source B</a:t>
            </a:r>
            <a:endParaRPr lang="en-GB" sz="1600" b="1" dirty="0">
              <a:solidFill>
                <a:srgbClr val="C00000"/>
              </a:solidFill>
            </a:endParaRPr>
          </a:p>
        </p:txBody>
      </p:sp>
    </p:spTree>
    <p:extLst>
      <p:ext uri="{BB962C8B-B14F-4D97-AF65-F5344CB8AC3E}">
        <p14:creationId xmlns:p14="http://schemas.microsoft.com/office/powerpoint/2010/main" val="3272772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88" y="203774"/>
            <a:ext cx="12190413" cy="6548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TWO, QUESTION FOUR</a:t>
            </a: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Rectangle 4"/>
          <p:cNvSpPr/>
          <p:nvPr/>
        </p:nvSpPr>
        <p:spPr>
          <a:xfrm>
            <a:off x="156841" y="5255489"/>
            <a:ext cx="11873553" cy="954107"/>
          </a:xfrm>
          <a:prstGeom prst="rect">
            <a:avLst/>
          </a:prstGeom>
          <a:ln>
            <a:solidFill>
              <a:srgbClr val="C00000"/>
            </a:solidFill>
          </a:ln>
          <a:effectLst>
            <a:glow rad="139700">
              <a:srgbClr val="C00000">
                <a:alpha val="40000"/>
              </a:srgbClr>
            </a:glow>
          </a:effectLst>
        </p:spPr>
        <p:txBody>
          <a:bodyPr wrap="square">
            <a:spAutoFit/>
          </a:bodyPr>
          <a:lstStyle/>
          <a:p>
            <a:pPr algn="ctr"/>
            <a:r>
              <a:rPr lang="en-GB" sz="2000" b="1" i="1" dirty="0" smtClean="0">
                <a:solidFill>
                  <a:srgbClr val="C00000"/>
                </a:solidFill>
              </a:rPr>
              <a:t>What are the writer’s thinking, feeling, imagining and experiencing? What do they do to present these thoughts, feelings and experiences? How do they write to ensure they get these ideas across to their reader? </a:t>
            </a:r>
            <a:endParaRPr lang="en-GB" sz="2000" b="1" i="1" dirty="0">
              <a:solidFill>
                <a:srgbClr val="C00000"/>
              </a:solidFill>
            </a:endParaRPr>
          </a:p>
          <a:p>
            <a:r>
              <a:rPr lang="en-GB" sz="800" b="1" dirty="0">
                <a:solidFill>
                  <a:srgbClr val="C00000"/>
                </a:solidFill>
              </a:rPr>
              <a:t> </a:t>
            </a:r>
            <a:endParaRPr lang="en-GB" sz="800" dirty="0">
              <a:solidFill>
                <a:srgbClr val="C00000"/>
              </a:solidFill>
            </a:endParaRPr>
          </a:p>
          <a:p>
            <a:r>
              <a:rPr lang="en-GB" sz="800" b="1" dirty="0">
                <a:solidFill>
                  <a:srgbClr val="C00000"/>
                </a:solidFill>
              </a:rPr>
              <a:t> </a:t>
            </a:r>
            <a:endParaRPr lang="en-GB" sz="800" dirty="0">
              <a:solidFill>
                <a:srgbClr val="C00000"/>
              </a:solidFill>
            </a:endParaRPr>
          </a:p>
        </p:txBody>
      </p:sp>
      <p:sp>
        <p:nvSpPr>
          <p:cNvPr id="6" name="Rectangle 5"/>
          <p:cNvSpPr/>
          <p:nvPr/>
        </p:nvSpPr>
        <p:spPr>
          <a:xfrm>
            <a:off x="2375741" y="1034210"/>
            <a:ext cx="7150396" cy="3101062"/>
          </a:xfrm>
          <a:prstGeom prst="rect">
            <a:avLst/>
          </a:prstGeom>
          <a:ln w="28575">
            <a:solidFill>
              <a:srgbClr val="C00000"/>
            </a:solidFill>
          </a:ln>
          <a:effectLst>
            <a:glow rad="139700">
              <a:srgbClr val="C0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rgbClr val="C00000"/>
                </a:solidFill>
              </a:rPr>
              <a:t>For this question, you need to refer to the whole of Source A, together with the whole of Source B. </a:t>
            </a:r>
            <a:endParaRPr lang="en-GB" sz="1600" b="1" dirty="0" smtClean="0">
              <a:solidFill>
                <a:srgbClr val="C00000"/>
              </a:solidFill>
            </a:endParaRPr>
          </a:p>
          <a:p>
            <a:pPr algn="ctr"/>
            <a:endParaRPr lang="en-GB" sz="1600" b="1" dirty="0">
              <a:solidFill>
                <a:srgbClr val="C00000"/>
              </a:solidFill>
            </a:endParaRPr>
          </a:p>
          <a:p>
            <a:pPr algn="ctr"/>
            <a:r>
              <a:rPr lang="en-GB" sz="1600" b="1" dirty="0" smtClean="0">
                <a:solidFill>
                  <a:srgbClr val="C00000"/>
                </a:solidFill>
              </a:rPr>
              <a:t>Compare how the writers have conveyed their different perspectives on gin.</a:t>
            </a:r>
            <a:endParaRPr lang="en-GB" sz="1600" b="1" dirty="0">
              <a:solidFill>
                <a:srgbClr val="C00000"/>
              </a:solidFill>
            </a:endParaRPr>
          </a:p>
          <a:p>
            <a:pPr algn="ctr"/>
            <a:endParaRPr lang="en-GB" sz="1600" b="1" dirty="0">
              <a:solidFill>
                <a:srgbClr val="C00000"/>
              </a:solidFill>
            </a:endParaRPr>
          </a:p>
          <a:p>
            <a:pPr algn="ctr"/>
            <a:r>
              <a:rPr lang="en-GB" sz="1600" b="1" dirty="0">
                <a:solidFill>
                  <a:srgbClr val="C00000"/>
                </a:solidFill>
              </a:rPr>
              <a:t>	         	</a:t>
            </a:r>
            <a:r>
              <a:rPr lang="en-GB" sz="1600" b="1" dirty="0" smtClean="0">
                <a:solidFill>
                  <a:srgbClr val="C00000"/>
                </a:solidFill>
              </a:rPr>
              <a:t>  </a:t>
            </a:r>
          </a:p>
          <a:p>
            <a:pPr algn="ctr"/>
            <a:r>
              <a:rPr lang="en-GB" sz="1600" b="1" dirty="0" smtClean="0">
                <a:solidFill>
                  <a:srgbClr val="C00000"/>
                </a:solidFill>
              </a:rPr>
              <a:t>In your answer, you should:</a:t>
            </a:r>
          </a:p>
          <a:p>
            <a:pPr algn="ctr"/>
            <a:r>
              <a:rPr lang="en-GB" sz="1600" b="1" dirty="0">
                <a:solidFill>
                  <a:srgbClr val="C00000"/>
                </a:solidFill>
              </a:rPr>
              <a:t> </a:t>
            </a:r>
          </a:p>
          <a:p>
            <a:pPr lvl="0" algn="ctr"/>
            <a:r>
              <a:rPr lang="en-GB" sz="1600" b="1" dirty="0">
                <a:solidFill>
                  <a:srgbClr val="C00000"/>
                </a:solidFill>
              </a:rPr>
              <a:t>- compare their different perspectives</a:t>
            </a:r>
          </a:p>
          <a:p>
            <a:pPr lvl="0" algn="ctr"/>
            <a:r>
              <a:rPr lang="en-GB" sz="1600" b="1" dirty="0">
                <a:solidFill>
                  <a:srgbClr val="C00000"/>
                </a:solidFill>
              </a:rPr>
              <a:t>- compare the methods they use to convey their attitudes</a:t>
            </a:r>
          </a:p>
          <a:p>
            <a:pPr lvl="0" algn="ctr"/>
            <a:r>
              <a:rPr lang="en-GB" sz="1600" b="1" dirty="0">
                <a:solidFill>
                  <a:srgbClr val="C00000"/>
                </a:solidFill>
              </a:rPr>
              <a:t>- support your ideas with quotations from both texts</a:t>
            </a:r>
          </a:p>
        </p:txBody>
      </p:sp>
      <p:sp>
        <p:nvSpPr>
          <p:cNvPr id="9" name="Text Box 4"/>
          <p:cNvSpPr txBox="1"/>
          <p:nvPr/>
        </p:nvSpPr>
        <p:spPr>
          <a:xfrm>
            <a:off x="156841" y="1463910"/>
            <a:ext cx="1878676" cy="318624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use language?</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present their thoughts and feelings?</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tell us about their experiences?</a:t>
            </a:r>
          </a:p>
        </p:txBody>
      </p:sp>
      <p:sp>
        <p:nvSpPr>
          <p:cNvPr id="10" name="Text Box 2"/>
          <p:cNvSpPr txBox="1"/>
          <p:nvPr/>
        </p:nvSpPr>
        <p:spPr>
          <a:xfrm>
            <a:off x="9784744" y="1751227"/>
            <a:ext cx="2088699" cy="294415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do the writers think?</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has shaped these thoughts and feelings</a:t>
            </a:r>
            <a:r>
              <a:rPr lang="en-GB" dirty="0" smtClean="0">
                <a:solidFill>
                  <a:srgbClr val="C00000"/>
                </a:solidFill>
                <a:effectLst/>
                <a:ea typeface="Calibri" panose="020F0502020204030204" pitchFamily="34" charset="0"/>
                <a:cs typeface="Times New Roman" panose="02020603050405020304" pitchFamily="18" charset="0"/>
              </a:rPr>
              <a:t>?</a:t>
            </a:r>
            <a:endParaRPr lang="en-GB" dirty="0">
              <a:solidFill>
                <a:srgbClr val="C00000"/>
              </a:solidFill>
              <a:effectLst/>
              <a:ea typeface="Calibri" panose="020F0502020204030204" pitchFamily="34" charset="0"/>
              <a:cs typeface="Times New Roman" panose="02020603050405020304" pitchFamily="18" charset="0"/>
            </a:endParaRPr>
          </a:p>
        </p:txBody>
      </p:sp>
      <p:cxnSp>
        <p:nvCxnSpPr>
          <p:cNvPr id="11" name="Straight Arrow Connector 10"/>
          <p:cNvCxnSpPr/>
          <p:nvPr/>
        </p:nvCxnSpPr>
        <p:spPr>
          <a:xfrm flipV="1">
            <a:off x="1825385" y="2208525"/>
            <a:ext cx="1254481" cy="1014778"/>
          </a:xfrm>
          <a:prstGeom prst="straightConnector1">
            <a:avLst/>
          </a:prstGeom>
          <a:noFill/>
          <a:ln w="38100" cap="flat" cmpd="sng" algn="ctr">
            <a:solidFill>
              <a:srgbClr val="C00000"/>
            </a:solidFill>
            <a:prstDash val="solid"/>
            <a:tailEnd type="arrow"/>
          </a:ln>
          <a:effectLst/>
        </p:spPr>
      </p:cxnSp>
      <p:cxnSp>
        <p:nvCxnSpPr>
          <p:cNvPr id="12" name="Straight Arrow Connector 11"/>
          <p:cNvCxnSpPr/>
          <p:nvPr/>
        </p:nvCxnSpPr>
        <p:spPr>
          <a:xfrm flipH="1">
            <a:off x="7956645" y="2422772"/>
            <a:ext cx="1828099" cy="1030112"/>
          </a:xfrm>
          <a:prstGeom prst="straightConnector1">
            <a:avLst/>
          </a:prstGeom>
          <a:noFill/>
          <a:ln w="38100" cap="flat" cmpd="sng" algn="ctr">
            <a:solidFill>
              <a:srgbClr val="C00000"/>
            </a:solidFill>
            <a:prstDash val="solid"/>
            <a:tailEnd type="arrow"/>
          </a:ln>
          <a:effectLst/>
        </p:spPr>
      </p:cxnSp>
    </p:spTree>
    <p:extLst>
      <p:ext uri="{BB962C8B-B14F-4D97-AF65-F5344CB8AC3E}">
        <p14:creationId xmlns:p14="http://schemas.microsoft.com/office/powerpoint/2010/main" val="3647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88" y="203774"/>
            <a:ext cx="12190413" cy="65480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TWO, QUESTION FOUR</a:t>
            </a:r>
            <a:endParaRPr kumimoji="0" lang="en-GB" sz="1600" b="0" i="0" u="none" strike="noStrike" kern="1200" cap="none" spc="0" normalizeH="0" baseline="0" noProof="0" dirty="0">
              <a:ln>
                <a:noFill/>
              </a:ln>
              <a:solidFill>
                <a:prstClr val="black"/>
              </a:solidFill>
              <a:effectLst/>
              <a:uLnTx/>
              <a:uFillTx/>
              <a:latin typeface="Open Sans"/>
            </a:endParaRPr>
          </a:p>
        </p:txBody>
      </p:sp>
      <p:cxnSp>
        <p:nvCxnSpPr>
          <p:cNvPr id="3" name="Straight Connector 2"/>
          <p:cNvCxnSpPr/>
          <p:nvPr/>
        </p:nvCxnSpPr>
        <p:spPr>
          <a:xfrm>
            <a:off x="5980614" y="1750023"/>
            <a:ext cx="19024" cy="418593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49969" y="2256432"/>
            <a:ext cx="5137387" cy="18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04368" y="1750024"/>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A</a:t>
            </a:r>
            <a:endParaRPr lang="en-GB" sz="2400" b="1" dirty="0">
              <a:solidFill>
                <a:srgbClr val="C00000"/>
              </a:solidFill>
            </a:endParaRPr>
          </a:p>
        </p:txBody>
      </p:sp>
      <p:sp>
        <p:nvSpPr>
          <p:cNvPr id="6" name="TextBox 5"/>
          <p:cNvSpPr txBox="1"/>
          <p:nvPr/>
        </p:nvSpPr>
        <p:spPr>
          <a:xfrm>
            <a:off x="6573062" y="1750023"/>
            <a:ext cx="1817022" cy="461665"/>
          </a:xfrm>
          <a:prstGeom prst="rect">
            <a:avLst/>
          </a:prstGeom>
          <a:noFill/>
          <a:ln>
            <a:solidFill>
              <a:schemeClr val="bg1"/>
            </a:solidFill>
          </a:ln>
        </p:spPr>
        <p:txBody>
          <a:bodyPr wrap="square" rtlCol="0">
            <a:spAutoFit/>
          </a:bodyPr>
          <a:lstStyle/>
          <a:p>
            <a:r>
              <a:rPr lang="en-GB" sz="2400" b="1" dirty="0" smtClean="0">
                <a:solidFill>
                  <a:srgbClr val="C00000"/>
                </a:solidFill>
              </a:rPr>
              <a:t>Source B</a:t>
            </a:r>
            <a:endParaRPr lang="en-GB" sz="2400" b="1" dirty="0">
              <a:solidFill>
                <a:srgbClr val="C00000"/>
              </a:solidFill>
            </a:endParaRPr>
          </a:p>
        </p:txBody>
      </p:sp>
      <p:sp>
        <p:nvSpPr>
          <p:cNvPr id="10" name="Text Box 4"/>
          <p:cNvSpPr txBox="1"/>
          <p:nvPr/>
        </p:nvSpPr>
        <p:spPr>
          <a:xfrm>
            <a:off x="156841" y="1463910"/>
            <a:ext cx="1878676" cy="3186246"/>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use language?</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present their thoughts and feelings?</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How</a:t>
            </a:r>
            <a:r>
              <a:rPr lang="en-GB" dirty="0">
                <a:solidFill>
                  <a:srgbClr val="C00000"/>
                </a:solidFill>
                <a:effectLst/>
                <a:ea typeface="Calibri" panose="020F0502020204030204" pitchFamily="34" charset="0"/>
                <a:cs typeface="Times New Roman" panose="02020603050405020304" pitchFamily="18" charset="0"/>
              </a:rPr>
              <a:t> do they tell us about their experiences?</a:t>
            </a:r>
          </a:p>
        </p:txBody>
      </p:sp>
      <p:sp>
        <p:nvSpPr>
          <p:cNvPr id="11" name="Text Box 2"/>
          <p:cNvSpPr txBox="1"/>
          <p:nvPr/>
        </p:nvSpPr>
        <p:spPr>
          <a:xfrm>
            <a:off x="9766487" y="637144"/>
            <a:ext cx="2088699" cy="1840721"/>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do the writers think?</a:t>
            </a:r>
          </a:p>
          <a:p>
            <a:pPr algn="ctr">
              <a:lnSpc>
                <a:spcPct val="115000"/>
              </a:lnSpc>
              <a:spcAft>
                <a:spcPts val="1000"/>
              </a:spcAft>
            </a:pPr>
            <a:r>
              <a:rPr lang="en-GB" b="1" dirty="0">
                <a:solidFill>
                  <a:srgbClr val="C00000"/>
                </a:solidFill>
                <a:effectLst/>
                <a:ea typeface="Calibri" panose="020F0502020204030204" pitchFamily="34" charset="0"/>
                <a:cs typeface="Times New Roman" panose="02020603050405020304" pitchFamily="18" charset="0"/>
              </a:rPr>
              <a:t>What</a:t>
            </a:r>
            <a:r>
              <a:rPr lang="en-GB" dirty="0">
                <a:solidFill>
                  <a:srgbClr val="C00000"/>
                </a:solidFill>
                <a:effectLst/>
                <a:ea typeface="Calibri" panose="020F0502020204030204" pitchFamily="34" charset="0"/>
                <a:cs typeface="Times New Roman" panose="02020603050405020304" pitchFamily="18" charset="0"/>
              </a:rPr>
              <a:t> has shaped these thoughts and feelings</a:t>
            </a:r>
            <a:r>
              <a:rPr lang="en-GB" dirty="0" smtClean="0">
                <a:solidFill>
                  <a:srgbClr val="C00000"/>
                </a:solidFill>
                <a:effectLst/>
                <a:ea typeface="Calibri" panose="020F0502020204030204" pitchFamily="34" charset="0"/>
                <a:cs typeface="Times New Roman" panose="02020603050405020304" pitchFamily="18" charset="0"/>
              </a:rPr>
              <a:t>?</a:t>
            </a:r>
            <a:endParaRPr lang="en-GB"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58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1194</Words>
  <Application>Microsoft Office PowerPoint</Application>
  <PresentationFormat>Widescreen</PresentationFormat>
  <Paragraphs>138</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Berlin Sans FB</vt:lpstr>
      <vt:lpstr>Calibri</vt:lpstr>
      <vt:lpstr>Calibri Light</vt:lpstr>
      <vt:lpstr>Helvetica</vt:lpstr>
      <vt:lpstr>Open Sans</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User</cp:lastModifiedBy>
  <cp:revision>5</cp:revision>
  <dcterms:created xsi:type="dcterms:W3CDTF">2019-04-08T19:23:51Z</dcterms:created>
  <dcterms:modified xsi:type="dcterms:W3CDTF">2019-04-30T15:10:05Z</dcterms:modified>
</cp:coreProperties>
</file>