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94" r:id="rId2"/>
    <p:sldId id="256" r:id="rId3"/>
    <p:sldId id="279" r:id="rId4"/>
    <p:sldId id="257" r:id="rId5"/>
    <p:sldId id="259" r:id="rId6"/>
    <p:sldId id="262" r:id="rId7"/>
    <p:sldId id="264" r:id="rId8"/>
    <p:sldId id="265" r:id="rId9"/>
    <p:sldId id="266" r:id="rId10"/>
    <p:sldId id="267" r:id="rId11"/>
    <p:sldId id="302" r:id="rId12"/>
    <p:sldId id="299" r:id="rId13"/>
    <p:sldId id="300" r:id="rId14"/>
    <p:sldId id="304" r:id="rId15"/>
    <p:sldId id="305" r:id="rId16"/>
    <p:sldId id="303"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712401D-AA34-4C08-867C-88AF4E1C9698}" type="datetimeFigureOut">
              <a:rPr lang="en-GB" smtClean="0"/>
              <a:t>25/02/2020</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7E9B3CC-81BC-4F07-ADD7-E34CD2931184}" type="slidenum">
              <a:rPr lang="en-GB" smtClean="0"/>
              <a:t>‹#›</a:t>
            </a:fld>
            <a:endParaRPr lang="en-GB"/>
          </a:p>
        </p:txBody>
      </p:sp>
    </p:spTree>
    <p:extLst>
      <p:ext uri="{BB962C8B-B14F-4D97-AF65-F5344CB8AC3E}">
        <p14:creationId xmlns:p14="http://schemas.microsoft.com/office/powerpoint/2010/main" val="10541985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59923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9648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7495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180329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2D90F-5064-42DA-8EAD-C7701F3E490F}"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07672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62D90F-5064-42DA-8EAD-C7701F3E490F}"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32278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62D90F-5064-42DA-8EAD-C7701F3E490F}" type="datetimeFigureOut">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22026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62D90F-5064-42DA-8EAD-C7701F3E490F}" type="datetimeFigureOut">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61616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2D90F-5064-42DA-8EAD-C7701F3E490F}"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428852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D90F-5064-42DA-8EAD-C7701F3E490F}"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32632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D90F-5064-42DA-8EAD-C7701F3E490F}"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1380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2D90F-5064-42DA-8EAD-C7701F3E490F}" type="datetimeFigureOut">
              <a:rPr lang="en-GB" smtClean="0"/>
              <a:t>25/02/2020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785B2-E34A-44F1-8CBE-BD2531949C1B}" type="slidenum">
              <a:rPr lang="en-GB" smtClean="0"/>
              <a:t>‹#›</a:t>
            </a:fld>
            <a:endParaRPr lang="en-GB"/>
          </a:p>
        </p:txBody>
      </p:sp>
    </p:spTree>
    <p:extLst>
      <p:ext uri="{BB962C8B-B14F-4D97-AF65-F5344CB8AC3E}">
        <p14:creationId xmlns:p14="http://schemas.microsoft.com/office/powerpoint/2010/main" val="314318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3">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4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2517" y="1966258"/>
            <a:ext cx="6275295" cy="2739211"/>
          </a:xfrm>
          <a:prstGeom prst="rect">
            <a:avLst/>
          </a:prstGeom>
          <a:solidFill>
            <a:schemeClr val="bg1"/>
          </a:solidFill>
        </p:spPr>
        <p:txBody>
          <a:bodyPr wrap="square" rtlCol="0">
            <a:spAutoFit/>
          </a:bodyPr>
          <a:lstStyle/>
          <a:p>
            <a:r>
              <a:rPr lang="en-GB" sz="2400" dirty="0" smtClean="0">
                <a:cs typeface="Arial" panose="020B0604020202020204" pitchFamily="34" charset="0"/>
              </a:rPr>
              <a:t>When you have been to one or two casinos and seen how the money </a:t>
            </a:r>
            <a:r>
              <a:rPr lang="en-GB" sz="2400" b="1" dirty="0" smtClean="0">
                <a:solidFill>
                  <a:srgbClr val="FF0000"/>
                </a:solidFill>
                <a:cs typeface="Arial" panose="020B0604020202020204" pitchFamily="34" charset="0"/>
              </a:rPr>
              <a:t>just</a:t>
            </a:r>
            <a:r>
              <a:rPr lang="en-GB" sz="2400" dirty="0" smtClean="0">
                <a:cs typeface="Arial" panose="020B0604020202020204" pitchFamily="34" charset="0"/>
              </a:rPr>
              <a:t> </a:t>
            </a:r>
            <a:r>
              <a:rPr lang="en-GB" sz="2400" b="1" dirty="0" smtClean="0">
                <a:solidFill>
                  <a:srgbClr val="FF0000"/>
                </a:solidFill>
                <a:cs typeface="Arial" panose="020B0604020202020204" pitchFamily="34" charset="0"/>
              </a:rPr>
              <a:t>pours</a:t>
            </a:r>
            <a:r>
              <a:rPr lang="en-GB" sz="2400" dirty="0" smtClean="0">
                <a:cs typeface="Arial" panose="020B0604020202020204" pitchFamily="34" charset="0"/>
              </a:rPr>
              <a:t> into them, </a:t>
            </a:r>
            <a:r>
              <a:rPr lang="en-GB" sz="2400" b="1" dirty="0" smtClean="0">
                <a:solidFill>
                  <a:srgbClr val="FF0000"/>
                </a:solidFill>
                <a:cs typeface="Arial" panose="020B0604020202020204" pitchFamily="34" charset="0"/>
              </a:rPr>
              <a:t>like gravel off a dump truck</a:t>
            </a:r>
            <a:r>
              <a:rPr lang="en-GB" sz="2400" dirty="0" smtClean="0">
                <a:cs typeface="Arial" panose="020B0604020202020204" pitchFamily="34" charset="0"/>
              </a:rPr>
              <a:t>, it is hard to believe that there could be enough </a:t>
            </a:r>
            <a:r>
              <a:rPr lang="en-GB" sz="2400" b="1" dirty="0" smtClean="0">
                <a:solidFill>
                  <a:srgbClr val="FF0000"/>
                </a:solidFill>
                <a:cs typeface="Arial" panose="020B0604020202020204" pitchFamily="34" charset="0"/>
              </a:rPr>
              <a:t>spare cash </a:t>
            </a:r>
            <a:r>
              <a:rPr lang="en-GB" sz="2400" dirty="0" smtClean="0">
                <a:cs typeface="Arial" panose="020B0604020202020204" pitchFamily="34" charset="0"/>
              </a:rPr>
              <a:t>in the world to </a:t>
            </a:r>
            <a:r>
              <a:rPr lang="en-GB" sz="2400" b="1" dirty="0" smtClean="0">
                <a:solidFill>
                  <a:srgbClr val="FF0000"/>
                </a:solidFill>
                <a:cs typeface="Arial" panose="020B0604020202020204" pitchFamily="34" charset="0"/>
              </a:rPr>
              <a:t>feed </a:t>
            </a:r>
            <a:r>
              <a:rPr lang="en-GB" sz="2400" dirty="0" smtClean="0">
                <a:cs typeface="Arial" panose="020B0604020202020204" pitchFamily="34" charset="0"/>
              </a:rPr>
              <a:t>still more of them, yet more are being built all the time. </a:t>
            </a:r>
            <a:r>
              <a:rPr lang="en-GB" sz="2400" b="1" dirty="0" smtClean="0">
                <a:solidFill>
                  <a:srgbClr val="FF0000"/>
                </a:solidFill>
                <a:cs typeface="Arial" panose="020B0604020202020204" pitchFamily="34" charset="0"/>
              </a:rPr>
              <a:t>The greed of mankind </a:t>
            </a:r>
            <a:r>
              <a:rPr lang="en-GB" sz="2400" dirty="0" smtClean="0">
                <a:cs typeface="Arial" panose="020B0604020202020204" pitchFamily="34" charset="0"/>
              </a:rPr>
              <a:t>is practically insatiable, </a:t>
            </a:r>
            <a:r>
              <a:rPr lang="en-GB" sz="2400" b="1" dirty="0" smtClean="0">
                <a:solidFill>
                  <a:srgbClr val="FF0000"/>
                </a:solidFill>
                <a:cs typeface="Arial" panose="020B0604020202020204" pitchFamily="34" charset="0"/>
              </a:rPr>
              <a:t>mine included</a:t>
            </a:r>
            <a:r>
              <a:rPr lang="en-GB" sz="2400" dirty="0" smtClean="0">
                <a:cs typeface="Arial" panose="020B0604020202020204" pitchFamily="34" charset="0"/>
              </a:rPr>
              <a:t>.</a:t>
            </a:r>
            <a:endParaRPr lang="en-GB" sz="2400" dirty="0">
              <a:cs typeface="Arial" panose="020B0604020202020204" pitchFamily="34" charset="0"/>
            </a:endParaRPr>
          </a:p>
        </p:txBody>
      </p:sp>
      <p:sp>
        <p:nvSpPr>
          <p:cNvPr id="4" name="TextBox 3"/>
          <p:cNvSpPr txBox="1"/>
          <p:nvPr/>
        </p:nvSpPr>
        <p:spPr>
          <a:xfrm>
            <a:off x="131482" y="137458"/>
            <a:ext cx="2061883" cy="461665"/>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Did you get?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661893" y="1093560"/>
            <a:ext cx="3062944" cy="707886"/>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intensifier</a:t>
            </a:r>
            <a:r>
              <a:rPr lang="en-GB" sz="2000" dirty="0" smtClean="0">
                <a:latin typeface="Arial" panose="020B0604020202020204" pitchFamily="34" charset="0"/>
                <a:cs typeface="Arial" panose="020B0604020202020204" pitchFamily="34" charset="0"/>
              </a:rPr>
              <a:t> ‘just’ adds emphasis.</a:t>
            </a:r>
            <a:endParaRPr lang="en-GB" sz="2000"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4398681" y="1679388"/>
            <a:ext cx="621555" cy="82728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34299" y="368290"/>
            <a:ext cx="1355911" cy="4093428"/>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This </a:t>
            </a:r>
            <a:r>
              <a:rPr lang="en-GB" sz="2000" dirty="0" smtClean="0">
                <a:solidFill>
                  <a:srgbClr val="FF0000"/>
                </a:solidFill>
                <a:latin typeface="Arial" panose="020B0604020202020204" pitchFamily="34" charset="0"/>
                <a:cs typeface="Arial" panose="020B0604020202020204" pitchFamily="34" charset="0"/>
              </a:rPr>
              <a:t>simile</a:t>
            </a:r>
            <a:r>
              <a:rPr lang="en-GB" sz="2000" dirty="0" smtClean="0">
                <a:latin typeface="Arial" panose="020B0604020202020204" pitchFamily="34" charset="0"/>
                <a:cs typeface="Arial" panose="020B0604020202020204" pitchFamily="34" charset="0"/>
              </a:rPr>
              <a:t> is striking but ugly. ‘Gravel’ is used instead of ‘gold’; ‘dump’ suggests something of no worth.</a:t>
            </a:r>
            <a:endParaRPr lang="en-GB" sz="2000"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7264401" y="1664447"/>
            <a:ext cx="469898" cy="89348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48212" y="1807882"/>
            <a:ext cx="923364" cy="66637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7511" y="341008"/>
            <a:ext cx="3062944" cy="1323439"/>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verb</a:t>
            </a:r>
            <a:r>
              <a:rPr lang="en-GB" sz="2000" dirty="0" smtClean="0">
                <a:latin typeface="Arial" panose="020B0604020202020204" pitchFamily="34" charset="0"/>
                <a:cs typeface="Arial" panose="020B0604020202020204" pitchFamily="34" charset="0"/>
              </a:rPr>
              <a:t> ‘pours’ suggests a torrent of money, almost like a stream or a river. </a:t>
            </a:r>
            <a:endParaRPr lang="en-GB" sz="20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H="1" flipV="1">
            <a:off x="5659719" y="3529106"/>
            <a:ext cx="2008093" cy="133473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30899" y="4863845"/>
            <a:ext cx="3062944" cy="1015663"/>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adjective</a:t>
            </a:r>
            <a:r>
              <a:rPr lang="en-GB" sz="2000" dirty="0" smtClean="0">
                <a:latin typeface="Arial" panose="020B0604020202020204" pitchFamily="34" charset="0"/>
                <a:cs typeface="Arial" panose="020B0604020202020204" pitchFamily="34" charset="0"/>
              </a:rPr>
              <a:t> ‘spare’ makes the ‘cash’ sound worthless.</a:t>
            </a:r>
            <a:endParaRPr lang="en-GB" sz="2000" dirty="0">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1016000" y="3862294"/>
            <a:ext cx="569257" cy="8639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1482" y="4726230"/>
            <a:ext cx="1954306" cy="1938992"/>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‘Feed’ is </a:t>
            </a:r>
            <a:r>
              <a:rPr lang="en-GB" sz="2000" dirty="0" smtClean="0">
                <a:solidFill>
                  <a:srgbClr val="FF0000"/>
                </a:solidFill>
                <a:latin typeface="Arial" panose="020B0604020202020204" pitchFamily="34" charset="0"/>
                <a:cs typeface="Arial" panose="020B0604020202020204" pitchFamily="34" charset="0"/>
              </a:rPr>
              <a:t>personification</a:t>
            </a:r>
            <a:r>
              <a:rPr lang="en-GB" sz="2000" dirty="0" smtClean="0">
                <a:latin typeface="Arial" panose="020B0604020202020204" pitchFamily="34" charset="0"/>
                <a:cs typeface="Arial" panose="020B0604020202020204" pitchFamily="34" charset="0"/>
              </a:rPr>
              <a:t>, making the casinos seem like greedy monsters.</a:t>
            </a:r>
            <a:endParaRPr lang="en-GB" sz="2000" dirty="0">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2768602" y="4560371"/>
            <a:ext cx="569257" cy="8639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56968" y="5421320"/>
            <a:ext cx="3062944" cy="1323439"/>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He uses </a:t>
            </a:r>
            <a:r>
              <a:rPr lang="en-GB" sz="2000" dirty="0" smtClean="0">
                <a:solidFill>
                  <a:srgbClr val="FF0000"/>
                </a:solidFill>
                <a:latin typeface="Arial" panose="020B0604020202020204" pitchFamily="34" charset="0"/>
                <a:cs typeface="Arial" panose="020B0604020202020204" pitchFamily="34" charset="0"/>
              </a:rPr>
              <a:t>first person </a:t>
            </a:r>
            <a:r>
              <a:rPr lang="en-GB" sz="2000" dirty="0" smtClean="0">
                <a:latin typeface="Arial" panose="020B0604020202020204" pitchFamily="34" charset="0"/>
                <a:cs typeface="Arial" panose="020B0604020202020204" pitchFamily="34" charset="0"/>
              </a:rPr>
              <a:t>to include himself, suggesting he too will be tricked into losing money.</a:t>
            </a:r>
            <a:endParaRPr lang="en-GB" sz="2000"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H="1" flipV="1">
            <a:off x="4791264" y="4196476"/>
            <a:ext cx="1061195" cy="188656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5077" y="6014811"/>
            <a:ext cx="3495491" cy="707886"/>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This </a:t>
            </a:r>
            <a:r>
              <a:rPr lang="en-GB" sz="2000" dirty="0" smtClean="0">
                <a:solidFill>
                  <a:srgbClr val="FF0000"/>
                </a:solidFill>
                <a:latin typeface="Arial" panose="020B0604020202020204" pitchFamily="34" charset="0"/>
                <a:cs typeface="Arial" panose="020B0604020202020204" pitchFamily="34" charset="0"/>
              </a:rPr>
              <a:t>metaphor</a:t>
            </a:r>
            <a:r>
              <a:rPr lang="en-GB" sz="2000" dirty="0" smtClean="0">
                <a:latin typeface="Arial" panose="020B0604020202020204" pitchFamily="34" charset="0"/>
                <a:cs typeface="Arial" panose="020B0604020202020204" pitchFamily="34" charset="0"/>
              </a:rPr>
              <a:t> widens the significance of the casinos.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07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8927" y="630222"/>
            <a:ext cx="8496944" cy="1323439"/>
          </a:xfrm>
          <a:prstGeom prst="rect">
            <a:avLst/>
          </a:prstGeom>
          <a:ln>
            <a:solidFill>
              <a:schemeClr val="tx1"/>
            </a:solidFill>
          </a:ln>
        </p:spPr>
        <p:txBody>
          <a:bodyPr wrap="square">
            <a:spAutoFit/>
          </a:bodyPr>
          <a:lstStyle/>
          <a:p>
            <a:pPr algn="ctr"/>
            <a:r>
              <a:rPr lang="en-GB" sz="4000" b="1" dirty="0" smtClean="0"/>
              <a:t>How does Bryson use </a:t>
            </a:r>
            <a:r>
              <a:rPr lang="en-GB" sz="4000" b="1" smtClean="0"/>
              <a:t>language to convey </a:t>
            </a:r>
            <a:r>
              <a:rPr lang="en-GB" sz="4000" b="1" dirty="0" smtClean="0"/>
              <a:t>his attitude to Las Vegas?</a:t>
            </a:r>
          </a:p>
        </p:txBody>
      </p:sp>
      <p:pic>
        <p:nvPicPr>
          <p:cNvPr id="9" name="Picture 8"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589" t="912" b="34396"/>
          <a:stretch/>
        </p:blipFill>
        <p:spPr>
          <a:xfrm>
            <a:off x="539941" y="2359831"/>
            <a:ext cx="8114917" cy="3901269"/>
          </a:xfrm>
          <a:prstGeom prst="rect">
            <a:avLst/>
          </a:prstGeom>
        </p:spPr>
      </p:pic>
      <p:sp>
        <p:nvSpPr>
          <p:cNvPr id="10" name="Rectangle 9"/>
          <p:cNvSpPr/>
          <p:nvPr/>
        </p:nvSpPr>
        <p:spPr>
          <a:xfrm>
            <a:off x="6718300" y="5981700"/>
            <a:ext cx="14351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3946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589" t="912" b="34696"/>
          <a:stretch/>
        </p:blipFill>
        <p:spPr>
          <a:xfrm>
            <a:off x="53788" y="112956"/>
            <a:ext cx="9090212" cy="4349862"/>
          </a:xfrm>
          <a:prstGeom prst="rect">
            <a:avLst/>
          </a:prstGeom>
        </p:spPr>
      </p:pic>
      <p:sp>
        <p:nvSpPr>
          <p:cNvPr id="3" name="TextBox 2"/>
          <p:cNvSpPr txBox="1"/>
          <p:nvPr/>
        </p:nvSpPr>
        <p:spPr>
          <a:xfrm>
            <a:off x="191069" y="2293961"/>
            <a:ext cx="1644556" cy="707886"/>
          </a:xfrm>
          <a:prstGeom prst="rect">
            <a:avLst/>
          </a:prstGeom>
          <a:noFill/>
        </p:spPr>
        <p:txBody>
          <a:bodyPr wrap="square" rtlCol="0">
            <a:spAutoFit/>
          </a:bodyPr>
          <a:lstStyle/>
          <a:p>
            <a:pPr algn="ctr"/>
            <a:r>
              <a:rPr lang="en-GB" sz="2000" dirty="0" smtClean="0"/>
              <a:t>‘pours’</a:t>
            </a:r>
          </a:p>
          <a:p>
            <a:pPr algn="ctr"/>
            <a:r>
              <a:rPr lang="en-GB" sz="2000" dirty="0" smtClean="0"/>
              <a:t>Verb</a:t>
            </a:r>
            <a:endParaRPr lang="en-GB" sz="2000" dirty="0"/>
          </a:p>
        </p:txBody>
      </p:sp>
      <p:sp>
        <p:nvSpPr>
          <p:cNvPr id="4" name="TextBox 3"/>
          <p:cNvSpPr txBox="1"/>
          <p:nvPr/>
        </p:nvSpPr>
        <p:spPr>
          <a:xfrm>
            <a:off x="2166012" y="2179661"/>
            <a:ext cx="1555845" cy="923330"/>
          </a:xfrm>
          <a:prstGeom prst="rect">
            <a:avLst/>
          </a:prstGeom>
          <a:noFill/>
        </p:spPr>
        <p:txBody>
          <a:bodyPr wrap="square" rtlCol="0">
            <a:spAutoFit/>
          </a:bodyPr>
          <a:lstStyle/>
          <a:p>
            <a:pPr algn="ctr"/>
            <a:r>
              <a:rPr lang="en-GB" dirty="0" smtClean="0"/>
              <a:t>Shows money is going into the casinos</a:t>
            </a:r>
            <a:endParaRPr lang="en-GB" dirty="0"/>
          </a:p>
        </p:txBody>
      </p:sp>
      <p:sp>
        <p:nvSpPr>
          <p:cNvPr id="5" name="TextBox 4"/>
          <p:cNvSpPr txBox="1"/>
          <p:nvPr/>
        </p:nvSpPr>
        <p:spPr>
          <a:xfrm>
            <a:off x="4211753" y="2006122"/>
            <a:ext cx="1894765" cy="954107"/>
          </a:xfrm>
          <a:prstGeom prst="rect">
            <a:avLst/>
          </a:prstGeom>
          <a:noFill/>
        </p:spPr>
        <p:txBody>
          <a:bodyPr wrap="square" rtlCol="0">
            <a:spAutoFit/>
          </a:bodyPr>
          <a:lstStyle/>
          <a:p>
            <a:pPr algn="ctr"/>
            <a:r>
              <a:rPr lang="en-GB" sz="1400" dirty="0" smtClean="0"/>
              <a:t>Has connotations of speed: fast moving, and very large quantities</a:t>
            </a:r>
            <a:endParaRPr lang="en-GB" sz="1400" dirty="0"/>
          </a:p>
        </p:txBody>
      </p:sp>
      <p:sp>
        <p:nvSpPr>
          <p:cNvPr id="6" name="TextBox 5"/>
          <p:cNvSpPr txBox="1"/>
          <p:nvPr/>
        </p:nvSpPr>
        <p:spPr>
          <a:xfrm>
            <a:off x="6520215" y="1872629"/>
            <a:ext cx="2438403" cy="1138773"/>
          </a:xfrm>
          <a:prstGeom prst="rect">
            <a:avLst/>
          </a:prstGeom>
          <a:noFill/>
        </p:spPr>
        <p:txBody>
          <a:bodyPr wrap="square" rtlCol="0">
            <a:spAutoFit/>
          </a:bodyPr>
          <a:lstStyle/>
          <a:p>
            <a:pPr algn="ctr"/>
            <a:r>
              <a:rPr lang="en-GB" sz="1700" dirty="0" smtClean="0"/>
              <a:t>Implies excess and implies a lack of control: unstoppable gambling habit</a:t>
            </a:r>
            <a:endParaRPr lang="en-GB" sz="1700" dirty="0"/>
          </a:p>
        </p:txBody>
      </p:sp>
      <p:sp>
        <p:nvSpPr>
          <p:cNvPr id="11" name="TextBox 10"/>
          <p:cNvSpPr txBox="1"/>
          <p:nvPr/>
        </p:nvSpPr>
        <p:spPr>
          <a:xfrm flipH="1">
            <a:off x="191067" y="4496765"/>
            <a:ext cx="8782335" cy="2282228"/>
          </a:xfrm>
          <a:prstGeom prst="rect">
            <a:avLst/>
          </a:prstGeom>
          <a:noFill/>
        </p:spPr>
        <p:txBody>
          <a:bodyPr wrap="square" rtlCol="0">
            <a:spAutoFit/>
          </a:bodyPr>
          <a:lstStyle/>
          <a:p>
            <a:pPr algn="just">
              <a:lnSpc>
                <a:spcPct val="107000"/>
              </a:lnSpc>
              <a:spcAft>
                <a:spcPts val="800"/>
              </a:spcAft>
            </a:pPr>
            <a:r>
              <a:rPr lang="en-GB" sz="1900" dirty="0" smtClean="0"/>
              <a:t>Bryson uses language to convey a negative view of Las Vegas’ casinos, describing how the gamblers’ money ‘pours’ into them. </a:t>
            </a:r>
            <a:r>
              <a:rPr lang="en-GB" sz="1900" dirty="0" smtClean="0">
                <a:solidFill>
                  <a:srgbClr val="FF00FF"/>
                </a:solidFill>
                <a:effectLst>
                  <a:outerShdw blurRad="38100" dist="38100" dir="2700000" algn="tl">
                    <a:srgbClr val="000000">
                      <a:alpha val="43137"/>
                    </a:srgbClr>
                  </a:outerShdw>
                </a:effectLst>
              </a:rPr>
              <a:t>This verb shows the money being transferred from gambler to the casino</a:t>
            </a:r>
            <a:r>
              <a:rPr lang="en-GB" sz="1900" dirty="0" smtClean="0"/>
              <a:t>; </a:t>
            </a:r>
            <a:r>
              <a:rPr lang="en-GB" sz="1900" dirty="0" smtClean="0">
                <a:solidFill>
                  <a:srgbClr val="FFC000"/>
                </a:solidFill>
                <a:effectLst>
                  <a:outerShdw blurRad="38100" dist="38100" dir="2700000" algn="tl">
                    <a:srgbClr val="000000">
                      <a:alpha val="43137"/>
                    </a:srgbClr>
                  </a:outerShdw>
                </a:effectLst>
              </a:rPr>
              <a:t>moreover it has connotations of high speed and high volume, implying that lots of money is moving very fast</a:t>
            </a:r>
            <a:r>
              <a:rPr lang="en-GB" sz="1900" dirty="0" smtClean="0"/>
              <a:t>. </a:t>
            </a:r>
            <a:r>
              <a:rPr lang="en-GB" sz="1900" dirty="0" smtClean="0">
                <a:solidFill>
                  <a:srgbClr val="00B050"/>
                </a:solidFill>
                <a:effectLst>
                  <a:outerShdw blurRad="38100" dist="38100" dir="2700000" algn="tl">
                    <a:srgbClr val="000000">
                      <a:alpha val="43137"/>
                    </a:srgbClr>
                  </a:outerShdw>
                </a:effectLst>
              </a:rPr>
              <a:t>Furthermore, this volume and speed implies excess and a lack of control, as though the gambler cannot stop this action. This unstoppable gambling culture is one of the features of Las Vegas that Bryson portrays negatively.  </a:t>
            </a:r>
          </a:p>
        </p:txBody>
      </p:sp>
      <p:sp>
        <p:nvSpPr>
          <p:cNvPr id="7" name="Rectangle 6"/>
          <p:cNvSpPr/>
          <p:nvPr/>
        </p:nvSpPr>
        <p:spPr>
          <a:xfrm>
            <a:off x="6959600" y="4229100"/>
            <a:ext cx="1574800" cy="233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54266" y="3224364"/>
            <a:ext cx="6261100" cy="369332"/>
          </a:xfrm>
          <a:prstGeom prst="rect">
            <a:avLst/>
          </a:prstGeom>
          <a:noFill/>
        </p:spPr>
        <p:txBody>
          <a:bodyPr wrap="square" rtlCol="0">
            <a:spAutoFit/>
          </a:bodyPr>
          <a:lstStyle/>
          <a:p>
            <a:r>
              <a:rPr lang="en-GB" dirty="0" smtClean="0"/>
              <a:t>WHAT                                HOW                                          WHY</a:t>
            </a:r>
            <a:endParaRPr lang="en-GB" dirty="0"/>
          </a:p>
        </p:txBody>
      </p:sp>
    </p:spTree>
    <p:extLst>
      <p:ext uri="{BB962C8B-B14F-4D97-AF65-F5344CB8AC3E}">
        <p14:creationId xmlns:p14="http://schemas.microsoft.com/office/powerpoint/2010/main" val="18557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589" t="912"/>
          <a:stretch/>
        </p:blipFill>
        <p:spPr>
          <a:xfrm>
            <a:off x="53788" y="112955"/>
            <a:ext cx="9090212" cy="6693699"/>
          </a:xfrm>
          <a:prstGeom prst="rect">
            <a:avLst/>
          </a:prstGeom>
        </p:spPr>
      </p:pic>
      <p:sp>
        <p:nvSpPr>
          <p:cNvPr id="7" name="Rectangle 6"/>
          <p:cNvSpPr/>
          <p:nvPr/>
        </p:nvSpPr>
        <p:spPr>
          <a:xfrm>
            <a:off x="367292" y="5416034"/>
            <a:ext cx="1245608" cy="830997"/>
          </a:xfrm>
          <a:prstGeom prst="rect">
            <a:avLst/>
          </a:prstGeom>
        </p:spPr>
        <p:txBody>
          <a:bodyPr wrap="square">
            <a:spAutoFit/>
          </a:bodyPr>
          <a:lstStyle/>
          <a:p>
            <a:pPr algn="ctr"/>
            <a:r>
              <a:rPr lang="en-GB" sz="1600" dirty="0" smtClean="0"/>
              <a:t>‘like gravel off a dump truck’</a:t>
            </a:r>
            <a:endParaRPr lang="en-GB" sz="1600" dirty="0"/>
          </a:p>
        </p:txBody>
      </p:sp>
      <p:sp>
        <p:nvSpPr>
          <p:cNvPr id="20" name="TextBox 19"/>
          <p:cNvSpPr txBox="1"/>
          <p:nvPr/>
        </p:nvSpPr>
        <p:spPr>
          <a:xfrm>
            <a:off x="165100" y="2301714"/>
            <a:ext cx="1644556" cy="707886"/>
          </a:xfrm>
          <a:prstGeom prst="rect">
            <a:avLst/>
          </a:prstGeom>
          <a:noFill/>
        </p:spPr>
        <p:txBody>
          <a:bodyPr wrap="square" rtlCol="0">
            <a:spAutoFit/>
          </a:bodyPr>
          <a:lstStyle/>
          <a:p>
            <a:pPr algn="ctr"/>
            <a:r>
              <a:rPr lang="en-GB" sz="2000" dirty="0" smtClean="0"/>
              <a:t>‘pours’</a:t>
            </a:r>
          </a:p>
          <a:p>
            <a:pPr algn="ctr"/>
            <a:r>
              <a:rPr lang="en-GB" sz="2000" dirty="0" smtClean="0"/>
              <a:t>Verb</a:t>
            </a:r>
            <a:endParaRPr lang="en-GB" sz="2000" dirty="0"/>
          </a:p>
        </p:txBody>
      </p:sp>
      <p:sp>
        <p:nvSpPr>
          <p:cNvPr id="21" name="TextBox 20"/>
          <p:cNvSpPr txBox="1"/>
          <p:nvPr/>
        </p:nvSpPr>
        <p:spPr>
          <a:xfrm>
            <a:off x="2140043" y="2187414"/>
            <a:ext cx="1555845" cy="923330"/>
          </a:xfrm>
          <a:prstGeom prst="rect">
            <a:avLst/>
          </a:prstGeom>
          <a:noFill/>
        </p:spPr>
        <p:txBody>
          <a:bodyPr wrap="square" rtlCol="0">
            <a:spAutoFit/>
          </a:bodyPr>
          <a:lstStyle/>
          <a:p>
            <a:pPr algn="ctr"/>
            <a:r>
              <a:rPr lang="en-GB" dirty="0" smtClean="0"/>
              <a:t>Shows money is going into the casinos</a:t>
            </a:r>
            <a:endParaRPr lang="en-GB" dirty="0"/>
          </a:p>
        </p:txBody>
      </p:sp>
      <p:sp>
        <p:nvSpPr>
          <p:cNvPr id="22" name="TextBox 21"/>
          <p:cNvSpPr txBox="1"/>
          <p:nvPr/>
        </p:nvSpPr>
        <p:spPr>
          <a:xfrm>
            <a:off x="4185784" y="2013875"/>
            <a:ext cx="1894765" cy="954107"/>
          </a:xfrm>
          <a:prstGeom prst="rect">
            <a:avLst/>
          </a:prstGeom>
          <a:noFill/>
        </p:spPr>
        <p:txBody>
          <a:bodyPr wrap="square" rtlCol="0">
            <a:spAutoFit/>
          </a:bodyPr>
          <a:lstStyle/>
          <a:p>
            <a:pPr algn="ctr"/>
            <a:r>
              <a:rPr lang="en-GB" sz="1400" dirty="0" smtClean="0"/>
              <a:t>Has connotations of speed: fast moving, and very large quantities</a:t>
            </a:r>
            <a:endParaRPr lang="en-GB" sz="1400" dirty="0"/>
          </a:p>
        </p:txBody>
      </p:sp>
      <p:sp>
        <p:nvSpPr>
          <p:cNvPr id="23" name="TextBox 22"/>
          <p:cNvSpPr txBox="1"/>
          <p:nvPr/>
        </p:nvSpPr>
        <p:spPr>
          <a:xfrm>
            <a:off x="6494246" y="1880382"/>
            <a:ext cx="2438403" cy="1138773"/>
          </a:xfrm>
          <a:prstGeom prst="rect">
            <a:avLst/>
          </a:prstGeom>
          <a:noFill/>
        </p:spPr>
        <p:txBody>
          <a:bodyPr wrap="square" rtlCol="0">
            <a:spAutoFit/>
          </a:bodyPr>
          <a:lstStyle/>
          <a:p>
            <a:pPr algn="ctr"/>
            <a:r>
              <a:rPr lang="en-GB" sz="1700" dirty="0" smtClean="0"/>
              <a:t>Implies excess and implies a lack of control: unstoppable gambling habit</a:t>
            </a:r>
            <a:endParaRPr lang="en-GB" sz="1700" dirty="0"/>
          </a:p>
        </p:txBody>
      </p:sp>
      <p:sp>
        <p:nvSpPr>
          <p:cNvPr id="8" name="TextBox 7"/>
          <p:cNvSpPr txBox="1"/>
          <p:nvPr/>
        </p:nvSpPr>
        <p:spPr>
          <a:xfrm>
            <a:off x="2454266" y="3275138"/>
            <a:ext cx="6261100" cy="369332"/>
          </a:xfrm>
          <a:prstGeom prst="rect">
            <a:avLst/>
          </a:prstGeom>
          <a:noFill/>
        </p:spPr>
        <p:txBody>
          <a:bodyPr wrap="square" rtlCol="0">
            <a:spAutoFit/>
          </a:bodyPr>
          <a:lstStyle/>
          <a:p>
            <a:r>
              <a:rPr lang="en-GB" dirty="0" smtClean="0"/>
              <a:t>WHAT                                    HOW                                      WHY</a:t>
            </a:r>
            <a:endParaRPr lang="en-GB" dirty="0"/>
          </a:p>
        </p:txBody>
      </p:sp>
      <p:sp>
        <p:nvSpPr>
          <p:cNvPr id="9" name="TextBox 8"/>
          <p:cNvSpPr txBox="1"/>
          <p:nvPr/>
        </p:nvSpPr>
        <p:spPr>
          <a:xfrm>
            <a:off x="2454266" y="6380847"/>
            <a:ext cx="6261100" cy="369332"/>
          </a:xfrm>
          <a:prstGeom prst="rect">
            <a:avLst/>
          </a:prstGeom>
          <a:noFill/>
        </p:spPr>
        <p:txBody>
          <a:bodyPr wrap="square" rtlCol="0">
            <a:spAutoFit/>
          </a:bodyPr>
          <a:lstStyle/>
          <a:p>
            <a:r>
              <a:rPr lang="en-GB" dirty="0"/>
              <a:t>WHAT                                    HOW                                      WHY</a:t>
            </a:r>
          </a:p>
        </p:txBody>
      </p:sp>
    </p:spTree>
    <p:extLst>
      <p:ext uri="{BB962C8B-B14F-4D97-AF65-F5344CB8AC3E}">
        <p14:creationId xmlns:p14="http://schemas.microsoft.com/office/powerpoint/2010/main" val="1398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76111" y="639249"/>
          <a:ext cx="8743578" cy="5078328"/>
        </p:xfrm>
        <a:graphic>
          <a:graphicData uri="http://schemas.openxmlformats.org/drawingml/2006/table">
            <a:tbl>
              <a:tblPr firstRow="1" bandRow="1">
                <a:tableStyleId>{5C22544A-7EE6-4342-B048-85BDC9FD1C3A}</a:tableStyleId>
              </a:tblPr>
              <a:tblGrid>
                <a:gridCol w="1584396">
                  <a:extLst>
                    <a:ext uri="{9D8B030D-6E8A-4147-A177-3AD203B41FA5}">
                      <a16:colId xmlns:a16="http://schemas.microsoft.com/office/drawing/2014/main" val="20000"/>
                    </a:ext>
                  </a:extLst>
                </a:gridCol>
                <a:gridCol w="7159182">
                  <a:extLst>
                    <a:ext uri="{9D8B030D-6E8A-4147-A177-3AD203B41FA5}">
                      <a16:colId xmlns:a16="http://schemas.microsoft.com/office/drawing/2014/main" val="20001"/>
                    </a:ext>
                  </a:extLst>
                </a:gridCol>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10-12</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detailed</a:t>
                      </a:r>
                      <a:r>
                        <a:rPr lang="en-GB" sz="1800" b="0" i="0" u="none" strike="noStrike" kern="1200" baseline="0" dirty="0" smtClean="0">
                          <a:solidFill>
                            <a:schemeClr val="tx1"/>
                          </a:solidFill>
                          <a:latin typeface="+mn-lt"/>
                          <a:ea typeface="+mn-ea"/>
                          <a:cs typeface="+mn-cs"/>
                        </a:rPr>
                        <a:t> and </a:t>
                      </a:r>
                      <a:r>
                        <a:rPr lang="en-GB" sz="1800" b="1" i="0" u="none" strike="noStrike" kern="1200" baseline="0" dirty="0" smtClean="0">
                          <a:solidFill>
                            <a:schemeClr val="tx1"/>
                          </a:solidFill>
                          <a:latin typeface="+mn-lt"/>
                          <a:ea typeface="+mn-ea"/>
                          <a:cs typeface="+mn-cs"/>
                        </a:rPr>
                        <a:t>perceptive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Analyses</a:t>
                      </a:r>
                      <a:r>
                        <a:rPr lang="en-GB" sz="1800" b="0" i="0" u="none" strike="noStrike" kern="1200" baseline="0" dirty="0" smtClean="0">
                          <a:solidFill>
                            <a:schemeClr val="tx1"/>
                          </a:solidFill>
                          <a:latin typeface="+mn-lt"/>
                          <a:ea typeface="+mn-ea"/>
                          <a:cs typeface="+mn-cs"/>
                        </a:rPr>
                        <a:t> the effects of the writer’s choices of language</a:t>
                      </a:r>
                    </a:p>
                    <a:p>
                      <a:r>
                        <a:rPr lang="en-GB" sz="1800" b="0" i="0" u="none" strike="noStrike" kern="1200" baseline="0" dirty="0" smtClean="0">
                          <a:solidFill>
                            <a:schemeClr val="tx1"/>
                          </a:solidFill>
                          <a:latin typeface="+mn-lt"/>
                          <a:ea typeface="+mn-ea"/>
                          <a:cs typeface="+mn-cs"/>
                        </a:rPr>
                        <a:t>• Selects a </a:t>
                      </a:r>
                      <a:r>
                        <a:rPr lang="en-GB" sz="1800" b="1" i="0" u="none" strike="noStrike" kern="1200" baseline="0" dirty="0" smtClean="0">
                          <a:solidFill>
                            <a:schemeClr val="tx1"/>
                          </a:solidFill>
                          <a:latin typeface="+mn-lt"/>
                          <a:ea typeface="+mn-ea"/>
                          <a:cs typeface="+mn-cs"/>
                        </a:rPr>
                        <a:t>judicious</a:t>
                      </a:r>
                      <a:r>
                        <a:rPr lang="en-GB" sz="1800" b="0" i="0" u="none" strike="noStrike" kern="1200" baseline="0" dirty="0" smtClean="0">
                          <a:solidFill>
                            <a:schemeClr val="tx1"/>
                          </a:solidFill>
                          <a:latin typeface="+mn-lt"/>
                          <a:ea typeface="+mn-ea"/>
                          <a:cs typeface="+mn-cs"/>
                        </a:rPr>
                        <a:t> range of quotations</a:t>
                      </a:r>
                    </a:p>
                    <a:p>
                      <a:r>
                        <a:rPr lang="en-GB" sz="1800" b="0" i="0" u="none" strike="noStrike" kern="1200" baseline="0" dirty="0" smtClean="0">
                          <a:solidFill>
                            <a:schemeClr val="tx1"/>
                          </a:solidFill>
                          <a:latin typeface="+mn-lt"/>
                          <a:ea typeface="+mn-ea"/>
                          <a:cs typeface="+mn-cs"/>
                        </a:rPr>
                        <a:t>• Uses a </a:t>
                      </a:r>
                      <a:r>
                        <a:rPr lang="en-GB" sz="1800" b="1" i="0" u="none" strike="noStrike" kern="1200" baseline="0" dirty="0" smtClean="0">
                          <a:solidFill>
                            <a:schemeClr val="tx1"/>
                          </a:solidFill>
                          <a:latin typeface="+mn-lt"/>
                          <a:ea typeface="+mn-ea"/>
                          <a:cs typeface="+mn-cs"/>
                        </a:rPr>
                        <a:t>range</a:t>
                      </a:r>
                      <a:r>
                        <a:rPr lang="en-GB" sz="1800" b="0" i="0" u="none" strike="noStrike" kern="1200" baseline="0" dirty="0" smtClean="0">
                          <a:solidFill>
                            <a:schemeClr val="tx1"/>
                          </a:solidFill>
                          <a:latin typeface="+mn-lt"/>
                          <a:ea typeface="+mn-ea"/>
                          <a:cs typeface="+mn-cs"/>
                        </a:rPr>
                        <a:t> of subject terminology </a:t>
                      </a:r>
                      <a:r>
                        <a:rPr lang="en-GB" sz="1800" b="1" i="0" u="none" strike="noStrike" kern="1200" baseline="0" dirty="0" smtClean="0">
                          <a:solidFill>
                            <a:schemeClr val="tx1"/>
                          </a:solidFill>
                          <a:latin typeface="+mn-lt"/>
                          <a:ea typeface="+mn-ea"/>
                          <a:cs typeface="+mn-cs"/>
                        </a:rPr>
                        <a:t>appropriately</a:t>
                      </a: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7-9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clear</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Clearly</a:t>
                      </a:r>
                      <a:r>
                        <a:rPr lang="en-GB" sz="1800" b="0" i="0" u="none" strike="noStrike" kern="1200" baseline="0" dirty="0" smtClean="0">
                          <a:solidFill>
                            <a:schemeClr val="tx1"/>
                          </a:solidFill>
                          <a:latin typeface="+mn-lt"/>
                          <a:ea typeface="+mn-ea"/>
                          <a:cs typeface="+mn-cs"/>
                        </a:rPr>
                        <a:t> explains the effects of the writer’s choices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relevant </a:t>
                      </a:r>
                      <a:r>
                        <a:rPr lang="en-GB" sz="1800" b="0" i="0" u="none" strike="noStrike" kern="1200" baseline="0" dirty="0" smtClean="0">
                          <a:solidFill>
                            <a:schemeClr val="tx1"/>
                          </a:solidFill>
                          <a:latin typeface="+mn-lt"/>
                          <a:ea typeface="+mn-ea"/>
                          <a:cs typeface="+mn-cs"/>
                        </a:rPr>
                        <a:t>quotations</a:t>
                      </a:r>
                    </a:p>
                    <a:p>
                      <a:r>
                        <a:rPr lang="en-GB" sz="1800" b="0" i="0" u="none" strike="noStrike" kern="1200" baseline="0" dirty="0" smtClean="0">
                          <a:solidFill>
                            <a:schemeClr val="tx1"/>
                          </a:solidFill>
                          <a:latin typeface="+mn-lt"/>
                          <a:ea typeface="+mn-ea"/>
                          <a:cs typeface="+mn-cs"/>
                        </a:rPr>
                        <a:t>• Uses a subject terminology </a:t>
                      </a:r>
                      <a:r>
                        <a:rPr lang="en-GB" sz="1800" b="1" i="0" u="none" strike="noStrike" kern="1200" baseline="0" dirty="0" smtClean="0">
                          <a:solidFill>
                            <a:schemeClr val="tx1"/>
                          </a:solidFill>
                          <a:latin typeface="+mn-lt"/>
                          <a:ea typeface="+mn-ea"/>
                          <a:cs typeface="+mn-cs"/>
                        </a:rPr>
                        <a:t>accurately</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4-6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Attempts</a:t>
                      </a:r>
                      <a:r>
                        <a:rPr lang="en-GB" sz="1800" b="0" i="0" u="none" strike="noStrike" kern="1200" baseline="0" dirty="0" smtClean="0">
                          <a:solidFill>
                            <a:schemeClr val="tx1"/>
                          </a:solidFill>
                          <a:latin typeface="+mn-lt"/>
                          <a:ea typeface="+mn-ea"/>
                          <a:cs typeface="+mn-cs"/>
                        </a:rPr>
                        <a:t> to </a:t>
                      </a:r>
                      <a:r>
                        <a:rPr lang="en-GB" sz="1800" b="1" i="0" u="none" strike="noStrike" kern="1200" baseline="0" dirty="0" smtClean="0">
                          <a:solidFill>
                            <a:schemeClr val="tx1"/>
                          </a:solidFill>
                          <a:latin typeface="+mn-lt"/>
                          <a:ea typeface="+mn-ea"/>
                          <a:cs typeface="+mn-cs"/>
                        </a:rPr>
                        <a:t>comment</a:t>
                      </a:r>
                      <a:r>
                        <a:rPr lang="en-GB" sz="1800" b="0" i="0" u="none" strike="noStrike" kern="1200" baseline="0" dirty="0" smtClean="0">
                          <a:solidFill>
                            <a:schemeClr val="tx1"/>
                          </a:solidFill>
                          <a:latin typeface="+mn-lt"/>
                          <a:ea typeface="+mn-ea"/>
                          <a:cs typeface="+mn-cs"/>
                        </a:rPr>
                        <a:t> on the effect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relevant quotations</a:t>
                      </a:r>
                    </a:p>
                    <a:p>
                      <a:r>
                        <a:rPr lang="en-GB" sz="1800" b="0" i="0" u="none" strike="noStrike" kern="1200" baseline="0" dirty="0" smtClean="0">
                          <a:solidFill>
                            <a:schemeClr val="tx1"/>
                          </a:solidFill>
                          <a:latin typeface="+mn-lt"/>
                          <a:ea typeface="+mn-ea"/>
                          <a:cs typeface="+mn-cs"/>
                        </a:rPr>
                        <a:t>• Uses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subject terminology, </a:t>
                      </a:r>
                      <a:r>
                        <a:rPr lang="en-GB" sz="1800" b="1" i="0" u="none" strike="noStrike" kern="1200" baseline="0" dirty="0" smtClean="0">
                          <a:solidFill>
                            <a:schemeClr val="tx1"/>
                          </a:solidFill>
                          <a:latin typeface="+mn-lt"/>
                          <a:ea typeface="+mn-ea"/>
                          <a:cs typeface="+mn-cs"/>
                        </a:rPr>
                        <a:t>not always appropriately</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1-3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awareness</a:t>
                      </a:r>
                      <a:r>
                        <a:rPr lang="en-GB" sz="1800" b="0" i="0" u="none" strike="noStrike" kern="1200" baseline="0" dirty="0" smtClean="0">
                          <a:solidFill>
                            <a:schemeClr val="tx1"/>
                          </a:solidFill>
                          <a:latin typeface="+mn-lt"/>
                          <a:ea typeface="+mn-ea"/>
                          <a:cs typeface="+mn-cs"/>
                        </a:rPr>
                        <a:t> of language:</a:t>
                      </a:r>
                    </a:p>
                    <a:p>
                      <a:r>
                        <a:rPr lang="en-GB" sz="1800" b="0" i="0" u="none" strike="noStrike" kern="1200" baseline="0" dirty="0" smtClean="0">
                          <a:solidFill>
                            <a:schemeClr val="tx1"/>
                          </a:solidFill>
                          <a:latin typeface="+mn-lt"/>
                          <a:ea typeface="+mn-ea"/>
                          <a:cs typeface="+mn-cs"/>
                        </a:rPr>
                        <a:t>• Offers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comment on the effects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references or </a:t>
                      </a:r>
                      <a:r>
                        <a:rPr lang="en-GB" sz="1800" b="1" i="0" u="none" strike="noStrike" kern="1200" baseline="0" dirty="0" smtClean="0">
                          <a:solidFill>
                            <a:schemeClr val="tx1"/>
                          </a:solidFill>
                          <a:latin typeface="+mn-lt"/>
                          <a:ea typeface="+mn-ea"/>
                          <a:cs typeface="+mn-cs"/>
                        </a:rPr>
                        <a:t>textual details</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 mention </a:t>
                      </a:r>
                      <a:r>
                        <a:rPr lang="en-GB" sz="1800" b="0" i="0" u="none" strike="noStrike" kern="1200" baseline="0" dirty="0" smtClean="0">
                          <a:solidFill>
                            <a:schemeClr val="tx1"/>
                          </a:solidFill>
                          <a:latin typeface="+mn-lt"/>
                          <a:ea typeface="+mn-ea"/>
                          <a:cs typeface="+mn-cs"/>
                        </a:rPr>
                        <a:t>of subject terminology</a:t>
                      </a:r>
                      <a:endParaRPr lang="en-GB" sz="1800" b="1" i="0" u="none" strike="noStrike" kern="1200" baseline="0" dirty="0" smtClean="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Tree>
    <p:extLst>
      <p:ext uri="{BB962C8B-B14F-4D97-AF65-F5344CB8AC3E}">
        <p14:creationId xmlns:p14="http://schemas.microsoft.com/office/powerpoint/2010/main" val="1785776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4994">
            <a:off x="552246" y="1338050"/>
            <a:ext cx="7903561" cy="3717893"/>
          </a:xfrm>
          <a:prstGeom prst="rect">
            <a:avLst/>
          </a:prstGeom>
        </p:spPr>
      </p:pic>
      <p:sp>
        <p:nvSpPr>
          <p:cNvPr id="3" name="TextBox 2"/>
          <p:cNvSpPr txBox="1"/>
          <p:nvPr/>
        </p:nvSpPr>
        <p:spPr>
          <a:xfrm>
            <a:off x="4556882" y="1936751"/>
            <a:ext cx="1724025"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13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8154" t="5741" r="12608" b="32488"/>
          <a:stretch/>
        </p:blipFill>
        <p:spPr bwMode="auto">
          <a:xfrm>
            <a:off x="125503" y="309568"/>
            <a:ext cx="8845178"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028855" y="1723261"/>
            <a:ext cx="6839798" cy="5134739"/>
          </a:xfrm>
          <a:prstGeom prst="rect">
            <a:avLst/>
          </a:prstGeom>
          <a:solidFill>
            <a:schemeClr val="bg1">
              <a:alpha val="91000"/>
            </a:schemeClr>
          </a:solidFill>
          <a:effectLst>
            <a:softEdge rad="63500"/>
          </a:effectLst>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My mother is scraping a piece of burned toast out of the kitchen window, a crease of annoyance across her forehead. This is not an occasional occurrence, a once-in-a-while hiccup in a busy mother’s day. My mother burns the toast as surely as the sun rises each morning. In fact, I doubt if she has ever made a round of toast in her life that failed to fill the kitchen with plumes of throat-catching smoke. I am nine now and have never seen butter without black bits in it. </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It is impossible not to love someone who makes toast for you. People’s failings, even major ones such as when they make you wear short trousers to school, fall into insignificance as your teeth break through the rough, toasted crust and sink into the doughy cushion of white bread underneath. Once the warm, salty butter has hit your tongue, you are smitten. Putty in their hands.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6726" y="565483"/>
            <a:ext cx="2658979" cy="400110"/>
          </a:xfrm>
          <a:prstGeom prst="rect">
            <a:avLst/>
          </a:prstGeom>
          <a:solidFill>
            <a:schemeClr val="bg1"/>
          </a:solidFill>
          <a:ln>
            <a:solidFill>
              <a:schemeClr val="accent1">
                <a:shade val="50000"/>
              </a:schemeClr>
            </a:solidFill>
          </a:ln>
        </p:spPr>
        <p:txBody>
          <a:bodyPr wrap="square" rtlCol="0">
            <a:spAutoFit/>
          </a:bodyPr>
          <a:lstStyle/>
          <a:p>
            <a:r>
              <a:rPr lang="en-GB" sz="2000" b="1" dirty="0" smtClean="0">
                <a:latin typeface="Arial" panose="020B0604020202020204" pitchFamily="34" charset="0"/>
                <a:cs typeface="Arial" panose="020B0604020202020204" pitchFamily="34" charset="0"/>
              </a:rPr>
              <a:t>Toast</a:t>
            </a:r>
            <a:r>
              <a:rPr lang="en-GB" sz="2000" dirty="0" smtClean="0">
                <a:latin typeface="Arial" panose="020B0604020202020204" pitchFamily="34" charset="0"/>
                <a:cs typeface="Arial" panose="020B0604020202020204" pitchFamily="34" charset="0"/>
              </a:rPr>
              <a:t> by Nigel Slater</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2144096" y="1015375"/>
            <a:ext cx="6826585" cy="707886"/>
          </a:xfrm>
          <a:prstGeom prst="rect">
            <a:avLst/>
          </a:prstGeom>
          <a:solidFill>
            <a:schemeClr val="bg1"/>
          </a:solidFill>
          <a:ln>
            <a:solidFill>
              <a:schemeClr val="accent1">
                <a:shade val="50000"/>
              </a:schemeClr>
            </a:solidFill>
          </a:ln>
        </p:spPr>
        <p:txBody>
          <a:bodyPr wrap="square" rtlCol="0">
            <a:spAutoFit/>
          </a:bodyPr>
          <a:lstStyle/>
          <a:p>
            <a:r>
              <a:rPr lang="en-GB" sz="2000" b="1" dirty="0" smtClean="0">
                <a:latin typeface="Arial" panose="020B0604020202020204" pitchFamily="34" charset="0"/>
                <a:cs typeface="Arial" panose="020B0604020202020204" pitchFamily="34" charset="0"/>
              </a:rPr>
              <a:t>How does Slater use language to describe his feelings towards his mother?</a:t>
            </a:r>
            <a:endParaRPr lang="en-GB" sz="2000" dirty="0">
              <a:latin typeface="Arial" panose="020B0604020202020204" pitchFamily="34" charset="0"/>
              <a:cs typeface="Arial" panose="020B0604020202020204" pitchFamily="34" charset="0"/>
            </a:endParaRPr>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89" t="16114" b="44925"/>
          <a:stretch/>
        </p:blipFill>
        <p:spPr>
          <a:xfrm>
            <a:off x="6401651" y="297943"/>
            <a:ext cx="2456407" cy="711200"/>
          </a:xfrm>
          <a:prstGeom prst="rect">
            <a:avLst/>
          </a:prstGeom>
        </p:spPr>
      </p:pic>
    </p:spTree>
    <p:extLst>
      <p:ext uri="{BB962C8B-B14F-4D97-AF65-F5344CB8AC3E}">
        <p14:creationId xmlns:p14="http://schemas.microsoft.com/office/powerpoint/2010/main" val="297561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050"/>
            <a:ext cx="857250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8716" y="1065007"/>
            <a:ext cx="3195021" cy="1477328"/>
          </a:xfrm>
          <a:prstGeom prst="rect">
            <a:avLst/>
          </a:prstGeom>
          <a:solidFill>
            <a:schemeClr val="bg1"/>
          </a:solidFill>
          <a:ln>
            <a:solidFill>
              <a:schemeClr val="tx1"/>
            </a:solidFill>
          </a:ln>
        </p:spPr>
        <p:txBody>
          <a:bodyPr wrap="square" rtlCol="0">
            <a:spAutoFit/>
          </a:bodyPr>
          <a:lstStyle/>
          <a:p>
            <a:r>
              <a:rPr lang="en-GB" dirty="0" smtClean="0"/>
              <a:t>One text will be modern and one will be from the 1800s.</a:t>
            </a:r>
          </a:p>
          <a:p>
            <a:endParaRPr lang="en-GB" dirty="0"/>
          </a:p>
          <a:p>
            <a:r>
              <a:rPr lang="en-GB" dirty="0" smtClean="0"/>
              <a:t>You will be asked to find differences between them.</a:t>
            </a:r>
            <a:endParaRPr lang="en-GB" dirty="0"/>
          </a:p>
        </p:txBody>
      </p:sp>
      <p:sp>
        <p:nvSpPr>
          <p:cNvPr id="6" name="Down Arrow 5"/>
          <p:cNvSpPr/>
          <p:nvPr/>
        </p:nvSpPr>
        <p:spPr>
          <a:xfrm rot="3791006">
            <a:off x="4843520" y="1270917"/>
            <a:ext cx="354374" cy="3890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03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be able to identify viewpoints and perspectives</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41739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nrichmentrecord.com/wp-content/uploads/2012/01/view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9" y="3633746"/>
            <a:ext cx="8556885" cy="3099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2595" y="620202"/>
            <a:ext cx="7378810" cy="1754326"/>
          </a:xfrm>
          <a:prstGeom prst="rect">
            <a:avLst/>
          </a:prstGeom>
          <a:noFill/>
        </p:spPr>
        <p:txBody>
          <a:bodyPr wrap="square" rtlCol="0">
            <a:spAutoFit/>
          </a:bodyPr>
          <a:lstStyle/>
          <a:p>
            <a:r>
              <a:rPr lang="en-GB" sz="3600" b="1" u="sng" dirty="0" smtClean="0">
                <a:latin typeface="Arial" panose="020B0604020202020204" pitchFamily="34" charset="0"/>
                <a:cs typeface="Arial" panose="020B0604020202020204" pitchFamily="34" charset="0"/>
              </a:rPr>
              <a:t>English Language Paper 2</a:t>
            </a:r>
          </a:p>
          <a:p>
            <a:r>
              <a:rPr lang="en-GB" sz="3600" u="sng" dirty="0" smtClean="0">
                <a:latin typeface="Arial" panose="020B0604020202020204" pitchFamily="34" charset="0"/>
                <a:cs typeface="Arial" panose="020B0604020202020204" pitchFamily="34" charset="0"/>
              </a:rPr>
              <a:t>Writers’ Viewpoints and Perspectives</a:t>
            </a:r>
            <a:endParaRPr lang="en-GB" sz="3600" u="sng" dirty="0">
              <a:latin typeface="Arial" panose="020B0604020202020204" pitchFamily="34" charset="0"/>
              <a:cs typeface="Arial" panose="020B0604020202020204" pitchFamily="34" charset="0"/>
            </a:endParaRPr>
          </a:p>
        </p:txBody>
      </p:sp>
      <p:sp>
        <p:nvSpPr>
          <p:cNvPr id="2" name="Right Arrow 1"/>
          <p:cNvSpPr/>
          <p:nvPr/>
        </p:nvSpPr>
        <p:spPr>
          <a:xfrm rot="13041825">
            <a:off x="5912068" y="1340068"/>
            <a:ext cx="1024758"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439103" y="2556487"/>
            <a:ext cx="3168869" cy="646331"/>
          </a:xfrm>
          <a:prstGeom prst="rect">
            <a:avLst/>
          </a:prstGeom>
          <a:noFill/>
        </p:spPr>
        <p:txBody>
          <a:bodyPr wrap="square" rtlCol="0">
            <a:spAutoFit/>
          </a:bodyPr>
          <a:lstStyle/>
          <a:p>
            <a:pPr algn="ctr"/>
            <a:r>
              <a:rPr lang="en-GB" b="1" dirty="0" smtClean="0"/>
              <a:t>Today’s Title</a:t>
            </a:r>
          </a:p>
          <a:p>
            <a:pPr algn="ctr"/>
            <a:r>
              <a:rPr lang="en-GB" b="1" dirty="0" smtClean="0"/>
              <a:t>(Remember to underline it!)</a:t>
            </a:r>
            <a:endParaRPr lang="en-GB" b="1" dirty="0"/>
          </a:p>
        </p:txBody>
      </p:sp>
    </p:spTree>
    <p:extLst>
      <p:ext uri="{BB962C8B-B14F-4D97-AF65-F5344CB8AC3E}">
        <p14:creationId xmlns:p14="http://schemas.microsoft.com/office/powerpoint/2010/main" val="243502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082" y="1009815"/>
            <a:ext cx="7458324" cy="1754326"/>
          </a:xfrm>
          <a:prstGeom prst="rect">
            <a:avLst/>
          </a:prstGeom>
          <a:noFill/>
        </p:spPr>
        <p:txBody>
          <a:bodyPr wrap="square" rtlCol="0">
            <a:spAutoFit/>
          </a:bodyPr>
          <a:lstStyle/>
          <a:p>
            <a:pPr algn="ctr"/>
            <a:r>
              <a:rPr lang="en-GB" sz="5400" b="1" dirty="0" smtClean="0">
                <a:latin typeface="Arial" panose="020B0604020202020204" pitchFamily="34" charset="0"/>
                <a:cs typeface="Arial" panose="020B0604020202020204" pitchFamily="34" charset="0"/>
              </a:rPr>
              <a:t>What are viewpoints and perspectives? </a:t>
            </a:r>
            <a:endParaRPr lang="en-GB" sz="5400" b="1"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202087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423" y="477078"/>
            <a:ext cx="7458324" cy="3077766"/>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Viewpoint:</a:t>
            </a:r>
          </a:p>
          <a:p>
            <a:r>
              <a:rPr lang="en-GB" sz="3200" dirty="0" smtClean="0">
                <a:latin typeface="Arial" panose="020B0604020202020204" pitchFamily="34" charset="0"/>
                <a:cs typeface="Arial" panose="020B0604020202020204" pitchFamily="34" charset="0"/>
              </a:rPr>
              <a:t>The way a writer </a:t>
            </a:r>
            <a:r>
              <a:rPr lang="en-GB" sz="3600" b="1" dirty="0" smtClean="0">
                <a:latin typeface="Arial" panose="020B0604020202020204" pitchFamily="34" charset="0"/>
                <a:cs typeface="Arial" panose="020B0604020202020204" pitchFamily="34" charset="0"/>
              </a:rPr>
              <a:t>thinks or feels </a:t>
            </a:r>
            <a:r>
              <a:rPr lang="en-GB" sz="3200" dirty="0" smtClean="0">
                <a:latin typeface="Arial" panose="020B0604020202020204" pitchFamily="34" charset="0"/>
                <a:cs typeface="Arial" panose="020B0604020202020204" pitchFamily="34" charset="0"/>
              </a:rPr>
              <a:t>about a topic. This may be </a:t>
            </a:r>
            <a:r>
              <a:rPr lang="en-GB" sz="3600" b="1" dirty="0" smtClean="0">
                <a:solidFill>
                  <a:srgbClr val="FF0000"/>
                </a:solidFill>
                <a:latin typeface="Arial" panose="020B0604020202020204" pitchFamily="34" charset="0"/>
                <a:cs typeface="Arial" panose="020B0604020202020204" pitchFamily="34" charset="0"/>
              </a:rPr>
              <a:t>explicit</a:t>
            </a:r>
            <a:r>
              <a:rPr lang="en-GB" sz="3200" dirty="0" smtClean="0">
                <a:latin typeface="Arial" panose="020B0604020202020204" pitchFamily="34" charset="0"/>
                <a:cs typeface="Arial" panose="020B0604020202020204" pitchFamily="34" charset="0"/>
              </a:rPr>
              <a:t> (clearly stated) or </a:t>
            </a:r>
            <a:r>
              <a:rPr lang="en-GB" sz="3600" b="1" dirty="0" smtClean="0">
                <a:solidFill>
                  <a:srgbClr val="FF0000"/>
                </a:solidFill>
                <a:latin typeface="Arial" panose="020B0604020202020204" pitchFamily="34" charset="0"/>
                <a:cs typeface="Arial" panose="020B0604020202020204" pitchFamily="34" charset="0"/>
              </a:rPr>
              <a:t>implicit</a:t>
            </a:r>
            <a:r>
              <a:rPr lang="en-GB" sz="3200" dirty="0" smtClean="0">
                <a:latin typeface="Arial" panose="020B0604020202020204" pitchFamily="34" charset="0"/>
                <a:cs typeface="Arial" panose="020B0604020202020204" pitchFamily="34" charset="0"/>
              </a:rPr>
              <a:t> (implied by the tone or language used). </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392066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1087718"/>
            <a:ext cx="3962400" cy="1938992"/>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I hate Las Vegas. It is a terrible, tacky place and the casinos are only interested in encouraging visitors to lose all their money.</a:t>
            </a:r>
            <a:endParaRPr lang="en-GB" sz="2400" dirty="0">
              <a:cs typeface="Arial" panose="020B0604020202020204" pitchFamily="34" charset="0"/>
            </a:endParaRPr>
          </a:p>
        </p:txBody>
      </p:sp>
      <p:sp>
        <p:nvSpPr>
          <p:cNvPr id="3" name="TextBox 2"/>
          <p:cNvSpPr txBox="1"/>
          <p:nvPr/>
        </p:nvSpPr>
        <p:spPr>
          <a:xfrm>
            <a:off x="4793129" y="4996329"/>
            <a:ext cx="3974353" cy="1200329"/>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How does the writer feel about Las Vegas?</a:t>
            </a:r>
          </a:p>
          <a:p>
            <a:r>
              <a:rPr lang="en-GB" sz="2400" b="1" dirty="0" smtClean="0">
                <a:latin typeface="Arial" panose="020B0604020202020204" pitchFamily="34" charset="0"/>
                <a:cs typeface="Arial" panose="020B0604020202020204" pitchFamily="34" charset="0"/>
              </a:rPr>
              <a:t>Is this explicit or implicit?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126587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675341"/>
            <a:ext cx="4153647" cy="4154984"/>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When you have been to one or two casinos and seen how the money just pours into them, like gravel off a dump truck, it is hard to believe that there could be enough spare cash in the world to feed still more of them, yet more are being built all the time. The greed of mankind is practically insatiable, mine included.</a:t>
            </a:r>
            <a:endParaRPr lang="en-GB" sz="2400" dirty="0">
              <a:cs typeface="Arial" panose="020B0604020202020204" pitchFamily="34" charset="0"/>
            </a:endParaRPr>
          </a:p>
        </p:txBody>
      </p:sp>
      <p:sp>
        <p:nvSpPr>
          <p:cNvPr id="4" name="TextBox 3"/>
          <p:cNvSpPr txBox="1"/>
          <p:nvPr/>
        </p:nvSpPr>
        <p:spPr>
          <a:xfrm>
            <a:off x="4613835" y="4996329"/>
            <a:ext cx="4153647" cy="1200329"/>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How does the writer feel about Las Vegas?</a:t>
            </a:r>
          </a:p>
          <a:p>
            <a:r>
              <a:rPr lang="en-GB" sz="2400" b="1" dirty="0" smtClean="0">
                <a:latin typeface="Arial" panose="020B0604020202020204" pitchFamily="34" charset="0"/>
                <a:cs typeface="Arial" panose="020B0604020202020204" pitchFamily="34" charset="0"/>
              </a:rPr>
              <a:t>Is this explicit or implicit?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419391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675341"/>
            <a:ext cx="4153647" cy="4154984"/>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When you have been to one or two casinos and seen how the money just pours into them, like gravel off a dump truck, it is hard to believe that there could be enough spare cash in the world to feed still more of them, yet more are being built all the time. The greed of mankind is practically insatiable, mine included.</a:t>
            </a:r>
            <a:endParaRPr lang="en-GB" sz="2400" dirty="0">
              <a:cs typeface="Arial" panose="020B0604020202020204" pitchFamily="34" charset="0"/>
            </a:endParaRPr>
          </a:p>
        </p:txBody>
      </p:sp>
      <p:sp>
        <p:nvSpPr>
          <p:cNvPr id="4" name="TextBox 3"/>
          <p:cNvSpPr txBox="1"/>
          <p:nvPr/>
        </p:nvSpPr>
        <p:spPr>
          <a:xfrm>
            <a:off x="346635" y="4996329"/>
            <a:ext cx="8420847" cy="1200329"/>
          </a:xfrm>
          <a:prstGeom prst="rect">
            <a:avLst/>
          </a:prstGeom>
          <a:solidFill>
            <a:schemeClr val="bg1"/>
          </a:solidFill>
        </p:spPr>
        <p:txBody>
          <a:bodyPr wrap="square" rtlCol="0">
            <a:spAutoFit/>
          </a:bodyPr>
          <a:lstStyle/>
          <a:p>
            <a:r>
              <a:rPr lang="en-GB" sz="2400" b="1" dirty="0">
                <a:latin typeface="Arial" panose="020B0604020202020204" pitchFamily="34" charset="0"/>
                <a:cs typeface="Arial" panose="020B0604020202020204" pitchFamily="34" charset="0"/>
              </a:rPr>
              <a:t>A</a:t>
            </a:r>
            <a:r>
              <a:rPr lang="en-GB" sz="2400" b="1" dirty="0" smtClean="0">
                <a:latin typeface="Arial" panose="020B0604020202020204" pitchFamily="34" charset="0"/>
                <a:cs typeface="Arial" panose="020B0604020202020204" pitchFamily="34" charset="0"/>
              </a:rPr>
              <a:t>nnotate the words and phrases that tell us how the writer (Bill Bryson) feels about Las Vegas. What techniques can you identify?</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49974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5286</TotalTime>
  <Words>1101</Words>
  <Application>Microsoft Office PowerPoint</Application>
  <PresentationFormat>On-screen Show (4:3)</PresentationFormat>
  <Paragraphs>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Times New Roman</vt:lpstr>
      <vt:lpstr>Office Theme</vt:lpstr>
      <vt:lpstr>PowerPoint Presentation</vt:lpstr>
      <vt:lpstr>PowerPoint Presentation</vt:lpstr>
      <vt:lpstr>Learning Objective   To be able to identify viewpoints and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User</cp:lastModifiedBy>
  <cp:revision>48</cp:revision>
  <cp:lastPrinted>2017-09-05T14:53:20Z</cp:lastPrinted>
  <dcterms:created xsi:type="dcterms:W3CDTF">2016-08-16T10:31:42Z</dcterms:created>
  <dcterms:modified xsi:type="dcterms:W3CDTF">2020-02-25T13:22:06Z</dcterms:modified>
</cp:coreProperties>
</file>