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4" d="100"/>
          <a:sy n="74" d="100"/>
        </p:scale>
        <p:origin x="1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A2B70C-7DB4-44CC-8DC0-CDC3A2E31AF6}" type="datetimeFigureOut">
              <a:rPr lang="en-GB" smtClean="0"/>
              <a:t>25/02/2020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2985B2-286B-4DBB-8BDE-CDBE82B49A38}" type="slidenum">
              <a:rPr lang="en-GB" smtClean="0"/>
              <a:t>‹#›</a:t>
            </a:fld>
            <a:endParaRPr lang="en-GB"/>
          </a:p>
        </p:txBody>
      </p:sp>
    </p:spTree>
    <p:extLst>
      <p:ext uri="{BB962C8B-B14F-4D97-AF65-F5344CB8AC3E}">
        <p14:creationId xmlns:p14="http://schemas.microsoft.com/office/powerpoint/2010/main" val="2880476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A2B70C-7DB4-44CC-8DC0-CDC3A2E31AF6}" type="datetimeFigureOut">
              <a:rPr lang="en-GB" smtClean="0"/>
              <a:t>25/02/2020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2985B2-286B-4DBB-8BDE-CDBE82B49A38}" type="slidenum">
              <a:rPr lang="en-GB" smtClean="0"/>
              <a:t>‹#›</a:t>
            </a:fld>
            <a:endParaRPr lang="en-GB"/>
          </a:p>
        </p:txBody>
      </p:sp>
    </p:spTree>
    <p:extLst>
      <p:ext uri="{BB962C8B-B14F-4D97-AF65-F5344CB8AC3E}">
        <p14:creationId xmlns:p14="http://schemas.microsoft.com/office/powerpoint/2010/main" val="81458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A2B70C-7DB4-44CC-8DC0-CDC3A2E31AF6}" type="datetimeFigureOut">
              <a:rPr lang="en-GB" smtClean="0"/>
              <a:t>25/02/2020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2985B2-286B-4DBB-8BDE-CDBE82B49A38}" type="slidenum">
              <a:rPr lang="en-GB" smtClean="0"/>
              <a:t>‹#›</a:t>
            </a:fld>
            <a:endParaRPr lang="en-GB"/>
          </a:p>
        </p:txBody>
      </p:sp>
    </p:spTree>
    <p:extLst>
      <p:ext uri="{BB962C8B-B14F-4D97-AF65-F5344CB8AC3E}">
        <p14:creationId xmlns:p14="http://schemas.microsoft.com/office/powerpoint/2010/main" val="937434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A2B70C-7DB4-44CC-8DC0-CDC3A2E31AF6}" type="datetimeFigureOut">
              <a:rPr lang="en-GB" smtClean="0"/>
              <a:t>25/02/2020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2985B2-286B-4DBB-8BDE-CDBE82B49A38}" type="slidenum">
              <a:rPr lang="en-GB" smtClean="0"/>
              <a:t>‹#›</a:t>
            </a:fld>
            <a:endParaRPr lang="en-GB"/>
          </a:p>
        </p:txBody>
      </p:sp>
    </p:spTree>
    <p:extLst>
      <p:ext uri="{BB962C8B-B14F-4D97-AF65-F5344CB8AC3E}">
        <p14:creationId xmlns:p14="http://schemas.microsoft.com/office/powerpoint/2010/main" val="4253974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A2B70C-7DB4-44CC-8DC0-CDC3A2E31AF6}" type="datetimeFigureOut">
              <a:rPr lang="en-GB" smtClean="0"/>
              <a:t>25/02/2020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2985B2-286B-4DBB-8BDE-CDBE82B49A38}" type="slidenum">
              <a:rPr lang="en-GB" smtClean="0"/>
              <a:t>‹#›</a:t>
            </a:fld>
            <a:endParaRPr lang="en-GB"/>
          </a:p>
        </p:txBody>
      </p:sp>
    </p:spTree>
    <p:extLst>
      <p:ext uri="{BB962C8B-B14F-4D97-AF65-F5344CB8AC3E}">
        <p14:creationId xmlns:p14="http://schemas.microsoft.com/office/powerpoint/2010/main" val="1938755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A2B70C-7DB4-44CC-8DC0-CDC3A2E31AF6}" type="datetimeFigureOut">
              <a:rPr lang="en-GB" smtClean="0"/>
              <a:t>25/02/2020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2985B2-286B-4DBB-8BDE-CDBE82B49A38}" type="slidenum">
              <a:rPr lang="en-GB" smtClean="0"/>
              <a:t>‹#›</a:t>
            </a:fld>
            <a:endParaRPr lang="en-GB"/>
          </a:p>
        </p:txBody>
      </p:sp>
    </p:spTree>
    <p:extLst>
      <p:ext uri="{BB962C8B-B14F-4D97-AF65-F5344CB8AC3E}">
        <p14:creationId xmlns:p14="http://schemas.microsoft.com/office/powerpoint/2010/main" val="1257844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A2B70C-7DB4-44CC-8DC0-CDC3A2E31AF6}" type="datetimeFigureOut">
              <a:rPr lang="en-GB" smtClean="0"/>
              <a:t>25/02/2020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2985B2-286B-4DBB-8BDE-CDBE82B49A38}" type="slidenum">
              <a:rPr lang="en-GB" smtClean="0"/>
              <a:t>‹#›</a:t>
            </a:fld>
            <a:endParaRPr lang="en-GB"/>
          </a:p>
        </p:txBody>
      </p:sp>
    </p:spTree>
    <p:extLst>
      <p:ext uri="{BB962C8B-B14F-4D97-AF65-F5344CB8AC3E}">
        <p14:creationId xmlns:p14="http://schemas.microsoft.com/office/powerpoint/2010/main" val="3339155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A2B70C-7DB4-44CC-8DC0-CDC3A2E31AF6}" type="datetimeFigureOut">
              <a:rPr lang="en-GB" smtClean="0"/>
              <a:t>25/02/2020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2985B2-286B-4DBB-8BDE-CDBE82B49A38}" type="slidenum">
              <a:rPr lang="en-GB" smtClean="0"/>
              <a:t>‹#›</a:t>
            </a:fld>
            <a:endParaRPr lang="en-GB"/>
          </a:p>
        </p:txBody>
      </p:sp>
    </p:spTree>
    <p:extLst>
      <p:ext uri="{BB962C8B-B14F-4D97-AF65-F5344CB8AC3E}">
        <p14:creationId xmlns:p14="http://schemas.microsoft.com/office/powerpoint/2010/main" val="2385102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2B70C-7DB4-44CC-8DC0-CDC3A2E31AF6}" type="datetimeFigureOut">
              <a:rPr lang="en-GB" smtClean="0"/>
              <a:t>25/02/2020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2985B2-286B-4DBB-8BDE-CDBE82B49A38}" type="slidenum">
              <a:rPr lang="en-GB" smtClean="0"/>
              <a:t>‹#›</a:t>
            </a:fld>
            <a:endParaRPr lang="en-GB"/>
          </a:p>
        </p:txBody>
      </p:sp>
    </p:spTree>
    <p:extLst>
      <p:ext uri="{BB962C8B-B14F-4D97-AF65-F5344CB8AC3E}">
        <p14:creationId xmlns:p14="http://schemas.microsoft.com/office/powerpoint/2010/main" val="1726258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3A2B70C-7DB4-44CC-8DC0-CDC3A2E31AF6}" type="datetimeFigureOut">
              <a:rPr lang="en-GB" smtClean="0"/>
              <a:t>25/02/2020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2985B2-286B-4DBB-8BDE-CDBE82B49A38}" type="slidenum">
              <a:rPr lang="en-GB" smtClean="0"/>
              <a:t>‹#›</a:t>
            </a:fld>
            <a:endParaRPr lang="en-GB"/>
          </a:p>
        </p:txBody>
      </p:sp>
    </p:spTree>
    <p:extLst>
      <p:ext uri="{BB962C8B-B14F-4D97-AF65-F5344CB8AC3E}">
        <p14:creationId xmlns:p14="http://schemas.microsoft.com/office/powerpoint/2010/main" val="545903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3A2B70C-7DB4-44CC-8DC0-CDC3A2E31AF6}" type="datetimeFigureOut">
              <a:rPr lang="en-GB" smtClean="0"/>
              <a:t>25/02/2020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2985B2-286B-4DBB-8BDE-CDBE82B49A38}" type="slidenum">
              <a:rPr lang="en-GB" smtClean="0"/>
              <a:t>‹#›</a:t>
            </a:fld>
            <a:endParaRPr lang="en-GB"/>
          </a:p>
        </p:txBody>
      </p:sp>
    </p:spTree>
    <p:extLst>
      <p:ext uri="{BB962C8B-B14F-4D97-AF65-F5344CB8AC3E}">
        <p14:creationId xmlns:p14="http://schemas.microsoft.com/office/powerpoint/2010/main" val="53215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2B70C-7DB4-44CC-8DC0-CDC3A2E31AF6}" type="datetimeFigureOut">
              <a:rPr lang="en-GB" smtClean="0"/>
              <a:t>25/02/2020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985B2-286B-4DBB-8BDE-CDBE82B49A38}" type="slidenum">
              <a:rPr lang="en-GB" smtClean="0"/>
              <a:t>‹#›</a:t>
            </a:fld>
            <a:endParaRPr lang="en-GB"/>
          </a:p>
        </p:txBody>
      </p:sp>
    </p:spTree>
    <p:extLst>
      <p:ext uri="{BB962C8B-B14F-4D97-AF65-F5344CB8AC3E}">
        <p14:creationId xmlns:p14="http://schemas.microsoft.com/office/powerpoint/2010/main" val="500591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30446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Q1</a:t>
            </a:r>
            <a:r>
              <a:rPr lang="en-GB" dirty="0"/>
              <a:t>: identify and interpret explicit and implicit information and ideas</a:t>
            </a:r>
          </a:p>
        </p:txBody>
      </p:sp>
      <p:pic>
        <p:nvPicPr>
          <p:cNvPr id="4098" name="Picture 2" descr="http://www.wpclipart.com/blanks/book_blank/diary_open_blan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05" y="759946"/>
            <a:ext cx="9204610" cy="609805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70155" y="645459"/>
            <a:ext cx="7869219" cy="369332"/>
          </a:xfrm>
          <a:prstGeom prst="rect">
            <a:avLst/>
          </a:prstGeom>
          <a:noFill/>
        </p:spPr>
        <p:txBody>
          <a:bodyPr wrap="square" rtlCol="0">
            <a:spAutoFit/>
          </a:bodyPr>
          <a:lstStyle/>
          <a:p>
            <a:r>
              <a:rPr lang="en-GB" dirty="0" smtClean="0"/>
              <a:t>Complete the Q1 on your sheet. Remember, you may need to infer!</a:t>
            </a:r>
            <a:endParaRPr lang="en-GB" dirty="0"/>
          </a:p>
        </p:txBody>
      </p:sp>
      <p:pic>
        <p:nvPicPr>
          <p:cNvPr id="6" name="Picture 5"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6065" y="2005815"/>
            <a:ext cx="7573384" cy="3482540"/>
          </a:xfrm>
          <a:prstGeom prst="rect">
            <a:avLst/>
          </a:prstGeom>
        </p:spPr>
      </p:pic>
      <p:sp>
        <p:nvSpPr>
          <p:cNvPr id="8" name="Rectangle 7"/>
          <p:cNvSpPr/>
          <p:nvPr/>
        </p:nvSpPr>
        <p:spPr>
          <a:xfrm>
            <a:off x="7481944" y="2565699"/>
            <a:ext cx="279698" cy="22053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7492702" y="3176845"/>
            <a:ext cx="279698" cy="22053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7492702" y="3861667"/>
            <a:ext cx="279698" cy="22053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7492701" y="4524974"/>
            <a:ext cx="279698" cy="22053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7492701" y="2892581"/>
            <a:ext cx="279698" cy="2205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7492701" y="3519256"/>
            <a:ext cx="279698" cy="2205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7492701" y="4193320"/>
            <a:ext cx="279698" cy="2205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7492701" y="4962957"/>
            <a:ext cx="279698" cy="2205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4695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050" name="Rectangle 2"/>
          <p:cNvSpPr>
            <a:spLocks noGrp="1" noChangeArrowheads="1"/>
          </p:cNvSpPr>
          <p:nvPr>
            <p:ph type="ctrTitle"/>
          </p:nvPr>
        </p:nvSpPr>
        <p:spPr>
          <a:xfrm>
            <a:off x="684213" y="1412875"/>
            <a:ext cx="7772400" cy="3600450"/>
          </a:xfrm>
        </p:spPr>
        <p:txBody>
          <a:bodyPr>
            <a:normAutofit fontScale="90000"/>
          </a:bodyPr>
          <a:lstStyle/>
          <a:p>
            <a:r>
              <a:rPr lang="en-GB" sz="4800" b="1" u="sng" dirty="0">
                <a:solidFill>
                  <a:schemeClr val="bg1"/>
                </a:solidFill>
                <a:latin typeface="Comic Sans MS" pitchFamily="66" charset="0"/>
              </a:rPr>
              <a:t>Learning </a:t>
            </a:r>
            <a:r>
              <a:rPr lang="en-GB" sz="4800" b="1" u="sng" dirty="0" smtClean="0">
                <a:solidFill>
                  <a:schemeClr val="bg1"/>
                </a:solidFill>
                <a:latin typeface="Comic Sans MS" pitchFamily="66" charset="0"/>
              </a:rPr>
              <a:t>Objective</a:t>
            </a:r>
            <a:r>
              <a:rPr lang="en-GB" b="1" u="sng" dirty="0">
                <a:solidFill>
                  <a:schemeClr val="bg1"/>
                </a:solidFill>
                <a:latin typeface="Comic Sans MS" pitchFamily="66" charset="0"/>
              </a:rPr>
              <a:t/>
            </a:r>
            <a:br>
              <a:rPr lang="en-GB" b="1" u="sng" dirty="0">
                <a:solidFill>
                  <a:schemeClr val="bg1"/>
                </a:solidFill>
                <a:latin typeface="Comic Sans MS" pitchFamily="66" charset="0"/>
              </a:rPr>
            </a:br>
            <a:r>
              <a:rPr lang="en-GB" sz="4000" dirty="0">
                <a:solidFill>
                  <a:schemeClr val="bg1"/>
                </a:solidFill>
                <a:latin typeface="Comic Sans MS" pitchFamily="66" charset="0"/>
              </a:rPr>
              <a:t/>
            </a:r>
            <a:br>
              <a:rPr lang="en-GB" sz="4000" dirty="0">
                <a:solidFill>
                  <a:schemeClr val="bg1"/>
                </a:solidFill>
                <a:latin typeface="Comic Sans MS" pitchFamily="66" charset="0"/>
              </a:rPr>
            </a:br>
            <a:r>
              <a:rPr lang="en-GB" dirty="0" smtClean="0">
                <a:solidFill>
                  <a:schemeClr val="bg1"/>
                </a:solidFill>
                <a:latin typeface="Comic Sans MS" pitchFamily="66" charset="0"/>
              </a:rPr>
              <a:t> To understand Q1: identify and interpret explicit and implicit information and ideas</a:t>
            </a:r>
            <a:endParaRPr lang="en-US" dirty="0">
              <a:solidFill>
                <a:schemeClr val="bg1"/>
              </a:solidFill>
              <a:latin typeface="Comic Sans MS" pitchFamily="66" charset="0"/>
            </a:endParaRPr>
          </a:p>
        </p:txBody>
      </p:sp>
    </p:spTree>
    <p:extLst>
      <p:ext uri="{BB962C8B-B14F-4D97-AF65-F5344CB8AC3E}">
        <p14:creationId xmlns:p14="http://schemas.microsoft.com/office/powerpoint/2010/main" val="3966486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6707088" cy="1143000"/>
          </a:xfrm>
          <a:solidFill>
            <a:schemeClr val="accent6">
              <a:lumMod val="20000"/>
              <a:lumOff val="80000"/>
            </a:schemeClr>
          </a:solidFill>
        </p:spPr>
        <p:txBody>
          <a:bodyPr>
            <a:normAutofit fontScale="90000"/>
          </a:bodyPr>
          <a:lstStyle/>
          <a:p>
            <a:r>
              <a:rPr lang="en-GB" b="1" dirty="0" smtClean="0"/>
              <a:t>Question 1 (AO1) 4 marks</a:t>
            </a:r>
            <a:br>
              <a:rPr lang="en-GB" b="1" dirty="0" smtClean="0"/>
            </a:br>
            <a:r>
              <a:rPr lang="en-GB" dirty="0" smtClean="0"/>
              <a:t>Looks something like this:</a:t>
            </a:r>
            <a:endParaRPr lang="en-GB" dirty="0"/>
          </a:p>
        </p:txBody>
      </p:sp>
      <p:sp>
        <p:nvSpPr>
          <p:cNvPr id="3" name="Content Placeholder 2"/>
          <p:cNvSpPr>
            <a:spLocks noGrp="1"/>
          </p:cNvSpPr>
          <p:nvPr>
            <p:ph idx="1"/>
          </p:nvPr>
        </p:nvSpPr>
        <p:spPr>
          <a:xfrm>
            <a:off x="457200" y="1600200"/>
            <a:ext cx="7211144" cy="4525963"/>
          </a:xfrm>
        </p:spPr>
        <p:txBody>
          <a:bodyPr>
            <a:normAutofit fontScale="62500" lnSpcReduction="20000"/>
          </a:bodyPr>
          <a:lstStyle/>
          <a:p>
            <a:r>
              <a:rPr lang="en-GB" dirty="0"/>
              <a:t>Read again </a:t>
            </a:r>
            <a:r>
              <a:rPr lang="en-GB" b="1" dirty="0"/>
              <a:t>source A, from lines 1 to 15.</a:t>
            </a:r>
          </a:p>
          <a:p>
            <a:r>
              <a:rPr lang="en-GB" dirty="0"/>
              <a:t>Choose </a:t>
            </a:r>
            <a:r>
              <a:rPr lang="en-GB" b="1" dirty="0"/>
              <a:t>four statements below which are </a:t>
            </a:r>
            <a:r>
              <a:rPr lang="en-GB" b="1" dirty="0" smtClean="0"/>
              <a:t>TRUE. </a:t>
            </a:r>
            <a:r>
              <a:rPr lang="en-GB" dirty="0" smtClean="0"/>
              <a:t>Shade </a:t>
            </a:r>
            <a:r>
              <a:rPr lang="en-GB" dirty="0"/>
              <a:t>the boxes of the ones that you think are </a:t>
            </a:r>
            <a:r>
              <a:rPr lang="en-GB" dirty="0" smtClean="0"/>
              <a:t>true. Choose </a:t>
            </a:r>
            <a:r>
              <a:rPr lang="en-GB" dirty="0"/>
              <a:t>a maximum of four statements</a:t>
            </a:r>
            <a:r>
              <a:rPr lang="en-GB" dirty="0" smtClean="0"/>
              <a:t>.</a:t>
            </a:r>
          </a:p>
          <a:p>
            <a:endParaRPr lang="en-GB" dirty="0"/>
          </a:p>
          <a:p>
            <a:pPr>
              <a:buNone/>
            </a:pPr>
            <a:r>
              <a:rPr lang="en-GB" dirty="0"/>
              <a:t>A Jay </a:t>
            </a:r>
            <a:r>
              <a:rPr lang="en-GB" dirty="0" err="1"/>
              <a:t>Rayner</a:t>
            </a:r>
            <a:r>
              <a:rPr lang="en-GB" dirty="0"/>
              <a:t> has good memories of his time in school.</a:t>
            </a:r>
          </a:p>
          <a:p>
            <a:pPr>
              <a:buNone/>
            </a:pPr>
            <a:r>
              <a:rPr lang="en-GB" dirty="0"/>
              <a:t>B Jay </a:t>
            </a:r>
            <a:r>
              <a:rPr lang="en-GB" dirty="0" err="1"/>
              <a:t>Rayner</a:t>
            </a:r>
            <a:r>
              <a:rPr lang="en-GB" dirty="0"/>
              <a:t> was happy to help his son with his homework.</a:t>
            </a:r>
          </a:p>
          <a:p>
            <a:pPr>
              <a:buNone/>
            </a:pPr>
            <a:r>
              <a:rPr lang="en-GB" dirty="0"/>
              <a:t>C As a boy, Jay </a:t>
            </a:r>
            <a:r>
              <a:rPr lang="en-GB" dirty="0" err="1"/>
              <a:t>Rayner</a:t>
            </a:r>
            <a:r>
              <a:rPr lang="en-GB" dirty="0"/>
              <a:t> worried about handing in </a:t>
            </a:r>
            <a:r>
              <a:rPr lang="en-GB" dirty="0" smtClean="0"/>
              <a:t>his homework </a:t>
            </a:r>
            <a:r>
              <a:rPr lang="en-GB" dirty="0"/>
              <a:t>on Monday mornings.</a:t>
            </a:r>
          </a:p>
          <a:p>
            <a:pPr>
              <a:buNone/>
            </a:pPr>
            <a:r>
              <a:rPr lang="en-GB" dirty="0"/>
              <a:t>D Jay </a:t>
            </a:r>
            <a:r>
              <a:rPr lang="en-GB" dirty="0" err="1"/>
              <a:t>Rayner</a:t>
            </a:r>
            <a:r>
              <a:rPr lang="en-GB" dirty="0"/>
              <a:t> could not think of a food metaphor to </a:t>
            </a:r>
            <a:r>
              <a:rPr lang="en-GB" dirty="0" smtClean="0"/>
              <a:t>help his </a:t>
            </a:r>
            <a:r>
              <a:rPr lang="en-GB" dirty="0"/>
              <a:t>son.</a:t>
            </a:r>
          </a:p>
          <a:p>
            <a:pPr>
              <a:buNone/>
            </a:pPr>
            <a:r>
              <a:rPr lang="en-GB" dirty="0"/>
              <a:t>E Jay </a:t>
            </a:r>
            <a:r>
              <a:rPr lang="en-GB" dirty="0" err="1"/>
              <a:t>Rayner</a:t>
            </a:r>
            <a:r>
              <a:rPr lang="en-GB" dirty="0"/>
              <a:t> was very able in school.</a:t>
            </a:r>
          </a:p>
          <a:p>
            <a:pPr>
              <a:buNone/>
            </a:pPr>
            <a:r>
              <a:rPr lang="en-GB" dirty="0"/>
              <a:t>F As a boy, Jay </a:t>
            </a:r>
            <a:r>
              <a:rPr lang="en-GB" dirty="0" err="1"/>
              <a:t>Rayner</a:t>
            </a:r>
            <a:r>
              <a:rPr lang="en-GB" dirty="0"/>
              <a:t> did not enjoy doing homework.</a:t>
            </a:r>
          </a:p>
          <a:p>
            <a:pPr>
              <a:buNone/>
            </a:pPr>
            <a:r>
              <a:rPr lang="en-GB" dirty="0"/>
              <a:t>G Jay </a:t>
            </a:r>
            <a:r>
              <a:rPr lang="en-GB" dirty="0" err="1"/>
              <a:t>Rayner</a:t>
            </a:r>
            <a:r>
              <a:rPr lang="en-GB" dirty="0"/>
              <a:t> looked forward to receiving feedback </a:t>
            </a:r>
            <a:r>
              <a:rPr lang="en-GB" dirty="0" smtClean="0"/>
              <a:t>from his </a:t>
            </a:r>
            <a:r>
              <a:rPr lang="en-GB" dirty="0"/>
              <a:t>teachers.</a:t>
            </a:r>
          </a:p>
          <a:p>
            <a:pPr>
              <a:buNone/>
            </a:pPr>
            <a:r>
              <a:rPr lang="en-GB" dirty="0"/>
              <a:t>H Jay </a:t>
            </a:r>
            <a:r>
              <a:rPr lang="en-GB" dirty="0" err="1"/>
              <a:t>Rayner</a:t>
            </a:r>
            <a:r>
              <a:rPr lang="en-GB" dirty="0"/>
              <a:t> makes a joke to cover up his own real </a:t>
            </a:r>
            <a:r>
              <a:rPr lang="en-GB" dirty="0" smtClean="0"/>
              <a:t>exam fears.</a:t>
            </a:r>
            <a:endParaRPr lang="en-GB" dirty="0"/>
          </a:p>
        </p:txBody>
      </p:sp>
      <p:sp>
        <p:nvSpPr>
          <p:cNvPr id="6" name="Rectangle 5"/>
          <p:cNvSpPr/>
          <p:nvPr/>
        </p:nvSpPr>
        <p:spPr>
          <a:xfrm>
            <a:off x="7524328" y="2722612"/>
            <a:ext cx="432048" cy="216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524328" y="3046648"/>
            <a:ext cx="432048" cy="216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7531272" y="3346736"/>
            <a:ext cx="432048" cy="216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7554888" y="3927177"/>
            <a:ext cx="432048" cy="216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7554888" y="4266365"/>
            <a:ext cx="432048" cy="216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7556000" y="4576751"/>
            <a:ext cx="432048" cy="216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7554888" y="4881315"/>
            <a:ext cx="432048" cy="216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7549056" y="5199175"/>
            <a:ext cx="432048" cy="216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6588224" y="0"/>
            <a:ext cx="2304256"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Able to find explicit and implicit ideas/ information.</a:t>
            </a:r>
            <a:endParaRPr lang="en-GB" sz="2000" dirty="0"/>
          </a:p>
        </p:txBody>
      </p:sp>
      <p:sp>
        <p:nvSpPr>
          <p:cNvPr id="4" name="TextBox 3"/>
          <p:cNvSpPr txBox="1"/>
          <p:nvPr/>
        </p:nvSpPr>
        <p:spPr>
          <a:xfrm>
            <a:off x="457200" y="5916706"/>
            <a:ext cx="8053294" cy="646331"/>
          </a:xfrm>
          <a:prstGeom prst="rect">
            <a:avLst/>
          </a:prstGeom>
          <a:noFill/>
          <a:ln>
            <a:solidFill>
              <a:schemeClr val="accent1">
                <a:shade val="50000"/>
              </a:schemeClr>
            </a:solidFill>
          </a:ln>
        </p:spPr>
        <p:txBody>
          <a:bodyPr wrap="square" rtlCol="0">
            <a:spAutoFit/>
          </a:bodyPr>
          <a:lstStyle/>
          <a:p>
            <a:r>
              <a:rPr lang="en-GB" dirty="0" smtClean="0">
                <a:latin typeface="Arial" panose="020B0604020202020204" pitchFamily="34" charset="0"/>
                <a:cs typeface="Arial" panose="020B0604020202020204" pitchFamily="34" charset="0"/>
              </a:rPr>
              <a:t>You will need to read the text carefully to discover which statements are true and which are false: it may not always be explicitly obvious!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9111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http://vignette2.wikia.nocookie.net/toastawikia/images/6/6d/Toast-201100280976.jpg/revision/latest?cb=20150307051930"/>
          <p:cNvPicPr>
            <a:picLocks noChangeAspect="1" noChangeArrowheads="1"/>
          </p:cNvPicPr>
          <p:nvPr/>
        </p:nvPicPr>
        <p:blipFill rotWithShape="1">
          <a:blip r:embed="rId2">
            <a:extLst>
              <a:ext uri="{28A0092B-C50C-407E-A947-70E740481C1C}">
                <a14:useLocalDpi xmlns:a14="http://schemas.microsoft.com/office/drawing/2010/main" val="0"/>
              </a:ext>
            </a:extLst>
          </a:blip>
          <a:srcRect l="8154" t="5741" r="12608" b="32488"/>
          <a:stretch/>
        </p:blipFill>
        <p:spPr bwMode="auto">
          <a:xfrm>
            <a:off x="125503" y="309568"/>
            <a:ext cx="8845178" cy="656046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0"/>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Q1</a:t>
            </a:r>
            <a:r>
              <a:rPr lang="en-GB" dirty="0"/>
              <a:t>: identify and interpret explicit and implicit information and ideas</a:t>
            </a:r>
          </a:p>
        </p:txBody>
      </p:sp>
      <p:sp>
        <p:nvSpPr>
          <p:cNvPr id="4" name="Rectangle 3"/>
          <p:cNvSpPr/>
          <p:nvPr/>
        </p:nvSpPr>
        <p:spPr>
          <a:xfrm>
            <a:off x="1028855" y="1723261"/>
            <a:ext cx="6839798" cy="5134739"/>
          </a:xfrm>
          <a:prstGeom prst="rect">
            <a:avLst/>
          </a:prstGeom>
          <a:solidFill>
            <a:schemeClr val="bg1">
              <a:alpha val="91000"/>
            </a:schemeClr>
          </a:solidFill>
          <a:effectLst>
            <a:softEdge rad="63500"/>
          </a:effectLst>
        </p:spPr>
        <p:txBody>
          <a:bodyPr wrap="square">
            <a:spAutoFit/>
          </a:bodyPr>
          <a:lstStyle/>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My mother is scraping a piece of burned toast out of the kitchen window, a crease of annoyance across her forehead. This is not an occasional occurrence, a once-in-a-while hiccup in a busy mother’s day. My mother burns the toast as surely as the sun rises each morning. In fact, I doubt if she has ever made a round of toast in her life that failed to fill the kitchen with plumes of throat-catching smoke. I am nine now and have never seen butter without black bits in it. </a:t>
            </a:r>
          </a:p>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It is impossible not to love someone who makes toast for you. People’s failings, even major ones such as when they make you wear short trousers to school, fall into insignificance as your teeth break through the rough, toasted crust and sink into the doughy cushion of white bread underneath. Once the warm, salty butter has hit your tongue, you are smitten. Putty in their hands.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276726" y="565483"/>
            <a:ext cx="2658979" cy="400110"/>
          </a:xfrm>
          <a:prstGeom prst="rect">
            <a:avLst/>
          </a:prstGeom>
          <a:solidFill>
            <a:schemeClr val="bg1"/>
          </a:solidFill>
          <a:ln>
            <a:solidFill>
              <a:schemeClr val="accent1">
                <a:shade val="50000"/>
              </a:schemeClr>
            </a:solidFill>
          </a:ln>
        </p:spPr>
        <p:txBody>
          <a:bodyPr wrap="square" rtlCol="0">
            <a:spAutoFit/>
          </a:bodyPr>
          <a:lstStyle/>
          <a:p>
            <a:r>
              <a:rPr lang="en-GB" sz="2000" b="1" dirty="0" smtClean="0">
                <a:latin typeface="Arial" panose="020B0604020202020204" pitchFamily="34" charset="0"/>
                <a:cs typeface="Arial" panose="020B0604020202020204" pitchFamily="34" charset="0"/>
              </a:rPr>
              <a:t>Toast</a:t>
            </a:r>
            <a:r>
              <a:rPr lang="en-GB" sz="2000" dirty="0" smtClean="0">
                <a:latin typeface="Arial" panose="020B0604020202020204" pitchFamily="34" charset="0"/>
                <a:cs typeface="Arial" panose="020B0604020202020204" pitchFamily="34" charset="0"/>
              </a:rPr>
              <a:t> by Nigel Slater</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3344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http://vignette2.wikia.nocookie.net/toastawikia/images/6/6d/Toast-201100280976.jpg/revision/latest?cb=20150307051930"/>
          <p:cNvPicPr>
            <a:picLocks noChangeAspect="1" noChangeArrowheads="1"/>
          </p:cNvPicPr>
          <p:nvPr/>
        </p:nvPicPr>
        <p:blipFill rotWithShape="1">
          <a:blip r:embed="rId2">
            <a:extLst>
              <a:ext uri="{28A0092B-C50C-407E-A947-70E740481C1C}">
                <a14:useLocalDpi xmlns:a14="http://schemas.microsoft.com/office/drawing/2010/main" val="0"/>
              </a:ext>
            </a:extLst>
          </a:blip>
          <a:srcRect l="6815" t="5741" r="10788" b="32488"/>
          <a:stretch/>
        </p:blipFill>
        <p:spPr bwMode="auto">
          <a:xfrm>
            <a:off x="-23906" y="339448"/>
            <a:ext cx="9197787" cy="656046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0"/>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Q1</a:t>
            </a:r>
            <a:r>
              <a:rPr lang="en-GB" dirty="0"/>
              <a:t>: identify and interpret explicit and implicit information and ideas</a:t>
            </a:r>
          </a:p>
        </p:txBody>
      </p:sp>
      <p:sp>
        <p:nvSpPr>
          <p:cNvPr id="4" name="Rectangle 3"/>
          <p:cNvSpPr/>
          <p:nvPr/>
        </p:nvSpPr>
        <p:spPr>
          <a:xfrm>
            <a:off x="1299411" y="1723260"/>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r>
              <a:rPr lang="en-GB" sz="2000" dirty="0" smtClean="0">
                <a:latin typeface="Arial" panose="020B0604020202020204" pitchFamily="34" charset="0"/>
                <a:ea typeface="Calibri" panose="020F0502020204030204" pitchFamily="34" charset="0"/>
                <a:cs typeface="Arial" panose="020B0604020202020204" pitchFamily="34" charset="0"/>
              </a:rPr>
              <a:t>Slater hated his mother because she burnt the toast.</a:t>
            </a: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TextBox 2"/>
          <p:cNvSpPr txBox="1"/>
          <p:nvPr/>
        </p:nvSpPr>
        <p:spPr>
          <a:xfrm rot="20717505">
            <a:off x="5880847" y="2442114"/>
            <a:ext cx="1398494" cy="1077218"/>
          </a:xfrm>
          <a:prstGeom prst="rect">
            <a:avLst/>
          </a:prstGeom>
          <a:solidFill>
            <a:schemeClr val="bg1"/>
          </a:solidFill>
        </p:spPr>
        <p:txBody>
          <a:bodyPr wrap="square" rtlCol="0">
            <a:spAutoFit/>
          </a:bodyPr>
          <a:lstStyle/>
          <a:p>
            <a:r>
              <a:rPr lang="en-GB" sz="3200" b="1" dirty="0" smtClean="0"/>
              <a:t>True or False?</a:t>
            </a:r>
            <a:endParaRPr lang="en-GB" sz="3200" b="1" dirty="0"/>
          </a:p>
        </p:txBody>
      </p:sp>
      <p:sp>
        <p:nvSpPr>
          <p:cNvPr id="7" name="Rectangle 6"/>
          <p:cNvSpPr/>
          <p:nvPr/>
        </p:nvSpPr>
        <p:spPr>
          <a:xfrm>
            <a:off x="1147011" y="4547142"/>
            <a:ext cx="6340642" cy="1158972"/>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r>
              <a:rPr lang="en-GB" sz="2000" b="1" dirty="0" smtClean="0">
                <a:latin typeface="Arial" panose="020B0604020202020204" pitchFamily="34" charset="0"/>
                <a:ea typeface="Calibri" panose="020F0502020204030204" pitchFamily="34" charset="0"/>
                <a:cs typeface="Arial" panose="020B0604020202020204" pitchFamily="34" charset="0"/>
              </a:rPr>
              <a:t>Explicit evidence: </a:t>
            </a:r>
          </a:p>
          <a:p>
            <a:pPr>
              <a:lnSpc>
                <a:spcPct val="107000"/>
              </a:lnSpc>
              <a:spcAft>
                <a:spcPts val="800"/>
              </a:spcAft>
            </a:pPr>
            <a:r>
              <a:rPr lang="en-GB" sz="2000" dirty="0" smtClean="0">
                <a:latin typeface="Arial" panose="020B0604020202020204" pitchFamily="34" charset="0"/>
                <a:ea typeface="Calibri" panose="020F0502020204030204" pitchFamily="34" charset="0"/>
                <a:cs typeface="Arial" panose="020B0604020202020204" pitchFamily="34" charset="0"/>
              </a:rPr>
              <a:t>“It is impossible not to love someone who makes toast for you.”</a:t>
            </a: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85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0" end="0"/>
                                            </p:txEl>
                                          </p:spTgt>
                                        </p:tgtEl>
                                        <p:attrNameLst>
                                          <p:attrName>style.color</p:attrName>
                                        </p:attrNameLst>
                                      </p:cBhvr>
                                      <p:to>
                                        <a:srgbClr val="FF0000"/>
                                      </p:to>
                                    </p:animClr>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http://vignette2.wikia.nocookie.net/toastawikia/images/6/6d/Toast-201100280976.jpg/revision/latest?cb=20150307051930"/>
          <p:cNvPicPr>
            <a:picLocks noChangeAspect="1" noChangeArrowheads="1"/>
          </p:cNvPicPr>
          <p:nvPr/>
        </p:nvPicPr>
        <p:blipFill rotWithShape="1">
          <a:blip r:embed="rId2">
            <a:extLst>
              <a:ext uri="{28A0092B-C50C-407E-A947-70E740481C1C}">
                <a14:useLocalDpi xmlns:a14="http://schemas.microsoft.com/office/drawing/2010/main" val="0"/>
              </a:ext>
            </a:extLst>
          </a:blip>
          <a:srcRect l="6815" t="5741" r="10788" b="32488"/>
          <a:stretch/>
        </p:blipFill>
        <p:spPr bwMode="auto">
          <a:xfrm>
            <a:off x="-23906" y="339448"/>
            <a:ext cx="9197787" cy="656046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0"/>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Q1</a:t>
            </a:r>
            <a:r>
              <a:rPr lang="en-GB" dirty="0"/>
              <a:t>: identify and interpret explicit and implicit information and ideas</a:t>
            </a:r>
          </a:p>
        </p:txBody>
      </p:sp>
      <p:sp>
        <p:nvSpPr>
          <p:cNvPr id="4" name="Rectangle 3"/>
          <p:cNvSpPr/>
          <p:nvPr/>
        </p:nvSpPr>
        <p:spPr>
          <a:xfrm>
            <a:off x="1299411" y="1723260"/>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r>
              <a:rPr lang="en-GB" sz="2000" dirty="0" smtClean="0">
                <a:latin typeface="Arial" panose="020B0604020202020204" pitchFamily="34" charset="0"/>
                <a:ea typeface="Calibri" panose="020F0502020204030204" pitchFamily="34" charset="0"/>
                <a:cs typeface="Arial" panose="020B0604020202020204" pitchFamily="34" charset="0"/>
              </a:rPr>
              <a:t>Slater’s mother doesn’t like burning the toast.</a:t>
            </a: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TextBox 2"/>
          <p:cNvSpPr txBox="1"/>
          <p:nvPr/>
        </p:nvSpPr>
        <p:spPr>
          <a:xfrm rot="20717505">
            <a:off x="5880847" y="2442114"/>
            <a:ext cx="1398494" cy="1077218"/>
          </a:xfrm>
          <a:prstGeom prst="rect">
            <a:avLst/>
          </a:prstGeom>
          <a:solidFill>
            <a:schemeClr val="bg1"/>
          </a:solidFill>
        </p:spPr>
        <p:txBody>
          <a:bodyPr wrap="square" rtlCol="0">
            <a:spAutoFit/>
          </a:bodyPr>
          <a:lstStyle/>
          <a:p>
            <a:r>
              <a:rPr lang="en-GB" sz="3200" b="1" dirty="0" smtClean="0"/>
              <a:t>True or False?</a:t>
            </a:r>
            <a:endParaRPr lang="en-GB" sz="3200" b="1" dirty="0"/>
          </a:p>
        </p:txBody>
      </p:sp>
      <p:sp>
        <p:nvSpPr>
          <p:cNvPr id="7" name="Rectangle 6"/>
          <p:cNvSpPr/>
          <p:nvPr/>
        </p:nvSpPr>
        <p:spPr>
          <a:xfrm>
            <a:off x="1147011" y="4547142"/>
            <a:ext cx="6340642" cy="1512209"/>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r>
              <a:rPr lang="en-GB" sz="2000" b="1" dirty="0" smtClean="0">
                <a:latin typeface="Arial" panose="020B0604020202020204" pitchFamily="34" charset="0"/>
                <a:ea typeface="Calibri" panose="020F0502020204030204" pitchFamily="34" charset="0"/>
                <a:cs typeface="Arial" panose="020B0604020202020204" pitchFamily="34" charset="0"/>
              </a:rPr>
              <a:t>Implicit evidence: </a:t>
            </a:r>
          </a:p>
          <a:p>
            <a:pPr>
              <a:lnSpc>
                <a:spcPct val="107000"/>
              </a:lnSpc>
              <a:spcAft>
                <a:spcPts val="800"/>
              </a:spcAft>
            </a:pPr>
            <a:r>
              <a:rPr lang="en-GB" sz="2000" dirty="0" smtClean="0">
                <a:latin typeface="Arial" panose="020B0604020202020204" pitchFamily="34" charset="0"/>
                <a:ea typeface="Calibri" panose="020F0502020204030204" pitchFamily="34" charset="0"/>
                <a:cs typeface="Arial" panose="020B0604020202020204" pitchFamily="34" charset="0"/>
              </a:rPr>
              <a:t>“My mother is scraping a piece of burned toast out of the kitchen window, a crease of annoyance across her forehead.”</a:t>
            </a: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3911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0" end="0"/>
                                            </p:txEl>
                                          </p:spTgt>
                                        </p:tgtEl>
                                        <p:attrNameLst>
                                          <p:attrName>style.color</p:attrName>
                                        </p:attrNameLst>
                                      </p:cBhvr>
                                      <p:to>
                                        <a:srgbClr val="00B050"/>
                                      </p:to>
                                    </p:animClr>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http://vignette2.wikia.nocookie.net/toastawikia/images/6/6d/Toast-201100280976.jpg/revision/latest?cb=20150307051930"/>
          <p:cNvPicPr>
            <a:picLocks noChangeAspect="1" noChangeArrowheads="1"/>
          </p:cNvPicPr>
          <p:nvPr/>
        </p:nvPicPr>
        <p:blipFill rotWithShape="1">
          <a:blip r:embed="rId2">
            <a:extLst>
              <a:ext uri="{28A0092B-C50C-407E-A947-70E740481C1C}">
                <a14:useLocalDpi xmlns:a14="http://schemas.microsoft.com/office/drawing/2010/main" val="0"/>
              </a:ext>
            </a:extLst>
          </a:blip>
          <a:srcRect l="6815" t="5741" r="10788" b="32488"/>
          <a:stretch/>
        </p:blipFill>
        <p:spPr bwMode="auto">
          <a:xfrm>
            <a:off x="-23906" y="339448"/>
            <a:ext cx="9197787" cy="656046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0"/>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Q1</a:t>
            </a:r>
            <a:r>
              <a:rPr lang="en-GB" dirty="0"/>
              <a:t>: identify and interpret explicit and implicit information and ideas</a:t>
            </a:r>
          </a:p>
        </p:txBody>
      </p:sp>
      <p:sp>
        <p:nvSpPr>
          <p:cNvPr id="4" name="Rectangle 3"/>
          <p:cNvSpPr/>
          <p:nvPr/>
        </p:nvSpPr>
        <p:spPr>
          <a:xfrm>
            <a:off x="1299411" y="1723260"/>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r>
              <a:rPr lang="en-GB" sz="2000" dirty="0" smtClean="0">
                <a:latin typeface="Arial" panose="020B0604020202020204" pitchFamily="34" charset="0"/>
                <a:ea typeface="Calibri" panose="020F0502020204030204" pitchFamily="34" charset="0"/>
                <a:cs typeface="Arial" panose="020B0604020202020204" pitchFamily="34" charset="0"/>
              </a:rPr>
              <a:t>Slater hated his mother because she burnt the toast.</a:t>
            </a: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Rectangle 6"/>
          <p:cNvSpPr/>
          <p:nvPr/>
        </p:nvSpPr>
        <p:spPr>
          <a:xfrm>
            <a:off x="1299411" y="5180648"/>
            <a:ext cx="6340642" cy="118288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r>
              <a:rPr lang="en-GB" sz="2000" dirty="0" smtClean="0">
                <a:latin typeface="Arial" panose="020B0604020202020204" pitchFamily="34" charset="0"/>
                <a:ea typeface="Calibri" panose="020F0502020204030204" pitchFamily="34" charset="0"/>
                <a:cs typeface="Arial" panose="020B0604020202020204" pitchFamily="34" charset="0"/>
              </a:rPr>
              <a:t>In pairs, come up with a further </a:t>
            </a:r>
            <a:r>
              <a:rPr lang="en-GB" sz="2000" b="1" dirty="0" smtClean="0">
                <a:latin typeface="Arial" panose="020B0604020202020204" pitchFamily="34" charset="0"/>
                <a:ea typeface="Calibri" panose="020F0502020204030204" pitchFamily="34" charset="0"/>
                <a:cs typeface="Arial" panose="020B0604020202020204" pitchFamily="34" charset="0"/>
              </a:rPr>
              <a:t>six</a:t>
            </a:r>
            <a:r>
              <a:rPr lang="en-GB" sz="2000" dirty="0" smtClean="0">
                <a:latin typeface="Arial" panose="020B0604020202020204" pitchFamily="34" charset="0"/>
                <a:ea typeface="Calibri" panose="020F0502020204030204" pitchFamily="34" charset="0"/>
                <a:cs typeface="Arial" panose="020B0604020202020204" pitchFamily="34" charset="0"/>
              </a:rPr>
              <a:t> statements about this text.</a:t>
            </a:r>
          </a:p>
          <a:p>
            <a:pPr>
              <a:lnSpc>
                <a:spcPct val="107000"/>
              </a:lnSpc>
              <a:spcAft>
                <a:spcPts val="800"/>
              </a:spcAft>
            </a:pPr>
            <a:r>
              <a:rPr lang="en-GB" sz="2000" dirty="0" smtClean="0">
                <a:latin typeface="Arial" panose="020B0604020202020204" pitchFamily="34" charset="0"/>
                <a:ea typeface="Calibri" panose="020F0502020204030204" pitchFamily="34" charset="0"/>
                <a:cs typeface="Arial" panose="020B0604020202020204" pitchFamily="34" charset="0"/>
              </a:rPr>
              <a:t>Three must be </a:t>
            </a:r>
            <a:r>
              <a:rPr lang="en-GB" sz="2000" b="1" dirty="0" smtClean="0">
                <a:solidFill>
                  <a:srgbClr val="00B050"/>
                </a:solidFill>
                <a:latin typeface="Arial" panose="020B0604020202020204" pitchFamily="34" charset="0"/>
                <a:ea typeface="Calibri" panose="020F0502020204030204" pitchFamily="34" charset="0"/>
                <a:cs typeface="Arial" panose="020B0604020202020204" pitchFamily="34" charset="0"/>
              </a:rPr>
              <a:t>true</a:t>
            </a:r>
            <a:r>
              <a:rPr lang="en-GB" sz="2000" dirty="0" smtClean="0">
                <a:latin typeface="Arial" panose="020B0604020202020204" pitchFamily="34" charset="0"/>
                <a:ea typeface="Calibri" panose="020F0502020204030204" pitchFamily="34" charset="0"/>
                <a:cs typeface="Arial" panose="020B0604020202020204" pitchFamily="34" charset="0"/>
              </a:rPr>
              <a:t>. Three must be </a:t>
            </a:r>
            <a:r>
              <a:rPr lang="en-GB" sz="2000" b="1" dirty="0" smtClean="0">
                <a:solidFill>
                  <a:srgbClr val="FF0000"/>
                </a:solidFill>
                <a:latin typeface="Arial" panose="020B0604020202020204" pitchFamily="34" charset="0"/>
                <a:ea typeface="Calibri" panose="020F0502020204030204" pitchFamily="34" charset="0"/>
                <a:cs typeface="Arial" panose="020B0604020202020204" pitchFamily="34" charset="0"/>
              </a:rPr>
              <a:t>false</a:t>
            </a:r>
            <a:r>
              <a:rPr lang="en-GB" sz="2000" dirty="0" smtClean="0">
                <a:latin typeface="Arial" panose="020B0604020202020204" pitchFamily="34" charset="0"/>
                <a:ea typeface="Calibri" panose="020F0502020204030204" pitchFamily="34" charset="0"/>
                <a:cs typeface="Arial" panose="020B0604020202020204" pitchFamily="34" charset="0"/>
              </a:rPr>
              <a:t>.</a:t>
            </a:r>
          </a:p>
        </p:txBody>
      </p:sp>
      <p:sp>
        <p:nvSpPr>
          <p:cNvPr id="8" name="Rectangle 7"/>
          <p:cNvSpPr/>
          <p:nvPr/>
        </p:nvSpPr>
        <p:spPr>
          <a:xfrm>
            <a:off x="1299411" y="2120998"/>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r>
              <a:rPr lang="en-GB" sz="2000" dirty="0" smtClean="0">
                <a:latin typeface="Arial" panose="020B0604020202020204" pitchFamily="34" charset="0"/>
                <a:ea typeface="Calibri" panose="020F0502020204030204" pitchFamily="34" charset="0"/>
                <a:cs typeface="Arial" panose="020B0604020202020204" pitchFamily="34" charset="0"/>
              </a:rPr>
              <a:t>Slater’s mother doesn’t like burning the toast.</a:t>
            </a: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Rectangle 8"/>
          <p:cNvSpPr/>
          <p:nvPr/>
        </p:nvSpPr>
        <p:spPr>
          <a:xfrm>
            <a:off x="1299411" y="2538594"/>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0" name="Rectangle 9"/>
          <p:cNvSpPr/>
          <p:nvPr/>
        </p:nvSpPr>
        <p:spPr>
          <a:xfrm>
            <a:off x="1299411" y="2922867"/>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1" name="Rectangle 10"/>
          <p:cNvSpPr/>
          <p:nvPr/>
        </p:nvSpPr>
        <p:spPr>
          <a:xfrm>
            <a:off x="1299411" y="3307140"/>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2" name="Rectangle 11"/>
          <p:cNvSpPr/>
          <p:nvPr/>
        </p:nvSpPr>
        <p:spPr>
          <a:xfrm>
            <a:off x="1299411" y="3705170"/>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3" name="Rectangle 12"/>
          <p:cNvSpPr/>
          <p:nvPr/>
        </p:nvSpPr>
        <p:spPr>
          <a:xfrm>
            <a:off x="1299411" y="4102908"/>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4" name="Rectangle 13"/>
          <p:cNvSpPr/>
          <p:nvPr/>
        </p:nvSpPr>
        <p:spPr>
          <a:xfrm>
            <a:off x="1299411" y="4492323"/>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37249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http://vignette2.wikia.nocookie.net/toastawikia/images/6/6d/Toast-201100280976.jpg/revision/latest?cb=20150307051930"/>
          <p:cNvPicPr>
            <a:picLocks noChangeAspect="1" noChangeArrowheads="1"/>
          </p:cNvPicPr>
          <p:nvPr/>
        </p:nvPicPr>
        <p:blipFill rotWithShape="1">
          <a:blip r:embed="rId2">
            <a:extLst>
              <a:ext uri="{28A0092B-C50C-407E-A947-70E740481C1C}">
                <a14:useLocalDpi xmlns:a14="http://schemas.microsoft.com/office/drawing/2010/main" val="0"/>
              </a:ext>
            </a:extLst>
          </a:blip>
          <a:srcRect l="6815" t="5741" r="10788" b="32488"/>
          <a:stretch/>
        </p:blipFill>
        <p:spPr bwMode="auto">
          <a:xfrm>
            <a:off x="-23906" y="339448"/>
            <a:ext cx="9197787" cy="656046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0"/>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Q1</a:t>
            </a:r>
            <a:r>
              <a:rPr lang="en-GB" dirty="0"/>
              <a:t>: identify and interpret explicit and implicit information and ideas</a:t>
            </a:r>
          </a:p>
        </p:txBody>
      </p:sp>
      <p:sp>
        <p:nvSpPr>
          <p:cNvPr id="4" name="Rectangle 3"/>
          <p:cNvSpPr/>
          <p:nvPr/>
        </p:nvSpPr>
        <p:spPr>
          <a:xfrm>
            <a:off x="1299411" y="1723260"/>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r>
              <a:rPr lang="en-GB" sz="2000" dirty="0" smtClean="0">
                <a:latin typeface="Arial" panose="020B0604020202020204" pitchFamily="34" charset="0"/>
                <a:ea typeface="Calibri" panose="020F0502020204030204" pitchFamily="34" charset="0"/>
                <a:cs typeface="Arial" panose="020B0604020202020204" pitchFamily="34" charset="0"/>
              </a:rPr>
              <a:t>Slater hated his mother because she burnt the toast.</a:t>
            </a: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Rectangle 6"/>
          <p:cNvSpPr/>
          <p:nvPr/>
        </p:nvSpPr>
        <p:spPr>
          <a:xfrm>
            <a:off x="1299411" y="5180648"/>
            <a:ext cx="6340642" cy="1080296"/>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r>
              <a:rPr lang="en-GB" sz="2000" dirty="0" smtClean="0">
                <a:latin typeface="Arial" panose="020B0604020202020204" pitchFamily="34" charset="0"/>
                <a:ea typeface="Calibri" panose="020F0502020204030204" pitchFamily="34" charset="0"/>
                <a:cs typeface="Arial" panose="020B0604020202020204" pitchFamily="34" charset="0"/>
              </a:rPr>
              <a:t>Try your statements out on another pair. Were they clear enough to enable someone to decide if they are true or false?</a:t>
            </a:r>
          </a:p>
        </p:txBody>
      </p:sp>
      <p:sp>
        <p:nvSpPr>
          <p:cNvPr id="8" name="Rectangle 7"/>
          <p:cNvSpPr/>
          <p:nvPr/>
        </p:nvSpPr>
        <p:spPr>
          <a:xfrm>
            <a:off x="1299411" y="2120998"/>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r>
              <a:rPr lang="en-GB" sz="2000" dirty="0" smtClean="0">
                <a:latin typeface="Arial" panose="020B0604020202020204" pitchFamily="34" charset="0"/>
                <a:ea typeface="Calibri" panose="020F0502020204030204" pitchFamily="34" charset="0"/>
                <a:cs typeface="Arial" panose="020B0604020202020204" pitchFamily="34" charset="0"/>
              </a:rPr>
              <a:t>Slater’s mother doesn’t like burning the toast.</a:t>
            </a: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Rectangle 8"/>
          <p:cNvSpPr/>
          <p:nvPr/>
        </p:nvSpPr>
        <p:spPr>
          <a:xfrm>
            <a:off x="1299411" y="2538594"/>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0" name="Rectangle 9"/>
          <p:cNvSpPr/>
          <p:nvPr/>
        </p:nvSpPr>
        <p:spPr>
          <a:xfrm>
            <a:off x="1299411" y="2922867"/>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1" name="Rectangle 10"/>
          <p:cNvSpPr/>
          <p:nvPr/>
        </p:nvSpPr>
        <p:spPr>
          <a:xfrm>
            <a:off x="1299411" y="3307140"/>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2" name="Rectangle 11"/>
          <p:cNvSpPr/>
          <p:nvPr/>
        </p:nvSpPr>
        <p:spPr>
          <a:xfrm>
            <a:off x="1299411" y="3705170"/>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3" name="Rectangle 12"/>
          <p:cNvSpPr/>
          <p:nvPr/>
        </p:nvSpPr>
        <p:spPr>
          <a:xfrm>
            <a:off x="1299411" y="4102908"/>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4" name="Rectangle 13"/>
          <p:cNvSpPr/>
          <p:nvPr/>
        </p:nvSpPr>
        <p:spPr>
          <a:xfrm>
            <a:off x="1299411" y="4492323"/>
            <a:ext cx="6340642" cy="397738"/>
          </a:xfrm>
          <a:prstGeom prst="rect">
            <a:avLst/>
          </a:prstGeom>
          <a:solidFill>
            <a:schemeClr val="bg1">
              <a:alpha val="91000"/>
            </a:schemeClr>
          </a:solidFill>
          <a:effectLst>
            <a:softEdge rad="50800"/>
          </a:effectLst>
        </p:spPr>
        <p:txBody>
          <a:bodyPr wrap="square">
            <a:spAutoFit/>
          </a:bodyPr>
          <a:lstStyle/>
          <a:p>
            <a:pPr>
              <a:lnSpc>
                <a:spcPct val="107000"/>
              </a:lnSpc>
              <a:spcAft>
                <a:spcPts val="8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2463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6">
              <a:lumMod val="20000"/>
              <a:lumOff val="80000"/>
            </a:schemeClr>
          </a:solidFill>
        </p:spPr>
        <p:txBody>
          <a:bodyPr wrap="square" rtlCol="0">
            <a:spAutoFit/>
          </a:bodyPr>
          <a:lstStyle/>
          <a:p>
            <a:r>
              <a:rPr lang="en-GB" b="1" dirty="0" smtClean="0"/>
              <a:t>Learning Objective: </a:t>
            </a:r>
            <a:r>
              <a:rPr lang="en-GB" dirty="0" smtClean="0"/>
              <a:t>Q1</a:t>
            </a:r>
            <a:r>
              <a:rPr lang="en-GB" dirty="0"/>
              <a:t>: identify and interpret explicit and implicit information and ideas</a:t>
            </a:r>
          </a:p>
        </p:txBody>
      </p:sp>
      <p:pic>
        <p:nvPicPr>
          <p:cNvPr id="4098" name="Picture 2" descr="http://www.wpclipart.com/blanks/book_blank/diary_open_blan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05" y="759946"/>
            <a:ext cx="9204610" cy="609805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33717" y="1476727"/>
            <a:ext cx="3547036" cy="4614405"/>
          </a:xfrm>
          <a:prstGeom prst="rect">
            <a:avLst/>
          </a:prstGeom>
          <a:solidFill>
            <a:schemeClr val="bg1">
              <a:alpha val="85000"/>
            </a:schemeClr>
          </a:solidFill>
        </p:spPr>
        <p:txBody>
          <a:bodyPr wrap="square">
            <a:spAutoFit/>
          </a:bodyPr>
          <a:lstStyle/>
          <a:p>
            <a:pPr>
              <a:lnSpc>
                <a:spcPct val="107000"/>
              </a:lnSpc>
              <a:spcAft>
                <a:spcPts val="800"/>
              </a:spcAft>
            </a:pPr>
            <a:r>
              <a:rPr lang="en-GB" sz="1100" b="1" dirty="0">
                <a:latin typeface="Calibri" panose="020F0502020204030204" pitchFamily="34" charset="0"/>
                <a:ea typeface="Calibri" panose="020F0502020204030204" pitchFamily="34" charset="0"/>
                <a:cs typeface="Times New Roman" panose="02020603050405020304" pitchFamily="18" charset="0"/>
              </a:rPr>
              <a:t>Keep a diary </a:t>
            </a:r>
            <a:r>
              <a:rPr lang="en-GB" sz="1100" i="1" dirty="0">
                <a:latin typeface="Calibri" panose="020F0502020204030204" pitchFamily="34" charset="0"/>
                <a:ea typeface="Calibri" panose="020F0502020204030204" pitchFamily="34" charset="0"/>
                <a:cs typeface="Times New Roman" panose="02020603050405020304" pitchFamily="18" charset="0"/>
              </a:rPr>
              <a:t>by Julie Meyerson</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To anyone who feels young, uncertain or adrift, I'd warmly recommend diary writing. Start your diary now and remember it's the small, ordinary details, the phrases overheard, the nuance of feelings, that are most worth recording. They, more than anything more epic, are what will pin down your present self and allow you to reclaim it sometime in the distant future. When I was 13, my new stepfather presented me with a Halifax building society page-a-day diary. In the front, I listed my ambitions for 1973:</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 finish novel &amp; get it published</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 write to some famous people</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 sleep out in the open air</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 stop biting nails!!</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(this last underlined three times).</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Then I turned the page and began writing. Every day for the next six years, I recorded in smudged ballpoint everything I thought and felt, ate for tea, what day my period was expected (discreet asterisk) and what day it actually came (larger asterisk with exclamation mark).</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825998" y="1381111"/>
            <a:ext cx="3558989" cy="4740144"/>
          </a:xfrm>
          <a:prstGeom prst="rect">
            <a:avLst/>
          </a:prstGeom>
          <a:solidFill>
            <a:schemeClr val="bg1">
              <a:alpha val="87000"/>
            </a:schemeClr>
          </a:solidFill>
        </p:spPr>
        <p:txBody>
          <a:bodyPr wrap="square">
            <a:spAutoFit/>
          </a:bodyPr>
          <a:lstStyle/>
          <a:p>
            <a:pPr>
              <a:lnSpc>
                <a:spcPct val="107000"/>
              </a:lnSpc>
              <a:spcAft>
                <a:spcPts val="800"/>
              </a:spcAft>
            </a:pPr>
            <a:r>
              <a:rPr lang="en-GB" sz="1200" dirty="0"/>
              <a:t>Hopeless constants emerge. My period was never on time. I was obsessed with a boy called Jeremy (a family friend several years older) who had no interest in me. I was always trying to stop biting my nails. I was precocious, optimistic, passionate, priggish - and determined to be a Famous Writer. Big dramas sit sandwiched between banalities. On July 6 1975: 'Helped Libby rearrange the posters in her bedroom. Today we all had a horrible shock. Daddy has accused Mummy of stealing money from the firm, of course he is lying but if he can "prove" it Mummy might go to jail. As long as I eat, sleep and breathe upon this earth, I will not see that happen. This has been the most frightening day of my life.</a:t>
            </a:r>
          </a:p>
          <a:p>
            <a:pPr>
              <a:lnSpc>
                <a:spcPct val="107000"/>
              </a:lnSpc>
              <a:spcAft>
                <a:spcPts val="800"/>
              </a:spcAft>
            </a:pPr>
            <a:r>
              <a:rPr lang="en-GB" sz="1200" dirty="0" smtClean="0">
                <a:latin typeface="Calibri" panose="020F0502020204030204" pitchFamily="34" charset="0"/>
                <a:ea typeface="Calibri" panose="020F0502020204030204" pitchFamily="34" charset="0"/>
                <a:cs typeface="Times New Roman" panose="02020603050405020304" pitchFamily="18" charset="0"/>
              </a:rPr>
              <a:t>Reading these </a:t>
            </a:r>
            <a:r>
              <a:rPr lang="en-GB" sz="1200" dirty="0">
                <a:latin typeface="Calibri" panose="020F0502020204030204" pitchFamily="34" charset="0"/>
                <a:ea typeface="Calibri" panose="020F0502020204030204" pitchFamily="34" charset="0"/>
                <a:cs typeface="Times New Roman" panose="02020603050405020304" pitchFamily="18" charset="0"/>
              </a:rPr>
              <a:t>pages now doesn't really bring back the events themselves so much as that madly impatiently optimistic girl living entirely in her head and waiting for her life to start. Writing a diary then was a way of anchoring myself, of gazing inwards and trying to find the bits that felt good and real. I know I write fiction for similar reasons now. I'm glad to say I ticked off almost all of those 1973 ambitions. Just please don't ask me about the nail biting.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570155" y="645459"/>
            <a:ext cx="5088367" cy="369332"/>
          </a:xfrm>
          <a:prstGeom prst="rect">
            <a:avLst/>
          </a:prstGeom>
          <a:noFill/>
        </p:spPr>
        <p:txBody>
          <a:bodyPr wrap="square" rtlCol="0">
            <a:spAutoFit/>
          </a:bodyPr>
          <a:lstStyle/>
          <a:p>
            <a:r>
              <a:rPr lang="en-GB" dirty="0" smtClean="0"/>
              <a:t>From </a:t>
            </a:r>
            <a:r>
              <a:rPr lang="en-GB" i="1" dirty="0" smtClean="0"/>
              <a:t>The Guardian</a:t>
            </a:r>
            <a:r>
              <a:rPr lang="en-GB" dirty="0" smtClean="0"/>
              <a:t>, January 2005</a:t>
            </a:r>
            <a:endParaRPr lang="en-GB" dirty="0"/>
          </a:p>
        </p:txBody>
      </p:sp>
    </p:spTree>
    <p:extLst>
      <p:ext uri="{BB962C8B-B14F-4D97-AF65-F5344CB8AC3E}">
        <p14:creationId xmlns:p14="http://schemas.microsoft.com/office/powerpoint/2010/main" val="4216728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1077</Words>
  <Application>Microsoft Office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Comic Sans MS</vt:lpstr>
      <vt:lpstr>Times New Roman</vt:lpstr>
      <vt:lpstr>Office Theme</vt:lpstr>
      <vt:lpstr>PowerPoint Presentation</vt:lpstr>
      <vt:lpstr>Learning Objective   To understand Q1: identify and interpret explicit and implicit information and ideas</vt:lpstr>
      <vt:lpstr>Question 1 (AO1) 4 marks Looks something like this: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2020-02-25T13:21:16Z</dcterms:created>
  <dcterms:modified xsi:type="dcterms:W3CDTF">2020-02-25T13:21:27Z</dcterms:modified>
</cp:coreProperties>
</file>