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58" r:id="rId4"/>
    <p:sldId id="260" r:id="rId5"/>
    <p:sldId id="261" r:id="rId6"/>
    <p:sldId id="262" r:id="rId7"/>
    <p:sldId id="289" r:id="rId8"/>
    <p:sldId id="290" r:id="rId9"/>
    <p:sldId id="296" r:id="rId10"/>
    <p:sldId id="265" r:id="rId11"/>
    <p:sldId id="266" r:id="rId12"/>
    <p:sldId id="282" r:id="rId13"/>
    <p:sldId id="283" r:id="rId14"/>
    <p:sldId id="284" r:id="rId15"/>
    <p:sldId id="285" r:id="rId16"/>
    <p:sldId id="286" r:id="rId17"/>
    <p:sldId id="272" r:id="rId18"/>
    <p:sldId id="270" r:id="rId19"/>
    <p:sldId id="271" r:id="rId20"/>
    <p:sldId id="273" r:id="rId21"/>
    <p:sldId id="274" r:id="rId22"/>
    <p:sldId id="275" r:id="rId23"/>
    <p:sldId id="276" r:id="rId24"/>
    <p:sldId id="277" r:id="rId25"/>
    <p:sldId id="291" r:id="rId26"/>
    <p:sldId id="292" r:id="rId27"/>
    <p:sldId id="294" r:id="rId28"/>
    <p:sldId id="297"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8632,'0'0,"0"0,0 0,25 0,-25 0,25 0,-25 0,25 0,0 0,-25 0,24 0,-24 25,25-25,0 0,-25 0,25 0,-25 0,25 0,-25 0,24 0,1 0,-25 0,25 0,25 0,-26 0,1 0,-25 0,25 0,-25 0,25 0,0 0,-25 0,24 0,-24 0,25 0,-25-25,25 25,0 0,0 0,-1 0,1 0,-25 0,25 0,-25 0,0-25,25 25,0 0,-25 0,24 0,-24 0,50 0,-25 0,0 0,0 0,-25 0,24 0,1 0,-25 0,25 0,0 0,0 0,24 0,-24-25,0 25,0 0,-25 0,49 0,-49 0,50 0,-50 0,25 0,-25 0,24 0,-24 0,25 0,0 0,-25 0,25 0,-25 0,25 0,-1 0,-24 0,25 0,0 0,0 0,0 0,-1 0,1 0,-25 0,25 0,-25 0,25 0,-25 0,49 0,-24 0,0 0,0 0,-25 0,25 0,-1 0,1 0,-25 0,25 0,0 0,0 0,0 0,-1 0,26-24,-50 24,25 0,0 0,-25 0,24 0,-24 0,50 0,-25 0,0-25,24 25,-24 0,-25 0,25 0,0-25,-1 25,-24 0,50 0,-25-25,24 0,1 25,-50 0,0 0,50 0,-26 0,1 0,0 0,-25 0,25 0,0 0,-25 0,24 0,1 25,0-25,-25 0,25 0,24 0,-24 0,0 0,0 0,-25 0,25 0,-1 0,1 0,-25 0,50 0,-25 0,0 0,-1 0,1 0,0 25,-25-25,25 0,0 0,24 0,-24 0,25 0,-26 0,1 0,0 0,-25 0,25 0,0 0,-1 0,1 0,25 0,-1 0,-24 0,0 0,25 0,-50 0,24 0,-24 0,50 0,-50 0,50 0,-26 0,51 0,-75 0,25 0,-1 0,1 0,-25 0,25 0,-25 0,50 0,-1 0,-24 0,0 0,0 0,0 0,-25 0,24 0,1 0,0 0,0-25,24 25,-24 0,50 0,-75 0,24 25,-24 0,0-25,50 0,-25 0,0 0,24 0,1 0,-25 0,-1 0,26 0,-25 25,24-25,1 0,-25 0,0 0,-1 0,-24 0,25 0,-25 0,50 0,-50 0,50 0,-1 0,-24 0,0 0,24 0,-49 0,25 0,0 0,-25 0,25 0,0 0,-1 0,1 0,25 0,-25 0,-1 0,1 0,-25 0,25 0,-25 0,25 0,0 0,-25 0,24 0,-24 0,25 0,0 0,25 0,-26 0,1 0,-25 0,25 0,-25 0,25 0,-25 0,25 0,-1 0,-24 24,0-24,25 0,-25 0,25 0,0 0,24 0,-49 0,0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701"/>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4"/>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8632,'0'0,"0"0,0 0,25 0,-25 0,25 0,-25 0,25 0,0 0,-25 0,24 0,-24 25,25-25,0 0,-25 0,25 0,-25 0,25 0,-25 0,24 0,1 0,-25 0,25 0,25 0,-26 0,1 0,-25 0,25 0,-25 0,25 0,0 0,-25 0,24 0,-24 0,25 0,-25-25,25 25,0 0,0 0,-1 0,1 0,-25 0,25 0,-25 0,0-25,25 25,0 0,-25 0,24 0,-24 0,50 0,-25 0,0 0,0 0,-25 0,24 0,1 0,-25 0,25 0,0 0,0 0,24 0,-24-25,0 25,0 0,-25 0,49 0,-49 0,50 0,-50 0,25 0,-25 0,24 0,-24 0,25 0,0 0,-25 0,25 0,-25 0,25 0,-1 0,-24 0,25 0,0 0,0 0,0 0,-1 0,1 0,-25 0,25 0,-25 0,25 0,-25 0,49 0,-24 0,0 0,0 0,-25 0,25 0,-1 0,1 0,-25 0,25 0,0 0,0 0,0 0,-1 0,26-24,-50 24,25 0,0 0,-25 0,24 0,-24 0,50 0,-25 0,0-25,24 25,-24 0,-25 0,25 0,0-25,-1 25,-24 0,50 0,-25-25,24 0,1 25,-50 0,0 0,50 0,-26 0,1 0,0 0,-25 0,25 0,0 0,-25 0,24 0,1 25,0-25,-25 0,25 0,24 0,-24 0,0 0,0 0,-25 0,25 0,-1 0,1 0,-25 0,50 0,-25 0,0 0,-1 0,1 0,0 25,-25-25,25 0,0 0,24 0,-24 0,25 0,-26 0,1 0,0 0,-25 0,25 0,0 0,-1 0,1 0,25 0,-1 0,-24 0,0 0,25 0,-50 0,24 0,-24 0,50 0,-50 0,50 0,-26 0,51 0,-75 0,25 0,-1 0,1 0,-25 0,25 0,-25 0,50 0,-1 0,-24 0,0 0,0 0,0 0,-25 0,24 0,1 0,0 0,0-25,24 25,-24 0,50 0,-75 0,24 25,-24 0,0-25,50 0,-25 0,0 0,24 0,1 0,-25 0,-1 0,26 0,-25 25,24-25,1 0,-25 0,0 0,-1 0,-24 0,25 0,-25 0,50 0,-50 0,50 0,-1 0,-24 0,0 0,24 0,-49 0,25 0,0 0,-25 0,25 0,0 0,-1 0,1 0,25 0,-25 0,-1 0,1 0,-25 0,25 0,-25 0,25 0,0 0,-25 0,24 0,-24 0,25 0,0 0,25 0,-26 0,1 0,-25 0,25 0,-25 0,25 0,-25 0,25 0,-1 0,-24 24,0-24,25 0,-25 0,25 0,0 0,24 0,-49 0,0 25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4"/>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7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715B9-CBA1-490F-96B1-9F045790B2C4}" type="datetimeFigureOut">
              <a:rPr lang="en-GB" smtClean="0"/>
              <a:t>25/02/2020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EB5BD-EA97-471C-9388-734C6AB91C6F}" type="slidenum">
              <a:rPr lang="en-GB" smtClean="0"/>
              <a:t>‹#›</a:t>
            </a:fld>
            <a:endParaRPr lang="en-GB"/>
          </a:p>
        </p:txBody>
      </p:sp>
    </p:spTree>
    <p:extLst>
      <p:ext uri="{BB962C8B-B14F-4D97-AF65-F5344CB8AC3E}">
        <p14:creationId xmlns:p14="http://schemas.microsoft.com/office/powerpoint/2010/main" val="189141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5543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13285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8805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45816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8FEC0-CBFB-4EB3-BA36-FC90B381610A}"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6772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8FEC0-CBFB-4EB3-BA36-FC90B381610A}"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5652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8FEC0-CBFB-4EB3-BA36-FC90B381610A}" type="datetimeFigureOut">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67724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8FEC0-CBFB-4EB3-BA36-FC90B381610A}" type="datetimeFigureOut">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80685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8FEC0-CBFB-4EB3-BA36-FC90B381610A}"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9206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FEC0-CBFB-4EB3-BA36-FC90B381610A}"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25714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FEC0-CBFB-4EB3-BA36-FC90B381610A}"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8580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8FEC0-CBFB-4EB3-BA36-FC90B381610A}" type="datetimeFigureOut">
              <a:rPr lang="en-GB" smtClean="0"/>
              <a:t>25/02/2020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99CFA-955A-4FFE-8E16-00639D9AD3EF}" type="slidenum">
              <a:rPr lang="en-GB" smtClean="0"/>
              <a:t>‹#›</a:t>
            </a:fld>
            <a:endParaRPr lang="en-GB"/>
          </a:p>
        </p:txBody>
      </p:sp>
    </p:spTree>
    <p:extLst>
      <p:ext uri="{BB962C8B-B14F-4D97-AF65-F5344CB8AC3E}">
        <p14:creationId xmlns:p14="http://schemas.microsoft.com/office/powerpoint/2010/main" val="351772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7.xml"/></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12.xml"/></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17.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11.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10.emf"/><Relationship Id="rId4" Type="http://schemas.openxmlformats.org/officeDocument/2006/relationships/image" Target="../media/image70.emf"/><Relationship Id="rId9" Type="http://schemas.openxmlformats.org/officeDocument/2006/relationships/customXml" Target="../ink/ink22.xml"/></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24.xml"/><Relationship Id="rId7" Type="http://schemas.openxmlformats.org/officeDocument/2006/relationships/customXml" Target="../ink/ink26.xml"/><Relationship Id="rId12" Type="http://schemas.openxmlformats.org/officeDocument/2006/relationships/image" Target="../media/image11.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28.xml"/><Relationship Id="rId5" Type="http://schemas.openxmlformats.org/officeDocument/2006/relationships/customXml" Target="../ink/ink25.xml"/><Relationship Id="rId10" Type="http://schemas.openxmlformats.org/officeDocument/2006/relationships/image" Target="../media/image10.emf"/><Relationship Id="rId4" Type="http://schemas.openxmlformats.org/officeDocument/2006/relationships/image" Target="../media/image70.emf"/><Relationship Id="rId9" Type="http://schemas.openxmlformats.org/officeDocument/2006/relationships/customXml" Target="../ink/ink2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Q2: select and synthesize evidence from different texts</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51725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1127" y="1049572"/>
            <a:ext cx="3776870" cy="3046988"/>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Read the extract from a c19th article by an anonymous prisoner, describing his first day in Newgate Gaol.</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37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4031" y="429370"/>
            <a:ext cx="6027089"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What do we learn about a new inmate’s experience of a Victorian prison from Source A?</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4214191" y="221841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572000" y="3018240"/>
              <a:ext cx="2188080" cy="303840"/>
            </p14:xfrm>
          </p:contentPart>
        </mc:Choice>
        <mc:Fallback xmlns="">
          <p:pic>
            <p:nvPicPr>
              <p:cNvPr id="7" name="Ink 6"/>
              <p:cNvPicPr/>
              <p:nvPr/>
            </p:nvPicPr>
            <p:blipFill>
              <a:blip r:embed="rId4"/>
              <a:stretch>
                <a:fillRect/>
              </a:stretch>
            </p:blipFill>
            <p:spPr>
              <a:xfrm>
                <a:off x="4556160" y="2954880"/>
                <a:ext cx="22197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4581000" y="4125600"/>
              <a:ext cx="1911240" cy="294840"/>
            </p14:xfrm>
          </p:contentPart>
        </mc:Choice>
        <mc:Fallback xmlns="">
          <p:pic>
            <p:nvPicPr>
              <p:cNvPr id="8" name="Ink 7"/>
              <p:cNvPicPr/>
              <p:nvPr/>
            </p:nvPicPr>
            <p:blipFill>
              <a:blip r:embed="rId6"/>
              <a:stretch>
                <a:fillRect/>
              </a:stretch>
            </p:blipFill>
            <p:spPr>
              <a:xfrm>
                <a:off x="4565160" y="4062240"/>
                <a:ext cx="19429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554360" y="4875480"/>
              <a:ext cx="1473840" cy="339840"/>
            </p14:xfrm>
          </p:contentPart>
        </mc:Choice>
        <mc:Fallback xmlns="">
          <p:pic>
            <p:nvPicPr>
              <p:cNvPr id="9" name="Ink 8"/>
              <p:cNvPicPr/>
              <p:nvPr/>
            </p:nvPicPr>
            <p:blipFill>
              <a:blip r:embed="rId8"/>
              <a:stretch>
                <a:fillRect/>
              </a:stretch>
            </p:blipFill>
            <p:spPr>
              <a:xfrm>
                <a:off x="4538520" y="4812120"/>
                <a:ext cx="1505520" cy="466560"/>
              </a:xfrm>
              <a:prstGeom prst="rect">
                <a:avLst/>
              </a:prstGeom>
            </p:spPr>
          </p:pic>
        </mc:Fallback>
      </mc:AlternateContent>
    </p:spTree>
    <p:extLst>
      <p:ext uri="{BB962C8B-B14F-4D97-AF65-F5344CB8AC3E}">
        <p14:creationId xmlns:p14="http://schemas.microsoft.com/office/powerpoint/2010/main" val="28035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918840" y="535830"/>
            <a:ext cx="3992471" cy="6555641"/>
          </a:xfrm>
          <a:prstGeom prst="rect">
            <a:avLst/>
          </a:prstGeom>
        </p:spPr>
        <p:txBody>
          <a:bodyPr wrap="square">
            <a:spAutoFit/>
          </a:bodyPr>
          <a:lstStyle/>
          <a:p>
            <a:r>
              <a:rPr lang="en-GB" sz="1400" b="1" dirty="0"/>
              <a:t>Newgate Gaol – Anonymous</a:t>
            </a:r>
            <a:endParaRPr lang="en-GB" sz="1400" dirty="0"/>
          </a:p>
          <a:p>
            <a:r>
              <a:rPr lang="en-GB" sz="1400" dirty="0"/>
              <a:t>Strong and stony as the prison seems to passers-by, it looks much stonier and stronger to the men who enter it. The multiplicity of heavy walls, of iron gates and doorways; of huge locks, of bolts, spikes and bars of every imaginable shape and size, make of the place a very nightmare dungeon. I followed the gruff under- warden, through some dark and chilly vaulted passages, now turning to the right, now to the left. We crossed a large hall, in the centre of which is a glass room for the use of prisoners when they are giving instructions to their lawyers […].</a:t>
            </a:r>
          </a:p>
          <a:p>
            <a:r>
              <a:rPr lang="en-GB" sz="1400" dirty="0"/>
              <a:t>Still following; I was led into another large recess or chamber, on one side of which was a huge boiler with a furnace glowing under it, and on another side a large stone bath. On the third wall there were a couple of round towels on a roller, with a wooden bench beneath them. </a:t>
            </a:r>
            <a:endParaRPr lang="en-GB" sz="1400" dirty="0" smtClean="0"/>
          </a:p>
          <a:p>
            <a:r>
              <a:rPr lang="en-GB" sz="1400" dirty="0"/>
              <a:t>"Stop," cried the warden, "take your clothes off." I hesitated. "Take off your clothes, do you hear?" My clothes were soon laid on the bench, and a hot bath filled, and I went in. The officer had then his opportunity of taking up my garments one by one, searching their pockets and their linings, feeling them about and holding them against the light. My boots appeared to be especially suspicious. After he had put his hands into them, he thumped them violently on the stone floor; but there rolled nothing out.</a:t>
            </a:r>
          </a:p>
          <a:p>
            <a:endParaRPr lang="en-GB" sz="1400" dirty="0"/>
          </a:p>
        </p:txBody>
      </p:sp>
    </p:spTree>
    <p:extLst>
      <p:ext uri="{BB962C8B-B14F-4D97-AF65-F5344CB8AC3E}">
        <p14:creationId xmlns:p14="http://schemas.microsoft.com/office/powerpoint/2010/main" val="76085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918840" y="707280"/>
            <a:ext cx="3992471" cy="5262979"/>
          </a:xfrm>
          <a:prstGeom prst="rect">
            <a:avLst/>
          </a:prstGeom>
        </p:spPr>
        <p:txBody>
          <a:bodyPr wrap="square">
            <a:spAutoFit/>
          </a:bodyPr>
          <a:lstStyle/>
          <a:p>
            <a:r>
              <a:rPr lang="en-GB" sz="1400" dirty="0" smtClean="0"/>
              <a:t>Having </a:t>
            </a:r>
            <a:r>
              <a:rPr lang="en-GB" sz="1400" dirty="0"/>
              <a:t>bathed, I was led down another passage, at the end of which were two gratings of iron bars, closely woven over with wire-work, distant about two feet from each other. Unlocking both he pushed me through, and started me up two or three steps into a square court-yard, where there was a man walking to and fro very violently. After shouting "One in!" he locked the two gratings, and retreated rapidly in the direction of his dinner. Another warden with a bunch of keys came from a gloomy building that formed one side of the court. "Go up," he said to the pedestrian; who disappeared up a staircase instantly.</a:t>
            </a:r>
          </a:p>
          <a:p>
            <a:r>
              <a:rPr lang="en-GB" sz="1400" dirty="0"/>
              <a:t>"Where   from?" the jailor asked me, and "What are you here for?" Being replied to on these points, he said shortly, “Come this way.” He led up the dark stone staircase to a corridor with cells on one side, having iron doors to them a foot or more in thickness. One of these cells was to be mine. Venturing as I went in to ask "Whether I might be allowed to walk in the yard when I pleased?” he answered sharply, “You'll just please to walk where and when you're told." He slammed the door, bolted it, locked and padlocked it.</a:t>
            </a:r>
          </a:p>
        </p:txBody>
      </p:sp>
    </p:spTree>
    <p:extLst>
      <p:ext uri="{BB962C8B-B14F-4D97-AF65-F5344CB8AC3E}">
        <p14:creationId xmlns:p14="http://schemas.microsoft.com/office/powerpoint/2010/main" val="278748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887310" y="730978"/>
            <a:ext cx="4180768" cy="5478423"/>
          </a:xfrm>
          <a:prstGeom prst="rect">
            <a:avLst/>
          </a:prstGeom>
        </p:spPr>
        <p:txBody>
          <a:bodyPr wrap="square">
            <a:spAutoFit/>
          </a:bodyPr>
          <a:lstStyle/>
          <a:p>
            <a:r>
              <a:rPr lang="en-GB" sz="1400" dirty="0"/>
              <a:t>The cell was about eight feet by four, lighted by a </a:t>
            </a:r>
            <a:r>
              <a:rPr lang="en-GB" sz="1400" dirty="0" err="1"/>
              <a:t>Ioophole</a:t>
            </a:r>
            <a:r>
              <a:rPr lang="en-GB" sz="1400" dirty="0"/>
              <a:t> above eye-level. It contained, besides an iron bedstead with a straw mattress and two coarse rugs upon it, an uncomfortable stool and a slanting reading-desk fastened to the wall, on which were a Bible, a prayer-book, and hymn-book. Alone for the first time since my apprehension, I stretched myself upon the bed; and, with my hands over my eyes endeavoured to collect my thoughts. </a:t>
            </a:r>
          </a:p>
          <a:p>
            <a:r>
              <a:rPr lang="en-GB" sz="1400" dirty="0"/>
              <a:t>I was soon aroused by the undoing of bolts and bars below, while a stentorian* voice shouted from the yard, "All — down!" I heard the cell doors being opened in the corridor; and, in due turn mine was flung open, and the jailor looked in. The impression my body had left upon the rugs enraged him dreadfully. "What," he cried, almost in a scream, "you've been a lying on that 'ere bed, have you! You just let me catch you on it again till night, that's all!" </a:t>
            </a:r>
          </a:p>
          <a:p>
            <a:r>
              <a:rPr lang="en-GB" sz="1400" dirty="0"/>
              <a:t>"Oh," I said soothingly, "I didn't know. Now that I do know, I will not lie down again." </a:t>
            </a:r>
          </a:p>
          <a:p>
            <a:r>
              <a:rPr lang="en-GB" sz="1400" dirty="0"/>
              <a:t>"If I find you on it again I'll have you up before the governor or stop your supper. That's all. Go down."</a:t>
            </a:r>
          </a:p>
          <a:p>
            <a:r>
              <a:rPr lang="en-GB" sz="1400" dirty="0"/>
              <a:t> </a:t>
            </a:r>
          </a:p>
          <a:p>
            <a:r>
              <a:rPr lang="en-GB" sz="1400" dirty="0"/>
              <a:t>* </a:t>
            </a:r>
            <a:r>
              <a:rPr lang="en-GB" sz="1400" b="1" dirty="0"/>
              <a:t>stentorian</a:t>
            </a:r>
            <a:r>
              <a:rPr lang="en-GB" sz="1400" dirty="0"/>
              <a:t> – loud, powerful, booming (describing a voice)</a:t>
            </a:r>
          </a:p>
        </p:txBody>
      </p:sp>
    </p:spTree>
    <p:extLst>
      <p:ext uri="{BB962C8B-B14F-4D97-AF65-F5344CB8AC3E}">
        <p14:creationId xmlns:p14="http://schemas.microsoft.com/office/powerpoint/2010/main" val="370275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4" name="TextBox 3"/>
          <p:cNvSpPr txBox="1"/>
          <p:nvPr/>
        </p:nvSpPr>
        <p:spPr>
          <a:xfrm>
            <a:off x="2934031" y="739471"/>
            <a:ext cx="6027089"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What do we learn about a new inmate’s experience of a modern prison from Source B?</a:t>
            </a:r>
            <a:endParaRPr lang="en-GB" sz="3200" dirty="0">
              <a:latin typeface="Arial" panose="020B0604020202020204" pitchFamily="34" charset="0"/>
              <a:cs typeface="Arial" panose="020B0604020202020204" pitchFamily="34" charset="0"/>
            </a:endParaRPr>
          </a:p>
        </p:txBody>
      </p:sp>
      <p:sp>
        <p:nvSpPr>
          <p:cNvPr id="6" name="TextBox 5"/>
          <p:cNvSpPr txBox="1"/>
          <p:nvPr/>
        </p:nvSpPr>
        <p:spPr>
          <a:xfrm>
            <a:off x="4187458" y="2417440"/>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Focus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545267" y="3243906"/>
              <a:ext cx="2143440" cy="72000"/>
            </p14:xfrm>
          </p:contentPart>
        </mc:Choice>
        <mc:Fallback xmlns="">
          <p:pic>
            <p:nvPicPr>
              <p:cNvPr id="7" name="Ink 6"/>
              <p:cNvPicPr/>
              <p:nvPr/>
            </p:nvPicPr>
            <p:blipFill>
              <a:blip r:embed="rId4"/>
              <a:stretch>
                <a:fillRect/>
              </a:stretch>
            </p:blipFill>
            <p:spPr>
              <a:xfrm>
                <a:off x="4529427" y="3180546"/>
                <a:ext cx="217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4545267" y="3386826"/>
              <a:ext cx="81000" cy="18360"/>
            </p14:xfrm>
          </p:contentPart>
        </mc:Choice>
        <mc:Fallback xmlns="">
          <p:pic>
            <p:nvPicPr>
              <p:cNvPr id="8" name="Ink 7"/>
              <p:cNvPicPr/>
              <p:nvPr/>
            </p:nvPicPr>
            <p:blipFill>
              <a:blip r:embed="rId6"/>
              <a:stretch>
                <a:fillRect/>
              </a:stretch>
            </p:blipFill>
            <p:spPr>
              <a:xfrm>
                <a:off x="4529427" y="3323466"/>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545267" y="3217266"/>
              <a:ext cx="2188080" cy="303840"/>
            </p14:xfrm>
          </p:contentPart>
        </mc:Choice>
        <mc:Fallback xmlns="">
          <p:pic>
            <p:nvPicPr>
              <p:cNvPr id="9" name="Ink 8"/>
              <p:cNvPicPr/>
              <p:nvPr/>
            </p:nvPicPr>
            <p:blipFill>
              <a:blip r:embed="rId8"/>
              <a:stretch>
                <a:fillRect/>
              </a:stretch>
            </p:blipFill>
            <p:spPr>
              <a:xfrm>
                <a:off x="4529427" y="3153906"/>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4554267" y="4324626"/>
              <a:ext cx="1911240" cy="294840"/>
            </p14:xfrm>
          </p:contentPart>
        </mc:Choice>
        <mc:Fallback xmlns="">
          <p:pic>
            <p:nvPicPr>
              <p:cNvPr id="10" name="Ink 9"/>
              <p:cNvPicPr/>
              <p:nvPr/>
            </p:nvPicPr>
            <p:blipFill>
              <a:blip r:embed="rId10"/>
              <a:stretch>
                <a:fillRect/>
              </a:stretch>
            </p:blipFill>
            <p:spPr>
              <a:xfrm>
                <a:off x="4538427" y="4260906"/>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4527627" y="5074506"/>
              <a:ext cx="1473840" cy="339840"/>
            </p14:xfrm>
          </p:contentPart>
        </mc:Choice>
        <mc:Fallback xmlns="">
          <p:pic>
            <p:nvPicPr>
              <p:cNvPr id="11" name="Ink 10"/>
              <p:cNvPicPr/>
              <p:nvPr/>
            </p:nvPicPr>
            <p:blipFill>
              <a:blip r:embed="rId12"/>
              <a:stretch>
                <a:fillRect/>
              </a:stretch>
            </p:blipFill>
            <p:spPr>
              <a:xfrm>
                <a:off x="4511787" y="5011146"/>
                <a:ext cx="1505520" cy="466560"/>
              </a:xfrm>
              <a:prstGeom prst="rect">
                <a:avLst/>
              </a:prstGeom>
            </p:spPr>
          </p:pic>
        </mc:Fallback>
      </mc:AlternateContent>
    </p:spTree>
    <p:extLst>
      <p:ext uri="{BB962C8B-B14F-4D97-AF65-F5344CB8AC3E}">
        <p14:creationId xmlns:p14="http://schemas.microsoft.com/office/powerpoint/2010/main" val="292610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r="45937" b="9339"/>
          <a:stretch/>
        </p:blipFill>
        <p:spPr bwMode="auto">
          <a:xfrm>
            <a:off x="-23854" y="369332"/>
            <a:ext cx="4424404" cy="6869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6" name="TextBox 5"/>
          <p:cNvSpPr txBox="1"/>
          <p:nvPr/>
        </p:nvSpPr>
        <p:spPr>
          <a:xfrm>
            <a:off x="377458" y="3477870"/>
            <a:ext cx="4522789" cy="3416320"/>
          </a:xfrm>
          <a:prstGeom prst="rect">
            <a:avLst/>
          </a:prstGeom>
          <a:solidFill>
            <a:schemeClr val="bg1"/>
          </a:solidFill>
          <a:ln>
            <a:noFill/>
          </a:ln>
        </p:spPr>
        <p:txBody>
          <a:bodyPr wrap="square" rtlCol="0">
            <a:spAutoFit/>
          </a:bodyPr>
          <a:lstStyle/>
          <a:p>
            <a:r>
              <a:rPr lang="en-GB" sz="2400" b="1" dirty="0" smtClean="0">
                <a:latin typeface="Arial" panose="020B0604020202020204" pitchFamily="34" charset="0"/>
                <a:cs typeface="Arial" panose="020B0604020202020204" pitchFamily="34" charset="0"/>
              </a:rPr>
              <a:t>Focus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40017" y="4304336"/>
              <a:ext cx="2143440" cy="72000"/>
            </p14:xfrm>
          </p:contentPart>
        </mc:Choice>
        <mc:Fallback xmlns="">
          <p:pic>
            <p:nvPicPr>
              <p:cNvPr id="7" name="Ink 6"/>
              <p:cNvPicPr/>
              <p:nvPr/>
            </p:nvPicPr>
            <p:blipFill>
              <a:blip r:embed="rId4"/>
              <a:stretch>
                <a:fillRect/>
              </a:stretch>
            </p:blipFill>
            <p:spPr>
              <a:xfrm>
                <a:off x="624177" y="4240976"/>
                <a:ext cx="217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640017" y="4447256"/>
              <a:ext cx="81000" cy="18360"/>
            </p14:xfrm>
          </p:contentPart>
        </mc:Choice>
        <mc:Fallback xmlns="">
          <p:pic>
            <p:nvPicPr>
              <p:cNvPr id="8" name="Ink 7"/>
              <p:cNvPicPr/>
              <p:nvPr/>
            </p:nvPicPr>
            <p:blipFill>
              <a:blip r:embed="rId6"/>
              <a:stretch>
                <a:fillRect/>
              </a:stretch>
            </p:blipFill>
            <p:spPr>
              <a:xfrm>
                <a:off x="624177" y="4383896"/>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640017" y="4277696"/>
              <a:ext cx="2188080" cy="303840"/>
            </p14:xfrm>
          </p:contentPart>
        </mc:Choice>
        <mc:Fallback xmlns="">
          <p:pic>
            <p:nvPicPr>
              <p:cNvPr id="9" name="Ink 8"/>
              <p:cNvPicPr/>
              <p:nvPr/>
            </p:nvPicPr>
            <p:blipFill>
              <a:blip r:embed="rId8"/>
              <a:stretch>
                <a:fillRect/>
              </a:stretch>
            </p:blipFill>
            <p:spPr>
              <a:xfrm>
                <a:off x="624177" y="4214336"/>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649017" y="5385056"/>
              <a:ext cx="1911240" cy="294840"/>
            </p14:xfrm>
          </p:contentPart>
        </mc:Choice>
        <mc:Fallback xmlns="">
          <p:pic>
            <p:nvPicPr>
              <p:cNvPr id="10" name="Ink 9"/>
              <p:cNvPicPr/>
              <p:nvPr/>
            </p:nvPicPr>
            <p:blipFill>
              <a:blip r:embed="rId10"/>
              <a:stretch>
                <a:fillRect/>
              </a:stretch>
            </p:blipFill>
            <p:spPr>
              <a:xfrm>
                <a:off x="633177" y="5321336"/>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622377" y="6134936"/>
              <a:ext cx="1473840" cy="339840"/>
            </p14:xfrm>
          </p:contentPart>
        </mc:Choice>
        <mc:Fallback xmlns="">
          <p:pic>
            <p:nvPicPr>
              <p:cNvPr id="11" name="Ink 10"/>
              <p:cNvPicPr/>
              <p:nvPr/>
            </p:nvPicPr>
            <p:blipFill>
              <a:blip r:embed="rId12"/>
              <a:stretch>
                <a:fillRect/>
              </a:stretch>
            </p:blipFill>
            <p:spPr>
              <a:xfrm>
                <a:off x="606537" y="6071576"/>
                <a:ext cx="1505520" cy="466560"/>
              </a:xfrm>
              <a:prstGeom prst="rect">
                <a:avLst/>
              </a:prstGeom>
            </p:spPr>
          </p:pic>
        </mc:Fallback>
      </mc:AlternateContent>
      <p:sp>
        <p:nvSpPr>
          <p:cNvPr id="2" name="Rectangle 1"/>
          <p:cNvSpPr/>
          <p:nvPr/>
        </p:nvSpPr>
        <p:spPr>
          <a:xfrm>
            <a:off x="4724400" y="535900"/>
            <a:ext cx="4324350" cy="6124754"/>
          </a:xfrm>
          <a:prstGeom prst="rect">
            <a:avLst/>
          </a:prstGeom>
        </p:spPr>
        <p:txBody>
          <a:bodyPr wrap="square">
            <a:spAutoFit/>
          </a:bodyPr>
          <a:lstStyle/>
          <a:p>
            <a:r>
              <a:rPr lang="en-GB" sz="1400" b="1" dirty="0"/>
              <a:t>Diary of a modern prisoner</a:t>
            </a:r>
            <a:endParaRPr lang="en-GB" sz="1400" dirty="0"/>
          </a:p>
          <a:p>
            <a:r>
              <a:rPr lang="en-GB" sz="1400" dirty="0"/>
              <a:t> </a:t>
            </a:r>
            <a:r>
              <a:rPr lang="en-GB" sz="1400" i="1" dirty="0" smtClean="0"/>
              <a:t>Monday </a:t>
            </a:r>
            <a:r>
              <a:rPr lang="en-GB" sz="1400" i="1" dirty="0"/>
              <a:t>11</a:t>
            </a:r>
            <a:r>
              <a:rPr lang="en-GB" sz="1400" i="1" baseline="30000" dirty="0"/>
              <a:t>th</a:t>
            </a:r>
            <a:r>
              <a:rPr lang="en-GB" sz="1400" i="1" dirty="0"/>
              <a:t> March</a:t>
            </a:r>
            <a:endParaRPr lang="en-GB" sz="1400" dirty="0"/>
          </a:p>
          <a:p>
            <a:r>
              <a:rPr lang="en-GB" sz="1400" dirty="0"/>
              <a:t> </a:t>
            </a:r>
          </a:p>
          <a:p>
            <a:r>
              <a:rPr lang="en-GB" sz="1400" dirty="0"/>
              <a:t>Many people think that prison must be a terrifying place with lots of violent women locked behind bars. It isn’t. My arrival at Holloway was smooth, humane and expertly carried out, involving quick fingerprinting and the BOSS chair (Body Orifice Security Scanner), essentially a metal detector.</a:t>
            </a:r>
          </a:p>
          <a:p>
            <a:r>
              <a:rPr lang="en-GB" sz="1400" dirty="0"/>
              <a:t> </a:t>
            </a:r>
            <a:r>
              <a:rPr lang="en-GB" sz="1400" dirty="0" smtClean="0"/>
              <a:t>There </a:t>
            </a:r>
            <a:r>
              <a:rPr lang="en-GB" sz="1400" dirty="0"/>
              <a:t>was no strip search but there are rules. It was clear I had brought in far too many clothes. I was allowed to keep just 12 tops (shirts, T-shirts and jumpers) and six bottoms (trousers, tracksuit bottoms and pyjamas). </a:t>
            </a:r>
          </a:p>
          <a:p>
            <a:r>
              <a:rPr lang="en-GB" sz="1400" dirty="0" smtClean="0"/>
              <a:t>No </a:t>
            </a:r>
            <a:r>
              <a:rPr lang="en-GB" sz="1400" dirty="0"/>
              <a:t>toiletries were allowed but I was given an emergency bag with prison issue and I bought a ‘welcome’ bag for £2.99, which would be subtracted from the cash I brought in with me.</a:t>
            </a:r>
          </a:p>
          <a:p>
            <a:r>
              <a:rPr lang="en-GB" sz="1400" dirty="0"/>
              <a:t> </a:t>
            </a:r>
            <a:r>
              <a:rPr lang="en-GB" sz="1400" dirty="0" smtClean="0"/>
              <a:t>It </a:t>
            </a:r>
            <a:r>
              <a:rPr lang="en-GB" sz="1400" dirty="0"/>
              <a:t>contained a bottle of orange squash, biscuits, a bar of milk chocolate, deodorant, toothbrush and toothpaste, a comb and some tea bags and sugar. I had the choice of that or a smoker’s bag. But I could take in my books, all 18 of them and many given to me by my children, as well as my writing pads and a couple of pens.</a:t>
            </a:r>
          </a:p>
          <a:p>
            <a:r>
              <a:rPr lang="en-GB" sz="1400" dirty="0"/>
              <a:t>The welcome group and prison guards helped me and some other new inmates move our personal belongings, which had been transferred into transparent prison plastic bags, to landing A3, the reception landing, which ended up being my home for the next few days</a:t>
            </a:r>
            <a:r>
              <a:rPr lang="en-GB" sz="1400" dirty="0" smtClean="0"/>
              <a:t>.</a:t>
            </a:r>
            <a:endParaRPr lang="en-GB" sz="1400" dirty="0"/>
          </a:p>
        </p:txBody>
      </p:sp>
    </p:spTree>
    <p:extLst>
      <p:ext uri="{BB962C8B-B14F-4D97-AF65-F5344CB8AC3E}">
        <p14:creationId xmlns:p14="http://schemas.microsoft.com/office/powerpoint/2010/main" val="155138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318052" y="680363"/>
            <a:ext cx="8533272" cy="2246769"/>
          </a:xfrm>
          <a:prstGeom prst="rect">
            <a:avLst/>
          </a:prstGeom>
          <a:solidFill>
            <a:schemeClr val="bg1"/>
          </a:solidFill>
          <a:ln>
            <a:solidFill>
              <a:srgbClr val="FFC000"/>
            </a:solidFill>
          </a:ln>
        </p:spPr>
        <p:txBody>
          <a:bodyPr wrap="square" rtlCol="0">
            <a:spAutoFit/>
          </a:bodyPr>
          <a:lstStyle/>
          <a:p>
            <a:r>
              <a:rPr lang="en-GB" sz="2800" dirty="0" smtClean="0">
                <a:latin typeface="Arial" panose="020B0604020202020204" pitchFamily="34" charset="0"/>
                <a:cs typeface="Arial" panose="020B0604020202020204" pitchFamily="34" charset="0"/>
              </a:rPr>
              <a:t>You need to refer to </a:t>
            </a:r>
            <a:r>
              <a:rPr lang="en-GB" sz="2800" b="1" dirty="0" smtClean="0">
                <a:latin typeface="Arial" panose="020B0604020202020204" pitchFamily="34" charset="0"/>
                <a:cs typeface="Arial" panose="020B0604020202020204" pitchFamily="34" charset="0"/>
              </a:rPr>
              <a:t>Source A</a:t>
            </a:r>
            <a:r>
              <a:rPr lang="en-GB" sz="2800" dirty="0" smtClean="0">
                <a:latin typeface="Arial" panose="020B0604020202020204" pitchFamily="34" charset="0"/>
                <a:cs typeface="Arial" panose="020B0604020202020204" pitchFamily="34" charset="0"/>
              </a:rPr>
              <a:t> and </a:t>
            </a:r>
            <a:r>
              <a:rPr lang="en-GB" sz="2800" b="1" dirty="0" smtClean="0">
                <a:latin typeface="Arial" panose="020B0604020202020204" pitchFamily="34" charset="0"/>
                <a:cs typeface="Arial" panose="020B0604020202020204" pitchFamily="34" charset="0"/>
              </a:rPr>
              <a:t>Source B</a:t>
            </a:r>
            <a:r>
              <a:rPr lang="en-GB" sz="2800" dirty="0" smtClean="0">
                <a:latin typeface="Arial" panose="020B0604020202020204" pitchFamily="34" charset="0"/>
                <a:cs typeface="Arial" panose="020B0604020202020204" pitchFamily="34" charset="0"/>
              </a:rPr>
              <a:t> for this question.</a:t>
            </a:r>
          </a:p>
          <a:p>
            <a:r>
              <a:rPr lang="en-GB" sz="2800" dirty="0" smtClean="0">
                <a:latin typeface="Arial" panose="020B0604020202020204" pitchFamily="34" charset="0"/>
                <a:cs typeface="Arial" panose="020B0604020202020204" pitchFamily="34" charset="0"/>
              </a:rPr>
              <a:t>Use details from both sources. Write a summary of the differences between a prisoner’s experience of arriving in a Victorian and a modern prison.</a:t>
            </a:r>
            <a:endParaRPr lang="en-GB" sz="2800" dirty="0">
              <a:latin typeface="Arial" panose="020B0604020202020204" pitchFamily="34" charset="0"/>
              <a:cs typeface="Arial" panose="020B0604020202020204" pitchFamily="34" charset="0"/>
            </a:endParaRPr>
          </a:p>
        </p:txBody>
      </p:sp>
      <p:sp>
        <p:nvSpPr>
          <p:cNvPr id="14" name="TextBox 13"/>
          <p:cNvSpPr txBox="1"/>
          <p:nvPr/>
        </p:nvSpPr>
        <p:spPr>
          <a:xfrm>
            <a:off x="646137" y="4588837"/>
            <a:ext cx="7981028" cy="2062103"/>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Now you have your information, you need to </a:t>
            </a:r>
            <a:r>
              <a:rPr lang="en-GB" sz="3200" b="1" dirty="0" smtClean="0">
                <a:latin typeface="Arial" panose="020B0604020202020204" pitchFamily="34" charset="0"/>
                <a:cs typeface="Arial" panose="020B0604020202020204" pitchFamily="34" charset="0"/>
              </a:rPr>
              <a:t>synthesize </a:t>
            </a:r>
            <a:r>
              <a:rPr lang="en-GB" sz="3200" dirty="0" smtClean="0">
                <a:latin typeface="Arial" panose="020B0604020202020204" pitchFamily="34" charset="0"/>
                <a:cs typeface="Arial" panose="020B0604020202020204" pitchFamily="34" charset="0"/>
              </a:rPr>
              <a:t>it: bring it together, looking for differences between the modern and Victorian prisons.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0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2" y="659638"/>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says…</a:t>
            </a:r>
          </a:p>
          <a:p>
            <a:r>
              <a:rPr lang="en-GB" sz="3200" dirty="0" smtClean="0"/>
              <a:t>…which suggests…</a:t>
            </a:r>
            <a:endParaRPr lang="en-GB" sz="3200" dirty="0"/>
          </a:p>
        </p:txBody>
      </p:sp>
      <p:sp>
        <p:nvSpPr>
          <p:cNvPr id="16" name="TextBox 15"/>
          <p:cNvSpPr txBox="1"/>
          <p:nvPr/>
        </p:nvSpPr>
        <p:spPr>
          <a:xfrm>
            <a:off x="4115712" y="2550541"/>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describes…</a:t>
            </a:r>
          </a:p>
          <a:p>
            <a:r>
              <a:rPr lang="en-GB" sz="3200" dirty="0" smtClean="0"/>
              <a:t>This suggests…</a:t>
            </a:r>
            <a:endParaRPr lang="en-GB" sz="3200" dirty="0"/>
          </a:p>
        </p:txBody>
      </p:sp>
      <p:sp>
        <p:nvSpPr>
          <p:cNvPr id="17" name="TextBox 16"/>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4" name="Right Arrow 13"/>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evel 17"/>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9" name="Bevel 18"/>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20" name="Bevel 19"/>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21" name="Bevel 20"/>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193951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2" y="680363"/>
            <a:ext cx="4735611" cy="5509200"/>
          </a:xfrm>
          <a:prstGeom prst="rect">
            <a:avLst/>
          </a:prstGeom>
          <a:solidFill>
            <a:schemeClr val="bg1"/>
          </a:solidFill>
          <a:ln>
            <a:solidFill>
              <a:srgbClr val="FFC000"/>
            </a:solidFill>
          </a:ln>
        </p:spPr>
        <p:txBody>
          <a:bodyPr wrap="square" rtlCol="0">
            <a:spAutoFit/>
          </a:bodyPr>
          <a:lstStyle/>
          <a:p>
            <a:r>
              <a:rPr lang="en-GB" sz="32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3200" dirty="0" smtClean="0">
                <a:latin typeface="Arial" panose="020B0604020202020204" pitchFamily="34" charset="0"/>
                <a:cs typeface="Arial" panose="020B0604020202020204" pitchFamily="34" charset="0"/>
              </a:rPr>
              <a:t>. The writer tells us, ‘</a:t>
            </a:r>
            <a:r>
              <a:rPr lang="en-GB" sz="3200" dirty="0" smtClean="0">
                <a:solidFill>
                  <a:srgbClr val="00B0F0"/>
                </a:solidFill>
                <a:latin typeface="Arial" panose="020B0604020202020204" pitchFamily="34" charset="0"/>
                <a:cs typeface="Arial" panose="020B0604020202020204" pitchFamily="34" charset="0"/>
              </a:rPr>
              <a:t>there was no strip search</a:t>
            </a:r>
            <a:r>
              <a:rPr lang="en-GB" sz="3200" dirty="0" smtClean="0">
                <a:latin typeface="Arial" panose="020B0604020202020204" pitchFamily="34" charset="0"/>
                <a:cs typeface="Arial" panose="020B0604020202020204" pitchFamily="34" charset="0"/>
              </a:rPr>
              <a:t>’ and the arrival was ‘</a:t>
            </a:r>
            <a:r>
              <a:rPr lang="en-GB" sz="3200" dirty="0" smtClean="0">
                <a:solidFill>
                  <a:srgbClr val="00B0F0"/>
                </a:solidFill>
                <a:latin typeface="Arial" panose="020B0604020202020204" pitchFamily="34" charset="0"/>
                <a:cs typeface="Arial" panose="020B0604020202020204" pitchFamily="34" charset="0"/>
              </a:rPr>
              <a:t>smooth, humane and expertly carried out</a:t>
            </a:r>
            <a:r>
              <a:rPr lang="en-GB" sz="3200" dirty="0"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which suggests it is designed to put the prisoner at ease</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
        <p:nvSpPr>
          <p:cNvPr id="14" name="Bevel 13"/>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6" name="Bevel 15"/>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7" name="Bevel 16"/>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8" name="Bevel 17"/>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88662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18" y="641662"/>
            <a:ext cx="7886700" cy="1325563"/>
          </a:xfrm>
          <a:solidFill>
            <a:schemeClr val="accent6">
              <a:lumMod val="20000"/>
              <a:lumOff val="80000"/>
            </a:schemeClr>
          </a:solidFill>
        </p:spPr>
        <p:txBody>
          <a:bodyPr>
            <a:normAutofit fontScale="90000"/>
          </a:bodyPr>
          <a:lstStyle/>
          <a:p>
            <a:r>
              <a:rPr lang="en-GB" dirty="0" smtClean="0"/>
              <a:t>Paper 2, Question 2 (AO1) 8 marks</a:t>
            </a:r>
            <a:br>
              <a:rPr lang="en-GB" dirty="0" smtClean="0"/>
            </a:br>
            <a:r>
              <a:rPr lang="en-GB" dirty="0" smtClean="0"/>
              <a:t>Looks something like this:</a:t>
            </a:r>
            <a:endParaRPr lang="en-GB" dirty="0"/>
          </a:p>
        </p:txBody>
      </p:sp>
      <p:sp>
        <p:nvSpPr>
          <p:cNvPr id="3" name="Content Placeholder 2"/>
          <p:cNvSpPr>
            <a:spLocks noGrp="1"/>
          </p:cNvSpPr>
          <p:nvPr>
            <p:ph idx="1"/>
          </p:nvPr>
        </p:nvSpPr>
        <p:spPr>
          <a:xfrm>
            <a:off x="333487" y="2444677"/>
            <a:ext cx="8229600" cy="2908920"/>
          </a:xfrm>
        </p:spPr>
        <p:txBody>
          <a:bodyPr/>
          <a:lstStyle/>
          <a:p>
            <a:pPr>
              <a:buNone/>
            </a:pPr>
            <a:r>
              <a:rPr lang="en-GB" dirty="0"/>
              <a:t>You need to refer to </a:t>
            </a:r>
            <a:r>
              <a:rPr lang="en-GB" b="1" dirty="0"/>
              <a:t>source A and source B </a:t>
            </a:r>
            <a:r>
              <a:rPr lang="en-GB" dirty="0"/>
              <a:t>for this </a:t>
            </a:r>
            <a:r>
              <a:rPr lang="en-GB" dirty="0" smtClean="0"/>
              <a:t>question. Use </a:t>
            </a:r>
            <a:r>
              <a:rPr lang="en-GB" dirty="0"/>
              <a:t>details from </a:t>
            </a:r>
            <a:r>
              <a:rPr lang="en-GB" b="1" dirty="0"/>
              <a:t>both sources. </a:t>
            </a:r>
            <a:endParaRPr lang="en-GB" b="1" dirty="0" smtClean="0"/>
          </a:p>
          <a:p>
            <a:pPr>
              <a:buNone/>
            </a:pPr>
            <a:endParaRPr lang="en-GB" b="1" dirty="0" smtClean="0"/>
          </a:p>
          <a:p>
            <a:r>
              <a:rPr lang="en-GB" dirty="0" smtClean="0"/>
              <a:t>Write </a:t>
            </a:r>
            <a:r>
              <a:rPr lang="en-GB" dirty="0"/>
              <a:t>a summary of the differences between</a:t>
            </a:r>
          </a:p>
          <a:p>
            <a:pPr>
              <a:buNone/>
            </a:pPr>
            <a:r>
              <a:rPr lang="en-GB" dirty="0"/>
              <a:t>Eddie and Henry</a:t>
            </a:r>
            <a:r>
              <a:rPr lang="en-GB" dirty="0" smtClean="0"/>
              <a:t>.</a:t>
            </a:r>
            <a:endParaRPr lang="en-GB" dirty="0"/>
          </a:p>
        </p:txBody>
      </p:sp>
      <p:sp>
        <p:nvSpPr>
          <p:cNvPr id="4" name="Oval 3"/>
          <p:cNvSpPr/>
          <p:nvPr/>
        </p:nvSpPr>
        <p:spPr>
          <a:xfrm>
            <a:off x="4283968" y="4725144"/>
            <a:ext cx="410445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Able to synthesise (summarise) explicit and implicit ideas/information</a:t>
            </a:r>
            <a:endParaRPr lang="en-GB" sz="2400"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857674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2" y="680363"/>
            <a:ext cx="4735611" cy="6001643"/>
          </a:xfrm>
          <a:prstGeom prst="rect">
            <a:avLst/>
          </a:prstGeom>
          <a:solidFill>
            <a:schemeClr val="bg1"/>
          </a:solidFill>
          <a:ln>
            <a:solidFill>
              <a:srgbClr val="FFC000"/>
            </a:solidFill>
          </a:ln>
        </p:spPr>
        <p:txBody>
          <a:bodyPr wrap="square" rtlCol="0">
            <a:spAutoFit/>
          </a:bodyPr>
          <a:lstStyle/>
          <a:p>
            <a:r>
              <a:rPr lang="en-GB" sz="3200" dirty="0" smtClean="0">
                <a:solidFill>
                  <a:srgbClr val="FF0000"/>
                </a:solidFill>
                <a:latin typeface="Arial" panose="020B0604020202020204" pitchFamily="34" charset="0"/>
                <a:cs typeface="Arial" panose="020B0604020202020204" pitchFamily="34" charset="0"/>
              </a:rPr>
              <a:t>Arrival at a Victorian prison seems scary and confusing</a:t>
            </a:r>
            <a:r>
              <a:rPr lang="en-GB" sz="3200" dirty="0" smtClean="0">
                <a:latin typeface="Arial" panose="020B0604020202020204" pitchFamily="34" charset="0"/>
                <a:cs typeface="Arial" panose="020B0604020202020204" pitchFamily="34" charset="0"/>
              </a:rPr>
              <a:t>. The writer describes it as a ‘</a:t>
            </a:r>
            <a:r>
              <a:rPr lang="en-GB" sz="3200" dirty="0" smtClean="0">
                <a:solidFill>
                  <a:srgbClr val="00B0F0"/>
                </a:solidFill>
                <a:latin typeface="Arial" panose="020B0604020202020204" pitchFamily="34" charset="0"/>
                <a:cs typeface="Arial" panose="020B0604020202020204" pitchFamily="34" charset="0"/>
              </a:rPr>
              <a:t>very nightmare dungeon</a:t>
            </a:r>
            <a:r>
              <a:rPr lang="en-GB" sz="3200" dirty="0" smtClean="0">
                <a:latin typeface="Arial" panose="020B0604020202020204" pitchFamily="34" charset="0"/>
                <a:cs typeface="Arial" panose="020B0604020202020204" pitchFamily="34" charset="0"/>
              </a:rPr>
              <a:t>’ and is told, ‘</a:t>
            </a:r>
            <a:r>
              <a:rPr lang="en-GB" sz="3200" dirty="0" smtClean="0">
                <a:solidFill>
                  <a:srgbClr val="00B0F0"/>
                </a:solidFill>
                <a:latin typeface="Arial" panose="020B0604020202020204" pitchFamily="34" charset="0"/>
                <a:cs typeface="Arial" panose="020B0604020202020204" pitchFamily="34" charset="0"/>
              </a:rPr>
              <a:t>take off your clothes</a:t>
            </a:r>
            <a:r>
              <a:rPr lang="en-GB" sz="3200" dirty="0" smtClean="0">
                <a:latin typeface="Arial" panose="020B0604020202020204" pitchFamily="34" charset="0"/>
                <a:cs typeface="Arial" panose="020B0604020202020204" pitchFamily="34" charset="0"/>
              </a:rPr>
              <a:t>’ with no explanation. </a:t>
            </a:r>
            <a:r>
              <a:rPr lang="en-GB" sz="3200" b="1" dirty="0" smtClean="0">
                <a:latin typeface="Arial" panose="020B0604020202020204" pitchFamily="34" charset="0"/>
                <a:cs typeface="Arial" panose="020B0604020202020204" pitchFamily="34" charset="0"/>
              </a:rPr>
              <a:t>This suggests it is designed to make the prisoner feel unsettled and uncertain.</a:t>
            </a:r>
            <a:endParaRPr lang="en-GB" sz="3200" dirty="0">
              <a:latin typeface="Arial" panose="020B0604020202020204" pitchFamily="34" charset="0"/>
              <a:cs typeface="Arial" panose="020B0604020202020204" pitchFamily="34" charset="0"/>
            </a:endParaRPr>
          </a:p>
        </p:txBody>
      </p:sp>
      <p:sp>
        <p:nvSpPr>
          <p:cNvPr id="14" name="Bevel 13"/>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6" name="Bevel 15"/>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7" name="Bevel 16"/>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8" name="Bevel 17"/>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1090824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864645" y="4681931"/>
            <a:ext cx="3261800" cy="1938992"/>
          </a:xfrm>
          <a:prstGeom prst="rect">
            <a:avLst/>
          </a:prstGeom>
          <a:solidFill>
            <a:schemeClr val="bg1"/>
          </a:solidFill>
          <a:ln>
            <a:solidFill>
              <a:schemeClr val="accent4">
                <a:lumMod val="50000"/>
              </a:schemeClr>
            </a:solidFill>
          </a:ln>
        </p:spPr>
        <p:txBody>
          <a:bodyPr wrap="square" rtlCol="0">
            <a:spAutoFit/>
          </a:bodyPr>
          <a:lstStyle/>
          <a:p>
            <a:r>
              <a:rPr lang="en-GB" sz="2000" dirty="0" smtClean="0">
                <a:latin typeface="Arial" panose="020B0604020202020204" pitchFamily="34" charset="0"/>
                <a:cs typeface="Arial" panose="020B0604020202020204" pitchFamily="34" charset="0"/>
              </a:rPr>
              <a:t>To make sure you </a:t>
            </a:r>
            <a:r>
              <a:rPr lang="en-GB" sz="2000" b="1" dirty="0" smtClean="0">
                <a:latin typeface="Arial" panose="020B0604020202020204" pitchFamily="34" charset="0"/>
                <a:cs typeface="Arial" panose="020B0604020202020204" pitchFamily="34" charset="0"/>
              </a:rPr>
              <a:t>synthesize</a:t>
            </a:r>
            <a:r>
              <a:rPr lang="en-GB" sz="2000" dirty="0" smtClean="0">
                <a:latin typeface="Arial" panose="020B0604020202020204" pitchFamily="34" charset="0"/>
                <a:cs typeface="Arial" panose="020B0604020202020204" pitchFamily="34" charset="0"/>
              </a:rPr>
              <a:t>, you will need to use linking words such as ‘</a:t>
            </a:r>
            <a:r>
              <a:rPr lang="en-GB" sz="2000" b="1" dirty="0" smtClean="0">
                <a:solidFill>
                  <a:srgbClr val="FF0000"/>
                </a:solidFill>
                <a:latin typeface="Arial" panose="020B0604020202020204" pitchFamily="34" charset="0"/>
                <a:cs typeface="Arial" panose="020B0604020202020204" pitchFamily="34" charset="0"/>
              </a:rPr>
              <a:t>whereas</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unlike</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but</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however</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on the other hand</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1" y="659638"/>
            <a:ext cx="4735611" cy="2246769"/>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8" name="TextBox 17"/>
          <p:cNvSpPr txBox="1"/>
          <p:nvPr/>
        </p:nvSpPr>
        <p:spPr>
          <a:xfrm>
            <a:off x="4115711" y="2991854"/>
            <a:ext cx="4735611" cy="2246769"/>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Victorian prison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it is designed to make the prisoner feel unsettled and uncertain.</a:t>
            </a:r>
            <a:endParaRPr lang="en-GB" sz="2000" dirty="0">
              <a:latin typeface="Arial" panose="020B0604020202020204" pitchFamily="34" charset="0"/>
              <a:cs typeface="Arial" panose="020B0604020202020204" pitchFamily="34" charset="0"/>
            </a:endParaRPr>
          </a:p>
        </p:txBody>
      </p:sp>
      <p:sp>
        <p:nvSpPr>
          <p:cNvPr id="16" name="Bevel 15"/>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7" name="Bevel 16"/>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9" name="Bevel 18"/>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20" name="Bevel 19"/>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2952852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717501" y="4640727"/>
            <a:ext cx="3261800" cy="1938992"/>
          </a:xfrm>
          <a:prstGeom prst="rect">
            <a:avLst/>
          </a:prstGeom>
          <a:solidFill>
            <a:schemeClr val="bg1"/>
          </a:solidFill>
          <a:ln>
            <a:solidFill>
              <a:schemeClr val="accent4">
                <a:lumMod val="50000"/>
              </a:schemeClr>
            </a:solidFill>
          </a:ln>
        </p:spPr>
        <p:txBody>
          <a:bodyPr wrap="square" rtlCol="0">
            <a:spAutoFit/>
          </a:bodyPr>
          <a:lstStyle/>
          <a:p>
            <a:r>
              <a:rPr lang="en-GB" sz="2000" dirty="0" smtClean="0">
                <a:latin typeface="Arial" panose="020B0604020202020204" pitchFamily="34" charset="0"/>
                <a:cs typeface="Arial" panose="020B0604020202020204" pitchFamily="34" charset="0"/>
              </a:rPr>
              <a:t>To make sure you </a:t>
            </a:r>
            <a:r>
              <a:rPr lang="en-GB" sz="2000" b="1" dirty="0" smtClean="0">
                <a:latin typeface="Arial" panose="020B0604020202020204" pitchFamily="34" charset="0"/>
                <a:cs typeface="Arial" panose="020B0604020202020204" pitchFamily="34" charset="0"/>
              </a:rPr>
              <a:t>synthesize</a:t>
            </a:r>
            <a:r>
              <a:rPr lang="en-GB" sz="2000" dirty="0" smtClean="0">
                <a:latin typeface="Arial" panose="020B0604020202020204" pitchFamily="34" charset="0"/>
                <a:cs typeface="Arial" panose="020B0604020202020204" pitchFamily="34" charset="0"/>
              </a:rPr>
              <a:t>, you will need to use linking words such as ‘</a:t>
            </a:r>
            <a:r>
              <a:rPr lang="en-GB" sz="2000" b="1" dirty="0" smtClean="0">
                <a:solidFill>
                  <a:srgbClr val="FF0000"/>
                </a:solidFill>
                <a:latin typeface="Arial" panose="020B0604020202020204" pitchFamily="34" charset="0"/>
                <a:cs typeface="Arial" panose="020B0604020202020204" pitchFamily="34" charset="0"/>
              </a:rPr>
              <a:t>whereas</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unlike</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but</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however</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on the other hand</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1" y="659638"/>
            <a:ext cx="4735611" cy="4955203"/>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r>
              <a:rPr lang="en-GB" sz="2000" dirty="0" smtClean="0">
                <a:solidFill>
                  <a:srgbClr val="FF0000"/>
                </a:solidFill>
                <a:latin typeface="Arial" panose="020B0604020202020204" pitchFamily="34" charset="0"/>
                <a:cs typeface="Arial" panose="020B0604020202020204" pitchFamily="34" charset="0"/>
              </a:rPr>
              <a:t> Arrival at a Victorian prison, </a:t>
            </a:r>
            <a:r>
              <a:rPr lang="en-GB" sz="2800" b="1" dirty="0" smtClean="0">
                <a:solidFill>
                  <a:srgbClr val="00B050"/>
                </a:solidFill>
                <a:latin typeface="Arial" panose="020B0604020202020204" pitchFamily="34" charset="0"/>
                <a:cs typeface="Arial" panose="020B0604020202020204" pitchFamily="34" charset="0"/>
              </a:rPr>
              <a:t>however</a:t>
            </a:r>
            <a:r>
              <a:rPr lang="en-GB" sz="2000" dirty="0" smtClean="0">
                <a:solidFill>
                  <a:srgbClr val="FF0000"/>
                </a:solidFill>
                <a:latin typeface="Arial" panose="020B0604020202020204" pitchFamily="34" charset="0"/>
                <a:cs typeface="Arial" panose="020B0604020202020204" pitchFamily="34" charset="0"/>
              </a:rPr>
              <a:t>,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that, </a:t>
            </a:r>
            <a:r>
              <a:rPr lang="en-GB" sz="2800" b="1" dirty="0" smtClean="0">
                <a:solidFill>
                  <a:srgbClr val="00B050"/>
                </a:solidFill>
                <a:latin typeface="Arial" panose="020B0604020202020204" pitchFamily="34" charset="0"/>
                <a:cs typeface="Arial" panose="020B0604020202020204" pitchFamily="34" charset="0"/>
              </a:rPr>
              <a:t>unlike the modern prison</a:t>
            </a:r>
            <a:r>
              <a:rPr lang="en-GB" sz="2000" b="1" dirty="0" smtClean="0">
                <a:latin typeface="Arial" panose="020B0604020202020204" pitchFamily="34" charset="0"/>
                <a:cs typeface="Arial" panose="020B0604020202020204" pitchFamily="34" charset="0"/>
              </a:rPr>
              <a:t>, it is designed to make the prisoner feel unsettled and uncertain.</a:t>
            </a:r>
            <a:endParaRPr lang="en-GB" sz="2000" dirty="0">
              <a:latin typeface="Arial" panose="020B0604020202020204" pitchFamily="34" charset="0"/>
              <a:cs typeface="Arial" panose="020B0604020202020204" pitchFamily="34" charset="0"/>
            </a:endParaRPr>
          </a:p>
        </p:txBody>
      </p:sp>
      <p:sp>
        <p:nvSpPr>
          <p:cNvPr id="16" name="Bevel 15"/>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7" name="Bevel 16"/>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8" name="Bevel 17"/>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9" name="Bevel 18"/>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1725932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717501" y="4825394"/>
            <a:ext cx="3261800"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Now have a go at writing your own! </a:t>
            </a:r>
            <a:endParaRPr lang="en-GB" sz="32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4115711" y="659638"/>
            <a:ext cx="4735611" cy="4955203"/>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r>
              <a:rPr lang="en-GB" sz="2000" dirty="0" smtClean="0">
                <a:solidFill>
                  <a:srgbClr val="FF0000"/>
                </a:solidFill>
                <a:latin typeface="Arial" panose="020B0604020202020204" pitchFamily="34" charset="0"/>
                <a:cs typeface="Arial" panose="020B0604020202020204" pitchFamily="34" charset="0"/>
              </a:rPr>
              <a:t> Arrival at a Victorian prison, </a:t>
            </a:r>
            <a:r>
              <a:rPr lang="en-GB" sz="2800" b="1" dirty="0" smtClean="0">
                <a:solidFill>
                  <a:srgbClr val="00B050"/>
                </a:solidFill>
                <a:latin typeface="Arial" panose="020B0604020202020204" pitchFamily="34" charset="0"/>
                <a:cs typeface="Arial" panose="020B0604020202020204" pitchFamily="34" charset="0"/>
              </a:rPr>
              <a:t>however</a:t>
            </a:r>
            <a:r>
              <a:rPr lang="en-GB" sz="2000" dirty="0" smtClean="0">
                <a:solidFill>
                  <a:srgbClr val="FF0000"/>
                </a:solidFill>
                <a:latin typeface="Arial" panose="020B0604020202020204" pitchFamily="34" charset="0"/>
                <a:cs typeface="Arial" panose="020B0604020202020204" pitchFamily="34" charset="0"/>
              </a:rPr>
              <a:t>,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that, </a:t>
            </a:r>
            <a:r>
              <a:rPr lang="en-GB" sz="2800" b="1" dirty="0" smtClean="0">
                <a:solidFill>
                  <a:srgbClr val="00B050"/>
                </a:solidFill>
                <a:latin typeface="Arial" panose="020B0604020202020204" pitchFamily="34" charset="0"/>
                <a:cs typeface="Arial" panose="020B0604020202020204" pitchFamily="34" charset="0"/>
              </a:rPr>
              <a:t>unlike the modern prison</a:t>
            </a:r>
            <a:r>
              <a:rPr lang="en-GB" sz="2000" b="1" dirty="0" smtClean="0">
                <a:latin typeface="Arial" panose="020B0604020202020204" pitchFamily="34" charset="0"/>
                <a:cs typeface="Arial" panose="020B0604020202020204" pitchFamily="34" charset="0"/>
              </a:rPr>
              <a:t>, it is designed to make the prisoner feel unsettled and uncertain.</a:t>
            </a:r>
            <a:endParaRPr lang="en-GB" sz="2000" dirty="0">
              <a:latin typeface="Arial" panose="020B0604020202020204" pitchFamily="34" charset="0"/>
              <a:cs typeface="Arial" panose="020B0604020202020204" pitchFamily="34" charset="0"/>
            </a:endParaRPr>
          </a:p>
        </p:txBody>
      </p:sp>
      <p:sp>
        <p:nvSpPr>
          <p:cNvPr id="16" name="Bevel 15"/>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7" name="Bevel 16"/>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8" name="Bevel 17"/>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9" name="Bevel 18"/>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89449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6097">
            <a:off x="2269671" y="876928"/>
            <a:ext cx="6648499" cy="3905279"/>
          </a:xfrm>
          <a:prstGeom prst="rect">
            <a:avLst/>
          </a:prstGeom>
        </p:spPr>
      </p:pic>
      <p:sp>
        <p:nvSpPr>
          <p:cNvPr id="27" name="TextBox 26"/>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769040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772">
            <a:off x="191320" y="788916"/>
            <a:ext cx="5844092" cy="3888977"/>
          </a:xfrm>
          <a:prstGeom prst="rect">
            <a:avLst/>
          </a:prstGeom>
        </p:spPr>
      </p:pic>
      <p:pic>
        <p:nvPicPr>
          <p:cNvPr id="3" name="Picture 2"/>
          <p:cNvPicPr>
            <a:picLocks noChangeAspect="1"/>
          </p:cNvPicPr>
          <p:nvPr/>
        </p:nvPicPr>
        <p:blipFill>
          <a:blip r:embed="rId3"/>
          <a:stretch>
            <a:fillRect/>
          </a:stretch>
        </p:blipFill>
        <p:spPr>
          <a:xfrm>
            <a:off x="3991087" y="3423846"/>
            <a:ext cx="5019563" cy="3341594"/>
          </a:xfrm>
          <a:prstGeom prst="rect">
            <a:avLst/>
          </a:prstGeom>
        </p:spPr>
      </p:pic>
      <p:sp>
        <p:nvSpPr>
          <p:cNvPr id="4" name="TextBox 3"/>
          <p:cNvSpPr txBox="1"/>
          <p:nvPr/>
        </p:nvSpPr>
        <p:spPr>
          <a:xfrm>
            <a:off x="4950983" y="472216"/>
            <a:ext cx="4000500" cy="1338828"/>
          </a:xfrm>
          <a:prstGeom prst="rect">
            <a:avLst/>
          </a:prstGeom>
          <a:solidFill>
            <a:srgbClr val="FFFF00"/>
          </a:solidFill>
        </p:spPr>
        <p:txBody>
          <a:bodyPr wrap="square" rtlCol="0">
            <a:spAutoFit/>
          </a:bodyPr>
          <a:lstStyle/>
          <a:p>
            <a:pPr algn="ctr"/>
            <a:r>
              <a:rPr lang="en-GB" sz="2700" b="1" dirty="0"/>
              <a:t>Summarise the differences between these two dining rooms</a:t>
            </a: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7" name="Picture 6"/>
          <p:cNvPicPr>
            <a:picLocks noChangeAspect="1"/>
          </p:cNvPicPr>
          <p:nvPr/>
        </p:nvPicPr>
        <p:blipFill>
          <a:blip r:embed="rId4"/>
          <a:stretch>
            <a:fillRect/>
          </a:stretch>
        </p:blipFill>
        <p:spPr>
          <a:xfrm rot="21101933">
            <a:off x="619986" y="3970890"/>
            <a:ext cx="3396224" cy="2547168"/>
          </a:xfrm>
          <a:prstGeom prst="rect">
            <a:avLst/>
          </a:prstGeom>
        </p:spPr>
      </p:pic>
    </p:spTree>
    <p:extLst>
      <p:ext uri="{BB962C8B-B14F-4D97-AF65-F5344CB8AC3E}">
        <p14:creationId xmlns:p14="http://schemas.microsoft.com/office/powerpoint/2010/main" val="1651677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47794">
            <a:off x="5667934" y="4230230"/>
            <a:ext cx="3192938" cy="2125584"/>
          </a:xfrm>
          <a:prstGeom prst="rect">
            <a:avLst/>
          </a:prstGeom>
        </p:spPr>
      </p:pic>
      <p:pic>
        <p:nvPicPr>
          <p:cNvPr id="3" name="Picture 2"/>
          <p:cNvPicPr>
            <a:picLocks noChangeAspect="1"/>
          </p:cNvPicPr>
          <p:nvPr/>
        </p:nvPicPr>
        <p:blipFill>
          <a:blip r:embed="rId3"/>
          <a:stretch>
            <a:fillRect/>
          </a:stretch>
        </p:blipFill>
        <p:spPr>
          <a:xfrm rot="21439894">
            <a:off x="330947" y="620380"/>
            <a:ext cx="3199395" cy="2129052"/>
          </a:xfrm>
          <a:prstGeom prst="rect">
            <a:avLst/>
          </a:prstGeom>
        </p:spPr>
      </p:pic>
      <p:sp>
        <p:nvSpPr>
          <p:cNvPr id="2" name="Rectangle 1"/>
          <p:cNvSpPr/>
          <p:nvPr/>
        </p:nvSpPr>
        <p:spPr>
          <a:xfrm>
            <a:off x="2238375" y="2110796"/>
            <a:ext cx="4572000" cy="2217915"/>
          </a:xfrm>
          <a:prstGeom prst="rect">
            <a:avLst/>
          </a:prstGeom>
          <a:solidFill>
            <a:schemeClr val="bg1"/>
          </a:solidFill>
        </p:spPr>
        <p:txBody>
          <a:bodyPr>
            <a:spAutoFit/>
          </a:bodyPr>
          <a:lstStyle/>
          <a:p>
            <a:pPr algn="just">
              <a:lnSpc>
                <a:spcPct val="107000"/>
              </a:lnSpc>
              <a:spcAft>
                <a:spcPts val="600"/>
              </a:spcAft>
            </a:pPr>
            <a:r>
              <a:rPr lang="en-GB" sz="1350" b="1" dirty="0">
                <a:latin typeface="Calibri" panose="020F0502020204030204" pitchFamily="34" charset="0"/>
                <a:ea typeface="Calibri" panose="020F0502020204030204" pitchFamily="34" charset="0"/>
                <a:cs typeface="Times New Roman" panose="02020603050405020304" pitchFamily="18" charset="0"/>
              </a:rPr>
              <a:t>Source A</a:t>
            </a:r>
          </a:p>
          <a:p>
            <a:pPr algn="just">
              <a:lnSpc>
                <a:spcPct val="107000"/>
              </a:lnSpc>
              <a:spcAft>
                <a:spcPts val="600"/>
              </a:spcAft>
            </a:pPr>
            <a:r>
              <a:rPr lang="en-GB" sz="1350" b="1" dirty="0">
                <a:latin typeface="Calibri" panose="020F0502020204030204" pitchFamily="34" charset="0"/>
                <a:ea typeface="Calibri" panose="020F0502020204030204" pitchFamily="34" charset="0"/>
                <a:cs typeface="Times New Roman" panose="02020603050405020304" pitchFamily="18" charset="0"/>
              </a:rPr>
              <a:t>Jay Rayner, </a:t>
            </a:r>
            <a:r>
              <a:rPr lang="en-GB" sz="135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restaurant critic </a:t>
            </a:r>
            <a:r>
              <a:rPr lang="en-GB" sz="1350" b="1" dirty="0">
                <a:latin typeface="Calibri" panose="020F0502020204030204" pitchFamily="34" charset="0"/>
                <a:ea typeface="Calibri" panose="020F0502020204030204" pitchFamily="34" charset="0"/>
                <a:cs typeface="Times New Roman" panose="02020603050405020304" pitchFamily="18" charset="0"/>
              </a:rPr>
              <a:t>for the Guardian newspaper, eats at the flagship </a:t>
            </a:r>
            <a:r>
              <a:rPr lang="en-GB" sz="135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Michelin three-star restaurant </a:t>
            </a:r>
            <a:r>
              <a:rPr lang="en-GB" sz="1350" b="1" dirty="0">
                <a:latin typeface="Calibri" panose="020F0502020204030204" pitchFamily="34" charset="0"/>
                <a:ea typeface="Calibri" panose="020F0502020204030204" pitchFamily="34" charset="0"/>
                <a:cs typeface="Times New Roman" panose="02020603050405020304" pitchFamily="18" charset="0"/>
              </a:rPr>
              <a:t>of the </a:t>
            </a:r>
            <a:r>
              <a:rPr lang="en-GB" sz="135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George V Hotel in Paris.</a:t>
            </a:r>
            <a:r>
              <a:rPr lang="en-GB" sz="1350" b="1" dirty="0">
                <a:latin typeface="Calibri" panose="020F0502020204030204" pitchFamily="34" charset="0"/>
                <a:ea typeface="Calibri" panose="020F0502020204030204" pitchFamily="34" charset="0"/>
                <a:cs typeface="Times New Roman" panose="02020603050405020304" pitchFamily="18" charset="0"/>
              </a:rPr>
              <a:t> (2017)</a:t>
            </a:r>
          </a:p>
          <a:p>
            <a:pPr algn="just">
              <a:lnSpc>
                <a:spcPct val="107000"/>
              </a:lnSpc>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Source B</a:t>
            </a:r>
          </a:p>
          <a:p>
            <a:pPr algn="just"/>
            <a:r>
              <a:rPr lang="en-GB" sz="1350" b="1" dirty="0">
                <a:solidFill>
                  <a:srgbClr val="000000"/>
                </a:solidFill>
                <a:latin typeface="Calibri" panose="020F0502020204030204" pitchFamily="34" charset="0"/>
                <a:ea typeface="Calibri" panose="020F0502020204030204" pitchFamily="34" charset="0"/>
                <a:cs typeface="Calibri" panose="020F0502020204030204" pitchFamily="34" charset="0"/>
              </a:rPr>
              <a:t>In his book, </a:t>
            </a:r>
            <a:r>
              <a:rPr lang="en-GB" sz="1350" b="1" i="1" dirty="0">
                <a:solidFill>
                  <a:srgbClr val="000000"/>
                </a:solidFill>
                <a:latin typeface="Calibri" panose="020F0502020204030204" pitchFamily="34" charset="0"/>
                <a:ea typeface="Calibri" panose="020F0502020204030204" pitchFamily="34" charset="0"/>
                <a:cs typeface="Calibri" panose="020F0502020204030204" pitchFamily="34" charset="0"/>
              </a:rPr>
              <a:t>Robert </a:t>
            </a:r>
            <a:r>
              <a:rPr lang="en-GB" sz="1350" b="1" i="1" dirty="0" err="1">
                <a:solidFill>
                  <a:srgbClr val="000000"/>
                </a:solidFill>
                <a:latin typeface="Calibri" panose="020F0502020204030204" pitchFamily="34" charset="0"/>
                <a:ea typeface="Calibri" panose="020F0502020204030204" pitchFamily="34" charset="0"/>
                <a:cs typeface="Calibri" panose="020F0502020204030204" pitchFamily="34" charset="0"/>
              </a:rPr>
              <a:t>Blincoe's</a:t>
            </a:r>
            <a:r>
              <a:rPr lang="en-GB" sz="1350" b="1" i="1" dirty="0">
                <a:solidFill>
                  <a:srgbClr val="000000"/>
                </a:solidFill>
                <a:latin typeface="Calibri" panose="020F0502020204030204" pitchFamily="34" charset="0"/>
                <a:ea typeface="Calibri" panose="020F0502020204030204" pitchFamily="34" charset="0"/>
                <a:cs typeface="Calibri" panose="020F0502020204030204" pitchFamily="34" charset="0"/>
              </a:rPr>
              <a:t> Memoir </a:t>
            </a:r>
            <a:r>
              <a:rPr lang="en-GB" sz="1350" b="1" dirty="0">
                <a:solidFill>
                  <a:srgbClr val="000000"/>
                </a:solidFill>
                <a:latin typeface="Calibri" panose="020F0502020204030204" pitchFamily="34" charset="0"/>
                <a:ea typeface="Calibri" panose="020F0502020204030204" pitchFamily="34" charset="0"/>
                <a:cs typeface="Calibri" panose="020F0502020204030204" pitchFamily="34" charset="0"/>
              </a:rPr>
              <a:t>(1828) John Brown recounts </a:t>
            </a:r>
            <a:r>
              <a:rPr lang="en-GB" sz="1350" b="1" dirty="0" err="1">
                <a:solidFill>
                  <a:srgbClr val="000000"/>
                </a:solidFill>
                <a:latin typeface="Calibri" panose="020F0502020204030204" pitchFamily="34" charset="0"/>
                <a:ea typeface="Calibri" panose="020F0502020204030204" pitchFamily="34" charset="0"/>
                <a:cs typeface="Calibri" panose="020F0502020204030204" pitchFamily="34" charset="0"/>
              </a:rPr>
              <a:t>Blincoe's</a:t>
            </a:r>
            <a:r>
              <a:rPr lang="en-GB" sz="135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350" b="1" u="sng" dirty="0">
                <a:solidFill>
                  <a:srgbClr val="7030A0"/>
                </a:solidFill>
                <a:latin typeface="Calibri" panose="020F0502020204030204" pitchFamily="34" charset="0"/>
                <a:ea typeface="Calibri" panose="020F0502020204030204" pitchFamily="34" charset="0"/>
                <a:cs typeface="Calibri" panose="020F0502020204030204" pitchFamily="34" charset="0"/>
              </a:rPr>
              <a:t>first experience of eating food </a:t>
            </a:r>
            <a:r>
              <a:rPr lang="en-GB" sz="1350" b="1" dirty="0">
                <a:solidFill>
                  <a:srgbClr val="000000"/>
                </a:solidFill>
                <a:latin typeface="Calibri" panose="020F0502020204030204" pitchFamily="34" charset="0"/>
                <a:ea typeface="Calibri" panose="020F0502020204030204" pitchFamily="34" charset="0"/>
                <a:cs typeface="Calibri" panose="020F0502020204030204" pitchFamily="34" charset="0"/>
              </a:rPr>
              <a:t>in the </a:t>
            </a:r>
            <a:r>
              <a:rPr lang="en-GB" sz="1350" b="1" u="sng" dirty="0">
                <a:solidFill>
                  <a:srgbClr val="7030A0"/>
                </a:solidFill>
                <a:latin typeface="Calibri" panose="020F0502020204030204" pitchFamily="34" charset="0"/>
                <a:ea typeface="Calibri" panose="020F0502020204030204" pitchFamily="34" charset="0"/>
                <a:cs typeface="Calibri" panose="020F0502020204030204" pitchFamily="34" charset="0"/>
              </a:rPr>
              <a:t>factory apprentice house</a:t>
            </a:r>
            <a:r>
              <a:rPr lang="en-GB" sz="135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135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Arrow Connector 4"/>
          <p:cNvCxnSpPr/>
          <p:nvPr/>
        </p:nvCxnSpPr>
        <p:spPr>
          <a:xfrm flipV="1">
            <a:off x="3922892" y="1955470"/>
            <a:ext cx="1809750" cy="485775"/>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4367" y="1470721"/>
            <a:ext cx="2619375" cy="507831"/>
          </a:xfrm>
          <a:prstGeom prst="rect">
            <a:avLst/>
          </a:prstGeom>
          <a:noFill/>
        </p:spPr>
        <p:txBody>
          <a:bodyPr wrap="square" rtlCol="0">
            <a:spAutoFit/>
          </a:bodyPr>
          <a:lstStyle/>
          <a:p>
            <a:pPr algn="ctr"/>
            <a:r>
              <a:rPr lang="en-GB" sz="1350" dirty="0"/>
              <a:t>Look at his role: what are your expectations?</a:t>
            </a:r>
          </a:p>
        </p:txBody>
      </p:sp>
      <p:cxnSp>
        <p:nvCxnSpPr>
          <p:cNvPr id="7" name="Straight Arrow Connector 6"/>
          <p:cNvCxnSpPr/>
          <p:nvPr/>
        </p:nvCxnSpPr>
        <p:spPr>
          <a:xfrm flipV="1">
            <a:off x="6359528" y="2198357"/>
            <a:ext cx="1809750" cy="485775"/>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99689" y="1505860"/>
            <a:ext cx="2065161" cy="715581"/>
          </a:xfrm>
          <a:prstGeom prst="rect">
            <a:avLst/>
          </a:prstGeom>
          <a:noFill/>
        </p:spPr>
        <p:txBody>
          <a:bodyPr wrap="square" rtlCol="0">
            <a:spAutoFit/>
          </a:bodyPr>
          <a:lstStyle/>
          <a:p>
            <a:pPr algn="ctr"/>
            <a:r>
              <a:rPr lang="en-GB" sz="1350" dirty="0"/>
              <a:t>Look at where he’s eating: what are your expectations?</a:t>
            </a:r>
          </a:p>
        </p:txBody>
      </p:sp>
      <p:cxnSp>
        <p:nvCxnSpPr>
          <p:cNvPr id="9" name="Straight Arrow Connector 8"/>
          <p:cNvCxnSpPr/>
          <p:nvPr/>
        </p:nvCxnSpPr>
        <p:spPr>
          <a:xfrm flipH="1">
            <a:off x="3143250" y="4038264"/>
            <a:ext cx="1447800" cy="861834"/>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0217" y="4900098"/>
            <a:ext cx="2619375" cy="507831"/>
          </a:xfrm>
          <a:prstGeom prst="rect">
            <a:avLst/>
          </a:prstGeom>
          <a:noFill/>
        </p:spPr>
        <p:txBody>
          <a:bodyPr wrap="square" rtlCol="0">
            <a:spAutoFit/>
          </a:bodyPr>
          <a:lstStyle/>
          <a:p>
            <a:pPr algn="ctr"/>
            <a:r>
              <a:rPr lang="en-GB" sz="1350" dirty="0"/>
              <a:t>Does this suggest that he’s there for pleasure?</a:t>
            </a:r>
          </a:p>
        </p:txBody>
      </p:sp>
      <p:cxnSp>
        <p:nvCxnSpPr>
          <p:cNvPr id="12" name="Straight Arrow Connector 11"/>
          <p:cNvCxnSpPr/>
          <p:nvPr/>
        </p:nvCxnSpPr>
        <p:spPr>
          <a:xfrm flipH="1">
            <a:off x="1856153" y="4171874"/>
            <a:ext cx="442820" cy="214617"/>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3121" y="4386492"/>
            <a:ext cx="2619375" cy="507831"/>
          </a:xfrm>
          <a:prstGeom prst="rect">
            <a:avLst/>
          </a:prstGeom>
          <a:noFill/>
        </p:spPr>
        <p:txBody>
          <a:bodyPr wrap="square" rtlCol="0">
            <a:spAutoFit/>
          </a:bodyPr>
          <a:lstStyle/>
          <a:p>
            <a:pPr algn="ctr"/>
            <a:r>
              <a:rPr lang="en-GB" sz="1350" dirty="0"/>
              <a:t>Look at where he’s eating: what are your expectations?</a:t>
            </a:r>
          </a:p>
        </p:txBody>
      </p:sp>
      <p:sp>
        <p:nvSpPr>
          <p:cNvPr id="14" name="TextBox 1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1285055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943"/>
          <a:stretch/>
        </p:blipFill>
        <p:spPr>
          <a:xfrm>
            <a:off x="-28575" y="369332"/>
            <a:ext cx="4781530" cy="6488668"/>
          </a:xfrm>
          <a:prstGeom prst="rect">
            <a:avLst/>
          </a:prstGeom>
        </p:spPr>
      </p:pic>
      <p:pic>
        <p:nvPicPr>
          <p:cNvPr id="9" name="Picture 8"/>
          <p:cNvPicPr>
            <a:picLocks noChangeAspect="1"/>
          </p:cNvPicPr>
          <p:nvPr/>
        </p:nvPicPr>
        <p:blipFill rotWithShape="1">
          <a:blip r:embed="rId3"/>
          <a:srcRect r="54598"/>
          <a:stretch/>
        </p:blipFill>
        <p:spPr>
          <a:xfrm>
            <a:off x="4697919" y="369332"/>
            <a:ext cx="4427031" cy="6488668"/>
          </a:xfrm>
          <a:prstGeom prst="rect">
            <a:avLst/>
          </a:prstGeom>
        </p:spPr>
      </p:pic>
      <p:sp>
        <p:nvSpPr>
          <p:cNvPr id="4" name="TextBox 3"/>
          <p:cNvSpPr txBox="1"/>
          <p:nvPr/>
        </p:nvSpPr>
        <p:spPr>
          <a:xfrm>
            <a:off x="615043" y="595928"/>
            <a:ext cx="7958802" cy="923330"/>
          </a:xfrm>
          <a:prstGeom prst="rect">
            <a:avLst/>
          </a:prstGeom>
          <a:solidFill>
            <a:srgbClr val="FFFF00"/>
          </a:solidFill>
        </p:spPr>
        <p:txBody>
          <a:bodyPr wrap="square" rtlCol="0">
            <a:spAutoFit/>
          </a:bodyPr>
          <a:lstStyle/>
          <a:p>
            <a:pPr algn="ctr"/>
            <a:r>
              <a:rPr lang="en-GB" sz="2700" dirty="0">
                <a:cs typeface="Arial" panose="020B0604020202020204" pitchFamily="34" charset="0"/>
              </a:rPr>
              <a:t>Q2: Write a summary of the </a:t>
            </a:r>
            <a:r>
              <a:rPr lang="en-GB" sz="2700" b="1" u="sng" dirty="0">
                <a:solidFill>
                  <a:srgbClr val="7030A0"/>
                </a:solidFill>
                <a:cs typeface="Arial" panose="020B0604020202020204" pitchFamily="34" charset="0"/>
              </a:rPr>
              <a:t>differences in the eating places</a:t>
            </a:r>
          </a:p>
        </p:txBody>
      </p:sp>
      <p:sp>
        <p:nvSpPr>
          <p:cNvPr id="7" name="TextBox 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 name="Picture 9"/>
          <p:cNvPicPr>
            <a:picLocks noChangeAspect="1"/>
          </p:cNvPicPr>
          <p:nvPr/>
        </p:nvPicPr>
        <p:blipFill>
          <a:blip r:embed="rId4"/>
          <a:stretch>
            <a:fillRect/>
          </a:stretch>
        </p:blipFill>
        <p:spPr>
          <a:xfrm>
            <a:off x="285133" y="2199518"/>
            <a:ext cx="5986877" cy="4490158"/>
          </a:xfrm>
          <a:prstGeom prst="rect">
            <a:avLst/>
          </a:prstGeom>
        </p:spPr>
      </p:pic>
      <p:sp>
        <p:nvSpPr>
          <p:cNvPr id="6" name="Folded Corner 5"/>
          <p:cNvSpPr/>
          <p:nvPr/>
        </p:nvSpPr>
        <p:spPr>
          <a:xfrm rot="21274256">
            <a:off x="5862703" y="1691716"/>
            <a:ext cx="3158351" cy="2748659"/>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pPr algn="ctr"/>
            <a:r>
              <a:rPr lang="en-GB" sz="2000" dirty="0">
                <a:solidFill>
                  <a:schemeClr val="tx1"/>
                </a:solidFill>
              </a:rPr>
              <a:t>Highlight information about…</a:t>
            </a:r>
          </a:p>
          <a:p>
            <a:pPr marL="214313" indent="-214313">
              <a:buFont typeface="Wingdings" panose="05000000000000000000" pitchFamily="2" charset="2"/>
              <a:buChar char="ü"/>
            </a:pPr>
            <a:r>
              <a:rPr lang="en-GB" sz="2000" dirty="0">
                <a:solidFill>
                  <a:schemeClr val="tx1"/>
                </a:solidFill>
              </a:rPr>
              <a:t>The dining rooms</a:t>
            </a:r>
          </a:p>
          <a:p>
            <a:pPr marL="214313" indent="-214313">
              <a:buFont typeface="Wingdings" panose="05000000000000000000" pitchFamily="2" charset="2"/>
              <a:buChar char="ü"/>
            </a:pPr>
            <a:r>
              <a:rPr lang="en-GB" sz="2000" dirty="0">
                <a:solidFill>
                  <a:schemeClr val="tx1"/>
                </a:solidFill>
              </a:rPr>
              <a:t>The people</a:t>
            </a:r>
          </a:p>
          <a:p>
            <a:pPr marL="214313" indent="-214313">
              <a:buFont typeface="Wingdings" panose="05000000000000000000" pitchFamily="2" charset="2"/>
              <a:buChar char="ü"/>
            </a:pPr>
            <a:r>
              <a:rPr lang="en-GB" sz="2000" dirty="0">
                <a:solidFill>
                  <a:schemeClr val="tx1"/>
                </a:solidFill>
              </a:rPr>
              <a:t>The food</a:t>
            </a:r>
          </a:p>
          <a:p>
            <a:pPr algn="ctr"/>
            <a:r>
              <a:rPr lang="en-GB" sz="2000" dirty="0">
                <a:solidFill>
                  <a:schemeClr val="tx1"/>
                </a:solidFill>
              </a:rPr>
              <a:t>(Each of these can then be a focus for a QEYQEY comparative paragraph)</a:t>
            </a:r>
          </a:p>
        </p:txBody>
      </p:sp>
    </p:spTree>
    <p:extLst>
      <p:ext uri="{BB962C8B-B14F-4D97-AF65-F5344CB8AC3E}">
        <p14:creationId xmlns:p14="http://schemas.microsoft.com/office/powerpoint/2010/main" val="3543295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02" y="839694"/>
            <a:ext cx="8821273" cy="5496751"/>
          </a:xfrm>
          <a:prstGeom prst="rect">
            <a:avLst/>
          </a:prstGeom>
          <a:noFill/>
        </p:spPr>
      </p:pic>
    </p:spTree>
    <p:extLst>
      <p:ext uri="{BB962C8B-B14F-4D97-AF65-F5344CB8AC3E}">
        <p14:creationId xmlns:p14="http://schemas.microsoft.com/office/powerpoint/2010/main" val="1506903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3" name="Picture 2"/>
          <p:cNvPicPr>
            <a:picLocks noChangeAspect="1"/>
          </p:cNvPicPr>
          <p:nvPr/>
        </p:nvPicPr>
        <p:blipFill rotWithShape="1">
          <a:blip r:embed="rId2"/>
          <a:srcRect l="50943"/>
          <a:stretch/>
        </p:blipFill>
        <p:spPr>
          <a:xfrm>
            <a:off x="-28575" y="369332"/>
            <a:ext cx="4781530" cy="6488668"/>
          </a:xfrm>
          <a:prstGeom prst="rect">
            <a:avLst/>
          </a:prstGeom>
        </p:spPr>
      </p:pic>
      <p:pic>
        <p:nvPicPr>
          <p:cNvPr id="4" name="Picture 3"/>
          <p:cNvPicPr>
            <a:picLocks noChangeAspect="1"/>
          </p:cNvPicPr>
          <p:nvPr/>
        </p:nvPicPr>
        <p:blipFill rotWithShape="1">
          <a:blip r:embed="rId3"/>
          <a:srcRect r="54598"/>
          <a:stretch/>
        </p:blipFill>
        <p:spPr>
          <a:xfrm>
            <a:off x="4697919" y="369332"/>
            <a:ext cx="4427031" cy="6488668"/>
          </a:xfrm>
          <a:prstGeom prst="rect">
            <a:avLst/>
          </a:prstGeom>
        </p:spPr>
      </p:pic>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6097">
            <a:off x="2269671" y="876928"/>
            <a:ext cx="6648499" cy="3905279"/>
          </a:xfrm>
          <a:prstGeom prst="rect">
            <a:avLst/>
          </a:prstGeom>
        </p:spPr>
      </p:pic>
      <p:sp>
        <p:nvSpPr>
          <p:cNvPr id="21" name="TextBox 20"/>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sp>
        <p:nvSpPr>
          <p:cNvPr id="22" name="TextBox 21"/>
          <p:cNvSpPr txBox="1"/>
          <p:nvPr/>
        </p:nvSpPr>
        <p:spPr>
          <a:xfrm rot="21415039">
            <a:off x="2925525" y="5025879"/>
            <a:ext cx="6076548" cy="923330"/>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Have you improved?</a:t>
            </a:r>
            <a:endParaRPr lang="en-GB" sz="54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79537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02" y="839694"/>
            <a:ext cx="8821273" cy="5496751"/>
          </a:xfrm>
          <a:prstGeom prst="rect">
            <a:avLst/>
          </a:prstGeom>
          <a:noFill/>
        </p:spPr>
      </p:pic>
    </p:spTree>
    <p:extLst>
      <p:ext uri="{BB962C8B-B14F-4D97-AF65-F5344CB8AC3E}">
        <p14:creationId xmlns:p14="http://schemas.microsoft.com/office/powerpoint/2010/main" val="49832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423" y="633064"/>
            <a:ext cx="7458324" cy="2893100"/>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Synthesize:</a:t>
            </a:r>
          </a:p>
          <a:p>
            <a:r>
              <a:rPr lang="en-GB" sz="3200" dirty="0" smtClean="0">
                <a:latin typeface="Arial" panose="020B0604020202020204" pitchFamily="34" charset="0"/>
                <a:cs typeface="Arial" panose="020B0604020202020204" pitchFamily="34" charset="0"/>
              </a:rPr>
              <a:t>To combine information from different sources. In this exam, it means you have to put together information from the two texts you are given. </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28715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323" y="610783"/>
            <a:ext cx="8154296" cy="3139321"/>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Source A/Source B</a:t>
            </a:r>
          </a:p>
          <a:p>
            <a:r>
              <a:rPr lang="en-GB" sz="3600" dirty="0" smtClean="0">
                <a:latin typeface="Arial" panose="020B0604020202020204" pitchFamily="34" charset="0"/>
                <a:cs typeface="Arial" panose="020B0604020202020204" pitchFamily="34" charset="0"/>
              </a:rPr>
              <a:t>The sources will have been chosen because they share a common theme. There will, however, be </a:t>
            </a:r>
            <a:r>
              <a:rPr lang="en-GB" sz="3600" b="1" dirty="0" smtClean="0">
                <a:latin typeface="Arial" panose="020B0604020202020204" pitchFamily="34" charset="0"/>
                <a:cs typeface="Arial" panose="020B0604020202020204" pitchFamily="34" charset="0"/>
              </a:rPr>
              <a:t>differences</a:t>
            </a:r>
            <a:r>
              <a:rPr lang="en-GB" sz="3600" dirty="0" smtClean="0">
                <a:latin typeface="Arial" panose="020B0604020202020204" pitchFamily="34" charset="0"/>
                <a:cs typeface="Arial" panose="020B0604020202020204" pitchFamily="34" charset="0"/>
              </a:rPr>
              <a:t> which you will be expected to find.</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33115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323" y="610783"/>
            <a:ext cx="8154296" cy="2585323"/>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Differences: </a:t>
            </a:r>
          </a:p>
          <a:p>
            <a:r>
              <a:rPr lang="en-GB" sz="3600" dirty="0" smtClean="0">
                <a:latin typeface="Arial" panose="020B0604020202020204" pitchFamily="34" charset="0"/>
                <a:cs typeface="Arial" panose="020B0604020202020204" pitchFamily="34" charset="0"/>
              </a:rPr>
              <a:t>One big difference will be the time the texts were written. C19th writing style is quite different to a modern style.</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29064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3900">
            <a:off x="139345" y="559710"/>
            <a:ext cx="4547890" cy="588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8.alamy.com/comp/ADR6A5/inmate-in-her-cell-in-holloway-prison-london-uk-ADR6A5.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15" b="9339"/>
          <a:stretch/>
        </p:blipFill>
        <p:spPr bwMode="auto">
          <a:xfrm rot="368854">
            <a:off x="3959959" y="572519"/>
            <a:ext cx="5413585" cy="4056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7839" y="4484103"/>
            <a:ext cx="4267052" cy="2062103"/>
          </a:xfrm>
          <a:prstGeom prst="rect">
            <a:avLst/>
          </a:prstGeom>
          <a:solidFill>
            <a:srgbClr val="FFFF00"/>
          </a:solidFill>
          <a:ln>
            <a:solidFill>
              <a:schemeClr val="tx1"/>
            </a:solidFill>
          </a:ln>
        </p:spPr>
        <p:txBody>
          <a:bodyPr wrap="square" rtlCol="0">
            <a:spAutoFit/>
          </a:bodyPr>
          <a:lstStyle/>
          <a:p>
            <a:pPr algn="just"/>
            <a:r>
              <a:rPr lang="en-GB" sz="3200" b="1" dirty="0"/>
              <a:t>Q2: Summarise the differences between the two prisons in these images</a:t>
            </a:r>
            <a:r>
              <a:rPr lang="en-GB" sz="3200" b="1" dirty="0" smtClean="0"/>
              <a:t>.</a:t>
            </a:r>
            <a:endParaRPr lang="en-GB" sz="3200" b="1"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113388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2076" y="653309"/>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9" name="Bevel 8"/>
          <p:cNvSpPr/>
          <p:nvPr/>
        </p:nvSpPr>
        <p:spPr>
          <a:xfrm rot="185213">
            <a:off x="2773432" y="1492082"/>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
        <p:nvSpPr>
          <p:cNvPr id="14" name="TextBox 13"/>
          <p:cNvSpPr txBox="1"/>
          <p:nvPr/>
        </p:nvSpPr>
        <p:spPr>
          <a:xfrm>
            <a:off x="4115712" y="659638"/>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picture shows…</a:t>
            </a:r>
          </a:p>
          <a:p>
            <a:r>
              <a:rPr lang="en-GB" sz="3200" dirty="0" smtClean="0"/>
              <a:t>…which suggests…</a:t>
            </a:r>
            <a:endParaRPr lang="en-GB" sz="3200" dirty="0"/>
          </a:p>
        </p:txBody>
      </p:sp>
      <p:sp>
        <p:nvSpPr>
          <p:cNvPr id="15" name="TextBox 14"/>
          <p:cNvSpPr txBox="1"/>
          <p:nvPr/>
        </p:nvSpPr>
        <p:spPr>
          <a:xfrm>
            <a:off x="4115712" y="2550541"/>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picture shows…</a:t>
            </a:r>
          </a:p>
          <a:p>
            <a:r>
              <a:rPr lang="en-GB" sz="3200" dirty="0" smtClean="0"/>
              <a:t>This suggests…</a:t>
            </a:r>
            <a:endParaRPr lang="en-GB" sz="3200" dirty="0"/>
          </a:p>
        </p:txBody>
      </p:sp>
      <p:sp>
        <p:nvSpPr>
          <p:cNvPr id="16" name="TextBox 15"/>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7" name="Right Arrow 16"/>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evel 17"/>
          <p:cNvSpPr/>
          <p:nvPr/>
        </p:nvSpPr>
        <p:spPr>
          <a:xfrm rot="21266260">
            <a:off x="2765495" y="2519866"/>
            <a:ext cx="1332272"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a:t>
            </a:r>
            <a:endParaRPr lang="en-GB" sz="2800" b="1" dirty="0">
              <a:solidFill>
                <a:srgbClr val="FF0000"/>
              </a:solidFill>
            </a:endParaRPr>
          </a:p>
        </p:txBody>
      </p:sp>
      <p:sp>
        <p:nvSpPr>
          <p:cNvPr id="19" name="Bevel 18"/>
          <p:cNvSpPr/>
          <p:nvPr/>
        </p:nvSpPr>
        <p:spPr>
          <a:xfrm rot="185213">
            <a:off x="2756851" y="3358639"/>
            <a:ext cx="1253853"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HOW</a:t>
            </a:r>
            <a:endParaRPr lang="en-GB" sz="2800" b="1" dirty="0">
              <a:solidFill>
                <a:srgbClr val="00B0F0"/>
              </a:solidFill>
            </a:endParaRPr>
          </a:p>
        </p:txBody>
      </p:sp>
    </p:spTree>
    <p:extLst>
      <p:ext uri="{BB962C8B-B14F-4D97-AF65-F5344CB8AC3E}">
        <p14:creationId xmlns:p14="http://schemas.microsoft.com/office/powerpoint/2010/main" val="161713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15" b="9339"/>
          <a:stretch/>
        </p:blipFill>
        <p:spPr bwMode="auto">
          <a:xfrm rot="368854">
            <a:off x="5459201" y="3748762"/>
            <a:ext cx="3509901" cy="2630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3900">
            <a:off x="308464" y="1080669"/>
            <a:ext cx="2475540" cy="32006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38375" y="2244147"/>
            <a:ext cx="4572000" cy="2616614"/>
          </a:xfrm>
          <a:prstGeom prst="rect">
            <a:avLst/>
          </a:prstGeom>
          <a:solidFill>
            <a:schemeClr val="bg1"/>
          </a:solidFill>
        </p:spPr>
        <p:txBody>
          <a:bodyPr>
            <a:spAutoFit/>
          </a:bodyPr>
          <a:lstStyle/>
          <a:p>
            <a:pPr algn="just">
              <a:lnSpc>
                <a:spcPct val="107000"/>
              </a:lnSpc>
              <a:spcAft>
                <a:spcPts val="600"/>
              </a:spcAft>
            </a:pPr>
            <a:r>
              <a:rPr lang="en-GB" b="1" dirty="0">
                <a:latin typeface="Calibri" panose="020F0502020204030204" pitchFamily="34" charset="0"/>
                <a:ea typeface="Calibri" panose="020F0502020204030204" pitchFamily="34" charset="0"/>
                <a:cs typeface="Times New Roman" panose="02020603050405020304" pitchFamily="18" charset="0"/>
              </a:rPr>
              <a:t>Source A</a:t>
            </a:r>
          </a:p>
          <a:p>
            <a:pPr algn="just">
              <a:lnSpc>
                <a:spcPct val="107000"/>
              </a:lnSpc>
              <a:spcAft>
                <a:spcPts val="600"/>
              </a:spcAft>
            </a:pPr>
            <a:r>
              <a:rPr lang="en-GB" b="1" dirty="0">
                <a:latin typeface="Calibri" panose="020F0502020204030204" pitchFamily="34" charset="0"/>
                <a:ea typeface="Calibri" panose="020F0502020204030204" pitchFamily="34" charset="0"/>
                <a:cs typeface="Times New Roman" panose="02020603050405020304" pitchFamily="18" charset="0"/>
              </a:rPr>
              <a:t>An anonymous inmate describes arriving in Newgate Gaol, a Victorian prison.</a:t>
            </a:r>
          </a:p>
          <a:p>
            <a:pPr algn="just">
              <a:lnSpc>
                <a:spcPct val="107000"/>
              </a:lnSpc>
              <a:spcAft>
                <a:spcPts val="6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Source B</a:t>
            </a:r>
          </a:p>
          <a:p>
            <a:pPr algn="just"/>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A female inmate describes arriving at Holloway to begin her sentence in a modern jail.</a:t>
            </a: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4139228" y="667394"/>
            <a:ext cx="4591050" cy="923330"/>
          </a:xfrm>
          <a:prstGeom prst="rect">
            <a:avLst/>
          </a:prstGeom>
          <a:noFill/>
        </p:spPr>
        <p:txBody>
          <a:bodyPr wrap="square" rtlCol="0">
            <a:spAutoFit/>
          </a:bodyPr>
          <a:lstStyle/>
          <a:p>
            <a:pPr algn="ctr"/>
            <a:r>
              <a:rPr lang="en-GB" b="1" dirty="0">
                <a:solidFill>
                  <a:srgbClr val="FF0000"/>
                </a:solidFill>
              </a:rPr>
              <a:t>What key details do you want to pick out in the blurbs? </a:t>
            </a:r>
          </a:p>
          <a:p>
            <a:pPr algn="ctr"/>
            <a:r>
              <a:rPr lang="en-GB" b="1" dirty="0">
                <a:solidFill>
                  <a:srgbClr val="FF0000"/>
                </a:solidFill>
              </a:rPr>
              <a:t>What are your expectations?</a:t>
            </a:r>
          </a:p>
        </p:txBody>
      </p:sp>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26582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7147</TotalTime>
  <Words>2421</Words>
  <Application>Microsoft Office PowerPoint</Application>
  <PresentationFormat>On-screen Show (4:3)</PresentationFormat>
  <Paragraphs>187</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Comic Sans MS</vt:lpstr>
      <vt:lpstr>Impact</vt:lpstr>
      <vt:lpstr>Times New Roman</vt:lpstr>
      <vt:lpstr>Wingdings</vt:lpstr>
      <vt:lpstr>Office Theme</vt:lpstr>
      <vt:lpstr>Learning Objective   To understand Q2: select and synthesize evidence from different texts</vt:lpstr>
      <vt:lpstr>Paper 2, Question 2 (AO1) 8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Q2: select and synthesize evidence from different texts</dc:title>
  <dc:creator>Victoria Archer</dc:creator>
  <cp:lastModifiedBy>User</cp:lastModifiedBy>
  <cp:revision>19</cp:revision>
  <dcterms:created xsi:type="dcterms:W3CDTF">2016-08-17T11:23:40Z</dcterms:created>
  <dcterms:modified xsi:type="dcterms:W3CDTF">2020-02-25T13:29:40Z</dcterms:modified>
</cp:coreProperties>
</file>