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9" r:id="rId3"/>
    <p:sldId id="258" r:id="rId4"/>
    <p:sldId id="265" r:id="rId5"/>
    <p:sldId id="266" r:id="rId6"/>
    <p:sldId id="267" r:id="rId7"/>
    <p:sldId id="284" r:id="rId8"/>
    <p:sldId id="285" r:id="rId9"/>
    <p:sldId id="270" r:id="rId10"/>
    <p:sldId id="272" r:id="rId11"/>
    <p:sldId id="286" r:id="rId12"/>
    <p:sldId id="28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4" d="100"/>
          <a:sy n="74" d="100"/>
        </p:scale>
        <p:origin x="2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64A897-6366-4B77-B913-E216E7ED1879}" type="datetimeFigureOut">
              <a:rPr lang="en-GB" smtClean="0"/>
              <a:t>25/02/2020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646DA-49A6-49F1-B22D-F16F187C1818}" type="slidenum">
              <a:rPr lang="en-GB" smtClean="0"/>
              <a:t>‹#›</a:t>
            </a:fld>
            <a:endParaRPr lang="en-GB"/>
          </a:p>
        </p:txBody>
      </p:sp>
    </p:spTree>
    <p:extLst>
      <p:ext uri="{BB962C8B-B14F-4D97-AF65-F5344CB8AC3E}">
        <p14:creationId xmlns:p14="http://schemas.microsoft.com/office/powerpoint/2010/main" val="228403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B3F8-6A81-48B2-A1C5-A397734C3DE3}"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197923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B3F8-6A81-48B2-A1C5-A397734C3DE3}"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278109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B3F8-6A81-48B2-A1C5-A397734C3DE3}"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50154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B3F8-6A81-48B2-A1C5-A397734C3DE3}"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382870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B3F8-6A81-48B2-A1C5-A397734C3DE3}"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298680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B3F8-6A81-48B2-A1C5-A397734C3DE3}"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199532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B3F8-6A81-48B2-A1C5-A397734C3DE3}" type="datetimeFigureOut">
              <a:rPr lang="en-GB" smtClean="0"/>
              <a:t>25/02/2020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99971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B3F8-6A81-48B2-A1C5-A397734C3DE3}" type="datetimeFigureOut">
              <a:rPr lang="en-GB" smtClean="0"/>
              <a:t>25/02/2020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188392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B3F8-6A81-48B2-A1C5-A397734C3DE3}" type="datetimeFigureOut">
              <a:rPr lang="en-GB" smtClean="0"/>
              <a:t>25/02/2020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298774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B3F8-6A81-48B2-A1C5-A397734C3DE3}"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248172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B3F8-6A81-48B2-A1C5-A397734C3DE3}"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0D1B62-CEDE-424E-8203-AF5AD06F2563}" type="slidenum">
              <a:rPr lang="en-GB" smtClean="0"/>
              <a:t>‹#›</a:t>
            </a:fld>
            <a:endParaRPr lang="en-GB"/>
          </a:p>
        </p:txBody>
      </p:sp>
    </p:spTree>
    <p:extLst>
      <p:ext uri="{BB962C8B-B14F-4D97-AF65-F5344CB8AC3E}">
        <p14:creationId xmlns:p14="http://schemas.microsoft.com/office/powerpoint/2010/main" val="391738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AB3F8-6A81-48B2-A1C5-A397734C3DE3}" type="datetimeFigureOut">
              <a:rPr lang="en-GB" smtClean="0"/>
              <a:t>25/02/2020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D1B62-CEDE-424E-8203-AF5AD06F2563}" type="slidenum">
              <a:rPr lang="en-GB" smtClean="0"/>
              <a:t>‹#›</a:t>
            </a:fld>
            <a:endParaRPr lang="en-GB"/>
          </a:p>
        </p:txBody>
      </p:sp>
    </p:spTree>
    <p:extLst>
      <p:ext uri="{BB962C8B-B14F-4D97-AF65-F5344CB8AC3E}">
        <p14:creationId xmlns:p14="http://schemas.microsoft.com/office/powerpoint/2010/main" val="3920427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5800" y="1412875"/>
            <a:ext cx="7772400" cy="3600450"/>
          </a:xfrm>
        </p:spPr>
        <p:txBody>
          <a:bodyPr>
            <a:normAutofit fontScale="90000"/>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a:t>
            </a:r>
            <a:r>
              <a:rPr lang="en-GB" sz="5300" dirty="0" smtClean="0">
                <a:solidFill>
                  <a:schemeClr val="bg1"/>
                </a:solidFill>
                <a:latin typeface="Comic Sans MS" pitchFamily="66" charset="0"/>
              </a:rPr>
              <a:t>To understand Q3: explain, comment on and analyse how writers use language…</a:t>
            </a:r>
            <a:endParaRPr lang="en-US" sz="5300" dirty="0">
              <a:solidFill>
                <a:schemeClr val="bg1"/>
              </a:solidFill>
              <a:latin typeface="Comic Sans MS" pitchFamily="66" charset="0"/>
            </a:endParaRPr>
          </a:p>
        </p:txBody>
      </p:sp>
    </p:spTree>
    <p:extLst>
      <p:ext uri="{BB962C8B-B14F-4D97-AF65-F5344CB8AC3E}">
        <p14:creationId xmlns:p14="http://schemas.microsoft.com/office/powerpoint/2010/main" val="880466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garyconklinglifenotes.files.wordpress.com/2015/02/one-man-and-his-dog1.jpg"/>
          <p:cNvPicPr>
            <a:picLocks noChangeAspect="1" noChangeArrowheads="1"/>
          </p:cNvPicPr>
          <p:nvPr/>
        </p:nvPicPr>
        <p:blipFill rotWithShape="1">
          <a:blip r:embed="rId2">
            <a:extLst>
              <a:ext uri="{28A0092B-C50C-407E-A947-70E740481C1C}">
                <a14:useLocalDpi xmlns:a14="http://schemas.microsoft.com/office/drawing/2010/main" val="0"/>
              </a:ext>
            </a:extLst>
          </a:blip>
          <a:srcRect r="15380" b="4976"/>
          <a:stretch/>
        </p:blipFill>
        <p:spPr bwMode="auto">
          <a:xfrm>
            <a:off x="0" y="-10757"/>
            <a:ext cx="9198591" cy="68755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94994">
            <a:off x="1095658" y="1134849"/>
            <a:ext cx="7903561" cy="3717893"/>
          </a:xfrm>
          <a:prstGeom prst="rect">
            <a:avLst/>
          </a:prstGeom>
        </p:spPr>
      </p:pic>
      <p:sp>
        <p:nvSpPr>
          <p:cNvPr id="8" name="TextBox 7"/>
          <p:cNvSpPr txBox="1"/>
          <p:nvPr/>
        </p:nvSpPr>
        <p:spPr>
          <a:xfrm rot="297599">
            <a:off x="6681144" y="1309968"/>
            <a:ext cx="1724025" cy="2231380"/>
          </a:xfrm>
          <a:prstGeom prst="rect">
            <a:avLst/>
          </a:prstGeom>
          <a:noFill/>
        </p:spPr>
        <p:txBody>
          <a:bodyPr wrap="square" rtlCol="0">
            <a:spAutoFit/>
          </a:bodyPr>
          <a:lstStyle/>
          <a:p>
            <a:r>
              <a:rPr lang="en-GB" sz="13900" dirty="0" smtClean="0">
                <a:solidFill>
                  <a:srgbClr val="FF0000"/>
                </a:solidFill>
                <a:effectLst>
                  <a:outerShdw blurRad="38100" dist="38100" dir="2700000" algn="tl">
                    <a:srgbClr val="000000">
                      <a:alpha val="43137"/>
                    </a:srgbClr>
                  </a:outerShdw>
                </a:effectLst>
              </a:rPr>
              <a:t>x</a:t>
            </a:r>
            <a:endParaRPr lang="en-GB" sz="13900"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rot="297599">
            <a:off x="6549079" y="3146667"/>
            <a:ext cx="1724025" cy="2231380"/>
          </a:xfrm>
          <a:prstGeom prst="rect">
            <a:avLst/>
          </a:prstGeom>
          <a:noFill/>
        </p:spPr>
        <p:txBody>
          <a:bodyPr wrap="square" rtlCol="0">
            <a:spAutoFit/>
          </a:bodyPr>
          <a:lstStyle/>
          <a:p>
            <a:r>
              <a:rPr lang="en-GB" sz="13900" dirty="0" smtClean="0">
                <a:solidFill>
                  <a:srgbClr val="FF0000"/>
                </a:solidFill>
                <a:effectLst>
                  <a:outerShdw blurRad="38100" dist="38100" dir="2700000" algn="tl">
                    <a:srgbClr val="000000">
                      <a:alpha val="43137"/>
                    </a:srgbClr>
                  </a:outerShdw>
                </a:effectLst>
              </a:rPr>
              <a:t>x</a:t>
            </a:r>
            <a:endParaRPr lang="en-GB" sz="13900"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rot="297599">
            <a:off x="6615112" y="2228317"/>
            <a:ext cx="1724025" cy="2231380"/>
          </a:xfrm>
          <a:prstGeom prst="rect">
            <a:avLst/>
          </a:prstGeom>
          <a:noFill/>
        </p:spPr>
        <p:txBody>
          <a:bodyPr wrap="square" rtlCol="0">
            <a:spAutoFit/>
          </a:bodyPr>
          <a:lstStyle/>
          <a:p>
            <a:r>
              <a:rPr lang="en-GB" sz="13900" dirty="0" smtClean="0">
                <a:solidFill>
                  <a:srgbClr val="FF0000"/>
                </a:solidFill>
                <a:effectLst>
                  <a:outerShdw blurRad="38100" dist="38100" dir="2700000" algn="tl">
                    <a:srgbClr val="000000">
                      <a:alpha val="43137"/>
                    </a:srgbClr>
                  </a:outerShdw>
                </a:effectLst>
              </a:rPr>
              <a:t>x</a:t>
            </a:r>
            <a:endParaRPr lang="en-GB" sz="139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1254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garyconklinglifenotes.files.wordpress.com/2015/02/one-man-and-his-dog1.jpg"/>
          <p:cNvPicPr>
            <a:picLocks noChangeAspect="1" noChangeArrowheads="1"/>
          </p:cNvPicPr>
          <p:nvPr/>
        </p:nvPicPr>
        <p:blipFill rotWithShape="1">
          <a:blip r:embed="rId2">
            <a:extLst>
              <a:ext uri="{28A0092B-C50C-407E-A947-70E740481C1C}">
                <a14:useLocalDpi xmlns:a14="http://schemas.microsoft.com/office/drawing/2010/main" val="0"/>
              </a:ext>
            </a:extLst>
          </a:blip>
          <a:srcRect r="15380" b="4976"/>
          <a:stretch/>
        </p:blipFill>
        <p:spPr bwMode="auto">
          <a:xfrm>
            <a:off x="0" y="-17582"/>
            <a:ext cx="9198591" cy="68755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5" name="Rectangle 4"/>
          <p:cNvSpPr/>
          <p:nvPr/>
        </p:nvSpPr>
        <p:spPr>
          <a:xfrm>
            <a:off x="147000" y="1962728"/>
            <a:ext cx="5815907" cy="3046988"/>
          </a:xfrm>
          <a:prstGeom prst="rect">
            <a:avLst/>
          </a:prstGeom>
        </p:spPr>
        <p:txBody>
          <a:bodyPr wrap="square">
            <a:spAutoFit/>
          </a:bodyPr>
          <a:lstStyle/>
          <a:p>
            <a:pPr algn="ctr"/>
            <a:r>
              <a:rPr lang="en-GB" sz="2400" b="1" dirty="0" smtClean="0"/>
              <a:t>Choose </a:t>
            </a:r>
            <a:r>
              <a:rPr lang="en-GB" sz="2400" b="1" dirty="0" smtClean="0">
                <a:solidFill>
                  <a:srgbClr val="FF0000"/>
                </a:solidFill>
                <a:effectLst>
                  <a:outerShdw blurRad="38100" dist="38100" dir="2700000" algn="tl">
                    <a:srgbClr val="000000">
                      <a:alpha val="43137"/>
                    </a:srgbClr>
                  </a:outerShdw>
                </a:effectLst>
              </a:rPr>
              <a:t>three</a:t>
            </a:r>
            <a:r>
              <a:rPr lang="en-GB" sz="2400" b="1" dirty="0" smtClean="0"/>
              <a:t> other quotations from the text and do a layered analysis. </a:t>
            </a:r>
          </a:p>
          <a:p>
            <a:pPr algn="ctr"/>
            <a:endParaRPr lang="en-GB" sz="2400" b="1" dirty="0"/>
          </a:p>
          <a:p>
            <a:pPr algn="ctr"/>
            <a:r>
              <a:rPr lang="en-GB" sz="2400" b="1" dirty="0" smtClean="0"/>
              <a:t>Use your notes to write </a:t>
            </a:r>
            <a:r>
              <a:rPr lang="en-GB" sz="2400" b="1" dirty="0" smtClean="0">
                <a:solidFill>
                  <a:srgbClr val="FF0000"/>
                </a:solidFill>
                <a:effectLst>
                  <a:outerShdw blurRad="38100" dist="38100" dir="2700000" algn="tl">
                    <a:srgbClr val="000000">
                      <a:alpha val="43137"/>
                    </a:srgbClr>
                  </a:outerShdw>
                </a:effectLst>
              </a:rPr>
              <a:t>three analytical</a:t>
            </a:r>
            <a:r>
              <a:rPr lang="en-GB" sz="2400" b="1" dirty="0" smtClean="0">
                <a:effectLst>
                  <a:outerShdw blurRad="38100" dist="38100" dir="2700000" algn="tl">
                    <a:srgbClr val="000000">
                      <a:alpha val="43137"/>
                    </a:srgbClr>
                  </a:outerShdw>
                </a:effectLst>
              </a:rPr>
              <a:t> </a:t>
            </a:r>
            <a:r>
              <a:rPr lang="en-GB" sz="2400" b="1" dirty="0" smtClean="0">
                <a:solidFill>
                  <a:srgbClr val="FF0000"/>
                </a:solidFill>
                <a:effectLst>
                  <a:outerShdw blurRad="38100" dist="38100" dir="2700000" algn="tl">
                    <a:srgbClr val="000000">
                      <a:alpha val="43137"/>
                    </a:srgbClr>
                  </a:outerShdw>
                </a:effectLst>
              </a:rPr>
              <a:t>paragraphs</a:t>
            </a:r>
            <a:r>
              <a:rPr lang="en-GB" sz="2400" b="1" dirty="0" smtClean="0"/>
              <a:t> to answer this Q3. </a:t>
            </a:r>
          </a:p>
          <a:p>
            <a:pPr algn="ctr"/>
            <a:endParaRPr lang="en-GB" sz="2400" b="1" dirty="0" smtClean="0"/>
          </a:p>
          <a:p>
            <a:pPr algn="ctr"/>
            <a:r>
              <a:rPr lang="en-GB" sz="2400" b="1" dirty="0" smtClean="0"/>
              <a:t>[Remember to show off your</a:t>
            </a:r>
          </a:p>
          <a:p>
            <a:pPr algn="ctr"/>
            <a:r>
              <a:rPr lang="en-GB" sz="2400" b="1" dirty="0" smtClean="0"/>
              <a:t> use of </a:t>
            </a:r>
            <a:r>
              <a:rPr lang="en-GB" sz="2400" b="1" dirty="0" smtClean="0">
                <a:solidFill>
                  <a:srgbClr val="FF0000"/>
                </a:solidFill>
                <a:effectLst>
                  <a:outerShdw blurRad="38100" dist="38100" dir="2700000" algn="tl">
                    <a:srgbClr val="000000">
                      <a:alpha val="43137"/>
                    </a:srgbClr>
                  </a:outerShdw>
                </a:effectLst>
              </a:rPr>
              <a:t>terminology</a:t>
            </a:r>
            <a:r>
              <a:rPr lang="en-GB" sz="2400" b="1" dirty="0" smtClean="0"/>
              <a:t>!]</a:t>
            </a:r>
            <a:endParaRPr lang="en-GB" sz="2400" b="1" dirty="0"/>
          </a:p>
        </p:txBody>
      </p:sp>
      <p:sp>
        <p:nvSpPr>
          <p:cNvPr id="6" name="Rectangle 5"/>
          <p:cNvSpPr/>
          <p:nvPr/>
        </p:nvSpPr>
        <p:spPr>
          <a:xfrm>
            <a:off x="504825" y="5548139"/>
            <a:ext cx="8401050" cy="882678"/>
          </a:xfrm>
          <a:prstGeom prst="rect">
            <a:avLst/>
          </a:prstGeom>
          <a:solidFill>
            <a:schemeClr val="bg1"/>
          </a:solidFill>
          <a:ln>
            <a:solidFill>
              <a:schemeClr val="accent6">
                <a:lumMod val="60000"/>
                <a:lumOff val="40000"/>
              </a:schemeClr>
            </a:solidFill>
          </a:ln>
        </p:spPr>
        <p:txBody>
          <a:bodyPr wrap="square">
            <a:spAutoFit/>
          </a:bodyPr>
          <a:lstStyle/>
          <a:p>
            <a:pPr algn="ctr">
              <a:lnSpc>
                <a:spcPct val="107000"/>
              </a:lnSpc>
              <a:spcAft>
                <a:spcPts val="80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How does the writer use </a:t>
            </a:r>
            <a:r>
              <a:rPr lang="en-GB" sz="2400"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language</a:t>
            </a: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 to influence the jury’s view of the relationship between a dog and its owner?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nvPr>
        </p:nvGraphicFramePr>
        <p:xfrm>
          <a:off x="6491102" y="2548717"/>
          <a:ext cx="1632750" cy="1453528"/>
        </p:xfrm>
        <a:graphic>
          <a:graphicData uri="http://schemas.openxmlformats.org/drawingml/2006/table">
            <a:tbl>
              <a:tblPr firstRow="1" bandRow="1">
                <a:tableStyleId>{5C22544A-7EE6-4342-B048-85BDC9FD1C3A}</a:tableStyleId>
              </a:tblPr>
              <a:tblGrid>
                <a:gridCol w="544250">
                  <a:extLst>
                    <a:ext uri="{9D8B030D-6E8A-4147-A177-3AD203B41FA5}">
                      <a16:colId xmlns:a16="http://schemas.microsoft.com/office/drawing/2014/main" val="20000"/>
                    </a:ext>
                  </a:extLst>
                </a:gridCol>
                <a:gridCol w="544250">
                  <a:extLst>
                    <a:ext uri="{9D8B030D-6E8A-4147-A177-3AD203B41FA5}">
                      <a16:colId xmlns:a16="http://schemas.microsoft.com/office/drawing/2014/main" val="20001"/>
                    </a:ext>
                  </a:extLst>
                </a:gridCol>
                <a:gridCol w="544250">
                  <a:extLst>
                    <a:ext uri="{9D8B030D-6E8A-4147-A177-3AD203B41FA5}">
                      <a16:colId xmlns:a16="http://schemas.microsoft.com/office/drawing/2014/main" val="20002"/>
                    </a:ext>
                  </a:extLst>
                </a:gridCol>
              </a:tblGrid>
              <a:tr h="1453528">
                <a:tc>
                  <a:txBody>
                    <a:bodyPr/>
                    <a:lstStyle/>
                    <a:p>
                      <a:endParaRPr lang="en-GB" sz="1400" dirty="0"/>
                    </a:p>
                  </a:txBody>
                  <a:tcPr marL="73190" marR="73190" marT="36595" marB="36595"/>
                </a:tc>
                <a:tc>
                  <a:txBody>
                    <a:bodyPr/>
                    <a:lstStyle/>
                    <a:p>
                      <a:endParaRPr lang="en-GB" sz="1400" dirty="0"/>
                    </a:p>
                  </a:txBody>
                  <a:tcPr marL="73190" marR="73190" marT="36595" marB="36595"/>
                </a:tc>
                <a:tc>
                  <a:txBody>
                    <a:bodyPr/>
                    <a:lstStyle/>
                    <a:p>
                      <a:endParaRPr lang="en-GB" sz="1400" dirty="0"/>
                    </a:p>
                  </a:txBody>
                  <a:tcPr marL="73190" marR="73190" marT="36595" marB="36595">
                    <a:solidFill>
                      <a:schemeClr val="tx2">
                        <a:lumMod val="20000"/>
                        <a:lumOff val="80000"/>
                      </a:schemeClr>
                    </a:solidFill>
                  </a:tcPr>
                </a:tc>
                <a:extLst>
                  <a:ext uri="{0D108BD9-81ED-4DB2-BD59-A6C34878D82A}">
                    <a16:rowId xmlns:a16="http://schemas.microsoft.com/office/drawing/2014/main" val="10000"/>
                  </a:ext>
                </a:extLst>
              </a:tr>
            </a:tbl>
          </a:graphicData>
        </a:graphic>
      </p:graphicFrame>
      <p:sp>
        <p:nvSpPr>
          <p:cNvPr id="8" name="Down Arrow 7"/>
          <p:cNvSpPr/>
          <p:nvPr/>
        </p:nvSpPr>
        <p:spPr>
          <a:xfrm>
            <a:off x="6779282" y="2123314"/>
            <a:ext cx="528195" cy="51872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l="589" t="15484" r="241" b="45739"/>
          <a:stretch/>
        </p:blipFill>
        <p:spPr>
          <a:xfrm>
            <a:off x="1087385" y="631022"/>
            <a:ext cx="4222841" cy="1219843"/>
          </a:xfrm>
          <a:prstGeom prst="rect">
            <a:avLst/>
          </a:prstGeom>
        </p:spPr>
      </p:pic>
    </p:spTree>
    <p:extLst>
      <p:ext uri="{BB962C8B-B14F-4D97-AF65-F5344CB8AC3E}">
        <p14:creationId xmlns:p14="http://schemas.microsoft.com/office/powerpoint/2010/main" val="140544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5726" t="-169" r="436" b="169"/>
          <a:stretch/>
        </p:blipFill>
        <p:spPr>
          <a:xfrm>
            <a:off x="-5475" y="358574"/>
            <a:ext cx="9149475" cy="6488668"/>
          </a:xfrm>
          <a:prstGeom prst="rect">
            <a:avLst/>
          </a:prstGeom>
        </p:spPr>
      </p:pic>
      <p:sp>
        <p:nvSpPr>
          <p:cNvPr id="2" name="Rectangle 1"/>
          <p:cNvSpPr/>
          <p:nvPr/>
        </p:nvSpPr>
        <p:spPr>
          <a:xfrm>
            <a:off x="691660" y="556639"/>
            <a:ext cx="8023275" cy="646331"/>
          </a:xfrm>
          <a:prstGeom prst="rect">
            <a:avLst/>
          </a:prstGeom>
          <a:solidFill>
            <a:schemeClr val="bg1"/>
          </a:solidFill>
        </p:spPr>
        <p:txBody>
          <a:bodyPr wrap="square">
            <a:spAutoFit/>
          </a:bodyPr>
          <a:lstStyle/>
          <a:p>
            <a:r>
              <a:rPr lang="en-GB" dirty="0">
                <a:cs typeface="Arial" panose="020B0604020202020204" pitchFamily="34" charset="0"/>
              </a:rPr>
              <a:t>Q3: How does Jay Rayner use language to describe the food in Source B?</a:t>
            </a:r>
          </a:p>
          <a:p>
            <a:pPr algn="r"/>
            <a:r>
              <a:rPr lang="en-GB" dirty="0">
                <a:cs typeface="Arial" panose="020B0604020202020204" pitchFamily="34" charset="0"/>
              </a:rPr>
              <a:t>12 marks</a:t>
            </a:r>
          </a:p>
        </p:txBody>
      </p:sp>
      <p:sp>
        <p:nvSpPr>
          <p:cNvPr id="3" name="Rectangle 2"/>
          <p:cNvSpPr/>
          <p:nvPr/>
        </p:nvSpPr>
        <p:spPr>
          <a:xfrm>
            <a:off x="108325" y="1493348"/>
            <a:ext cx="8734461" cy="2677656"/>
          </a:xfrm>
          <a:prstGeom prst="rect">
            <a:avLst/>
          </a:prstGeom>
          <a:solidFill>
            <a:schemeClr val="bg1"/>
          </a:solidFill>
        </p:spPr>
        <p:txBody>
          <a:bodyPr wrap="square">
            <a:spAutoFit/>
          </a:bodyPr>
          <a:lstStyle/>
          <a:p>
            <a:pPr algn="ctr"/>
            <a:r>
              <a:rPr lang="en-GB" sz="2400" dirty="0"/>
              <a:t>The canapé we are </a:t>
            </a:r>
            <a:r>
              <a:rPr lang="en-GB" sz="2400" u="sng" dirty="0"/>
              <a:t>instructed</a:t>
            </a:r>
            <a:r>
              <a:rPr lang="en-GB" sz="2400" dirty="0"/>
              <a:t> to eat first is a transparent ball on a spoon. It looks </a:t>
            </a:r>
            <a:r>
              <a:rPr lang="en-GB" sz="2400" u="sng" dirty="0"/>
              <a:t>like a Barbie-sized silicone breast implant</a:t>
            </a:r>
            <a:r>
              <a:rPr lang="en-GB" sz="2400" dirty="0"/>
              <a:t>, and is a “</a:t>
            </a:r>
            <a:r>
              <a:rPr lang="en-GB" sz="2400" u="sng" dirty="0" err="1"/>
              <a:t>spherification</a:t>
            </a:r>
            <a:r>
              <a:rPr lang="en-GB" sz="2400" dirty="0"/>
              <a:t>”, a gel globe using a technique perfected by </a:t>
            </a:r>
            <a:r>
              <a:rPr lang="en-GB" sz="2400" dirty="0" err="1"/>
              <a:t>Ferran</a:t>
            </a:r>
            <a:r>
              <a:rPr lang="en-GB" sz="2400" dirty="0"/>
              <a:t> </a:t>
            </a:r>
            <a:r>
              <a:rPr lang="en-GB" sz="2400" dirty="0" err="1"/>
              <a:t>Adriàat</a:t>
            </a:r>
            <a:r>
              <a:rPr lang="en-GB" sz="2400" dirty="0"/>
              <a:t> El </a:t>
            </a:r>
            <a:r>
              <a:rPr lang="en-GB" sz="2400" dirty="0" err="1"/>
              <a:t>Bulli</a:t>
            </a:r>
            <a:r>
              <a:rPr lang="en-GB" sz="2400" dirty="0"/>
              <a:t> about 20 years ago. This one pops in our mouth to release </a:t>
            </a:r>
            <a:r>
              <a:rPr lang="en-GB" sz="2400" u="sng" dirty="0"/>
              <a:t>stale</a:t>
            </a:r>
            <a:r>
              <a:rPr lang="en-GB" sz="2400" dirty="0"/>
              <a:t> air with a tinge of ginger. My companion </a:t>
            </a:r>
            <a:r>
              <a:rPr lang="en-GB" sz="2400" u="sng" dirty="0"/>
              <a:t>winces</a:t>
            </a:r>
            <a:r>
              <a:rPr lang="en-GB" sz="2400" dirty="0"/>
              <a:t>. “It’s </a:t>
            </a:r>
            <a:r>
              <a:rPr lang="en-GB" sz="2400" u="sng" dirty="0"/>
              <a:t>like eating a condom </a:t>
            </a:r>
            <a:r>
              <a:rPr lang="en-GB" sz="2400" dirty="0"/>
              <a:t>that’s been left lying about in a </a:t>
            </a:r>
            <a:r>
              <a:rPr lang="en-GB" sz="2400" u="sng" dirty="0"/>
              <a:t>dusty greengrocer’s</a:t>
            </a:r>
            <a:r>
              <a:rPr lang="en-GB" sz="2400" dirty="0"/>
              <a:t>,” she says. </a:t>
            </a:r>
          </a:p>
        </p:txBody>
      </p:sp>
      <p:pic>
        <p:nvPicPr>
          <p:cNvPr id="4" name="Picture 3" descr="Screen Clipping"/>
          <p:cNvPicPr/>
          <p:nvPr/>
        </p:nvPicPr>
        <p:blipFill rotWithShape="1">
          <a:blip r:embed="rId3" cstate="print">
            <a:extLst>
              <a:ext uri="{28A0092B-C50C-407E-A947-70E740481C1C}">
                <a14:useLocalDpi xmlns:a14="http://schemas.microsoft.com/office/drawing/2010/main" val="0"/>
              </a:ext>
            </a:extLst>
          </a:blip>
          <a:srcRect l="589" t="14769" b="45632"/>
          <a:stretch/>
        </p:blipFill>
        <p:spPr bwMode="auto">
          <a:xfrm>
            <a:off x="947849" y="4267823"/>
            <a:ext cx="7601170" cy="2255691"/>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Tree>
    <p:extLst>
      <p:ext uri="{BB962C8B-B14F-4D97-AF65-F5344CB8AC3E}">
        <p14:creationId xmlns:p14="http://schemas.microsoft.com/office/powerpoint/2010/main" val="342143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4938"/>
            <a:ext cx="7886700" cy="1325563"/>
          </a:xfrm>
          <a:solidFill>
            <a:schemeClr val="accent6">
              <a:lumMod val="20000"/>
              <a:lumOff val="80000"/>
            </a:schemeClr>
          </a:solidFill>
        </p:spPr>
        <p:txBody>
          <a:bodyPr>
            <a:normAutofit fontScale="90000"/>
          </a:bodyPr>
          <a:lstStyle/>
          <a:p>
            <a:r>
              <a:rPr lang="en-GB" dirty="0" smtClean="0"/>
              <a:t>Paper 2, Question 3 (AO2) 12 marks</a:t>
            </a:r>
            <a:br>
              <a:rPr lang="en-GB" dirty="0" smtClean="0"/>
            </a:br>
            <a:r>
              <a:rPr lang="en-GB" dirty="0" smtClean="0"/>
              <a:t>Looks something like this:</a:t>
            </a:r>
            <a:endParaRPr lang="en-GB" dirty="0"/>
          </a:p>
        </p:txBody>
      </p:sp>
      <p:sp>
        <p:nvSpPr>
          <p:cNvPr id="5" name="TextBox 4"/>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6" name="Content Placeholder 2"/>
          <p:cNvSpPr txBox="1">
            <a:spLocks/>
          </p:cNvSpPr>
          <p:nvPr/>
        </p:nvSpPr>
        <p:spPr>
          <a:xfrm>
            <a:off x="467544" y="2564904"/>
            <a:ext cx="8229600" cy="2980928"/>
          </a:xfrm>
          <a:prstGeom prst="rect">
            <a:avLst/>
          </a:prstGeom>
          <a:ln w="28575">
            <a:solidFill>
              <a:schemeClr val="tx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GB" smtClean="0"/>
              <a:t>You now need to refer </a:t>
            </a:r>
            <a:r>
              <a:rPr lang="en-GB" b="1" smtClean="0"/>
              <a:t>only to source B</a:t>
            </a:r>
            <a:r>
              <a:rPr lang="en-GB" smtClean="0"/>
              <a:t>.</a:t>
            </a:r>
          </a:p>
          <a:p>
            <a:endParaRPr lang="en-GB" smtClean="0"/>
          </a:p>
          <a:p>
            <a:pPr>
              <a:buFont typeface="Arial" panose="020B0604020202020204" pitchFamily="34" charset="0"/>
              <a:buNone/>
            </a:pPr>
            <a:r>
              <a:rPr lang="en-GB" smtClean="0"/>
              <a:t>How does Henry use </a:t>
            </a:r>
            <a:r>
              <a:rPr lang="en-GB" b="1" smtClean="0"/>
              <a:t>language</a:t>
            </a:r>
            <a:r>
              <a:rPr lang="en-GB" smtClean="0"/>
              <a:t> to try to influence his father?</a:t>
            </a:r>
          </a:p>
          <a:p>
            <a:pPr>
              <a:buFont typeface="Arial" panose="020B0604020202020204" pitchFamily="34" charset="0"/>
              <a:buNone/>
            </a:pPr>
            <a:endParaRPr lang="en-GB" smtClean="0"/>
          </a:p>
          <a:p>
            <a:pPr>
              <a:buFont typeface="Arial" panose="020B0604020202020204" pitchFamily="34" charset="0"/>
              <a:buNone/>
            </a:pPr>
            <a:r>
              <a:rPr lang="en-GB" i="1" smtClean="0"/>
              <a:t>Worth 12 marks</a:t>
            </a:r>
            <a:endParaRPr lang="en-GB" i="1" dirty="0"/>
          </a:p>
        </p:txBody>
      </p:sp>
      <p:sp>
        <p:nvSpPr>
          <p:cNvPr id="4" name="Oval 3"/>
          <p:cNvSpPr/>
          <p:nvPr/>
        </p:nvSpPr>
        <p:spPr>
          <a:xfrm>
            <a:off x="3466539" y="4586165"/>
            <a:ext cx="439248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Explain, comment on and analyse language and structure.</a:t>
            </a:r>
            <a:endParaRPr lang="en-GB" sz="2400" dirty="0"/>
          </a:p>
        </p:txBody>
      </p:sp>
    </p:spTree>
    <p:extLst>
      <p:ext uri="{BB962C8B-B14F-4D97-AF65-F5344CB8AC3E}">
        <p14:creationId xmlns:p14="http://schemas.microsoft.com/office/powerpoint/2010/main" val="226701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83140069"/>
              </p:ext>
            </p:extLst>
          </p:nvPr>
        </p:nvGraphicFramePr>
        <p:xfrm>
          <a:off x="276111" y="639249"/>
          <a:ext cx="8743578" cy="5078328"/>
        </p:xfrm>
        <a:graphic>
          <a:graphicData uri="http://schemas.openxmlformats.org/drawingml/2006/table">
            <a:tbl>
              <a:tblPr firstRow="1" bandRow="1">
                <a:tableStyleId>{5C22544A-7EE6-4342-B048-85BDC9FD1C3A}</a:tableStyleId>
              </a:tblPr>
              <a:tblGrid>
                <a:gridCol w="1584396">
                  <a:extLst>
                    <a:ext uri="{9D8B030D-6E8A-4147-A177-3AD203B41FA5}">
                      <a16:colId xmlns:a16="http://schemas.microsoft.com/office/drawing/2014/main" val="20000"/>
                    </a:ext>
                  </a:extLst>
                </a:gridCol>
                <a:gridCol w="7159182">
                  <a:extLst>
                    <a:ext uri="{9D8B030D-6E8A-4147-A177-3AD203B41FA5}">
                      <a16:colId xmlns:a16="http://schemas.microsoft.com/office/drawing/2014/main" val="20001"/>
                    </a:ext>
                  </a:extLst>
                </a:gridCol>
              </a:tblGrid>
              <a:tr h="1512168">
                <a:tc>
                  <a:txBody>
                    <a:bodyPr/>
                    <a:lstStyle/>
                    <a:p>
                      <a:r>
                        <a:rPr lang="en-GB" b="1" dirty="0" smtClean="0">
                          <a:solidFill>
                            <a:schemeClr val="tx1"/>
                          </a:solidFill>
                        </a:rPr>
                        <a:t>Level 4</a:t>
                      </a:r>
                    </a:p>
                    <a:p>
                      <a:r>
                        <a:rPr lang="en-GB" b="1" dirty="0" smtClean="0">
                          <a:solidFill>
                            <a:schemeClr val="tx1"/>
                          </a:solidFill>
                        </a:rPr>
                        <a:t>Perceptive, Detailed</a:t>
                      </a:r>
                    </a:p>
                    <a:p>
                      <a:r>
                        <a:rPr lang="en-GB" b="1" dirty="0" smtClean="0">
                          <a:solidFill>
                            <a:schemeClr val="tx1"/>
                          </a:solidFill>
                        </a:rPr>
                        <a:t>10-12</a:t>
                      </a:r>
                      <a:r>
                        <a:rPr lang="en-GB" b="1" baseline="0" dirty="0" smtClean="0">
                          <a:solidFill>
                            <a:schemeClr val="tx1"/>
                          </a:solidFill>
                        </a:rPr>
                        <a:t> marks</a:t>
                      </a:r>
                      <a:endParaRPr lang="en-GB" b="1" dirty="0">
                        <a:solidFill>
                          <a:schemeClr val="tx1"/>
                        </a:solidFill>
                      </a:endParaRPr>
                    </a:p>
                  </a:txBody>
                  <a:tcPr>
                    <a:solidFill>
                      <a:schemeClr val="bg1">
                        <a:lumMod val="85000"/>
                      </a:schemeClr>
                    </a:solidFill>
                  </a:tcPr>
                </a:tc>
                <a:tc>
                  <a:txBody>
                    <a:bodyPr/>
                    <a:lstStyle/>
                    <a:p>
                      <a:r>
                        <a:rPr lang="en-GB" sz="1800" b="0" i="0" u="none" strike="noStrike" kern="1200" baseline="0" dirty="0" smtClean="0">
                          <a:solidFill>
                            <a:schemeClr val="tx1"/>
                          </a:solidFill>
                          <a:latin typeface="+mn-lt"/>
                          <a:ea typeface="+mn-ea"/>
                          <a:cs typeface="+mn-cs"/>
                        </a:rPr>
                        <a:t>Shows </a:t>
                      </a:r>
                      <a:r>
                        <a:rPr lang="en-GB" sz="1800" b="1" i="0" u="none" strike="noStrike" kern="1200" baseline="0" dirty="0" smtClean="0">
                          <a:solidFill>
                            <a:schemeClr val="tx1"/>
                          </a:solidFill>
                          <a:latin typeface="+mn-lt"/>
                          <a:ea typeface="+mn-ea"/>
                          <a:cs typeface="+mn-cs"/>
                        </a:rPr>
                        <a:t>detailed</a:t>
                      </a:r>
                      <a:r>
                        <a:rPr lang="en-GB" sz="1800" b="0" i="0" u="none" strike="noStrike" kern="1200" baseline="0" dirty="0" smtClean="0">
                          <a:solidFill>
                            <a:schemeClr val="tx1"/>
                          </a:solidFill>
                          <a:latin typeface="+mn-lt"/>
                          <a:ea typeface="+mn-ea"/>
                          <a:cs typeface="+mn-cs"/>
                        </a:rPr>
                        <a:t> and </a:t>
                      </a:r>
                      <a:r>
                        <a:rPr lang="en-GB" sz="1800" b="1" i="0" u="none" strike="noStrike" kern="1200" baseline="0" dirty="0" smtClean="0">
                          <a:solidFill>
                            <a:schemeClr val="tx1"/>
                          </a:solidFill>
                          <a:latin typeface="+mn-lt"/>
                          <a:ea typeface="+mn-ea"/>
                          <a:cs typeface="+mn-cs"/>
                        </a:rPr>
                        <a:t>perceptive</a:t>
                      </a:r>
                      <a:r>
                        <a:rPr lang="en-GB" sz="1800" b="0" i="0" u="none" strike="noStrike" kern="1200" baseline="0" dirty="0" smtClean="0">
                          <a:solidFill>
                            <a:schemeClr val="tx1"/>
                          </a:solidFill>
                          <a:latin typeface="+mn-lt"/>
                          <a:ea typeface="+mn-ea"/>
                          <a:cs typeface="+mn-cs"/>
                        </a:rPr>
                        <a:t> understanding of language:</a:t>
                      </a:r>
                    </a:p>
                    <a:p>
                      <a:r>
                        <a:rPr lang="en-GB" sz="1800" b="0" i="0" u="none" strike="noStrike" kern="1200" baseline="0" dirty="0" smtClean="0">
                          <a:solidFill>
                            <a:schemeClr val="tx1"/>
                          </a:solidFill>
                          <a:latin typeface="+mn-lt"/>
                          <a:ea typeface="+mn-ea"/>
                          <a:cs typeface="+mn-cs"/>
                        </a:rPr>
                        <a:t>• </a:t>
                      </a:r>
                      <a:r>
                        <a:rPr lang="en-GB" sz="1800" b="1" i="0" u="none" strike="noStrike" kern="1200" baseline="0" dirty="0" smtClean="0">
                          <a:solidFill>
                            <a:schemeClr val="tx1"/>
                          </a:solidFill>
                          <a:latin typeface="+mn-lt"/>
                          <a:ea typeface="+mn-ea"/>
                          <a:cs typeface="+mn-cs"/>
                        </a:rPr>
                        <a:t>Analyses</a:t>
                      </a:r>
                      <a:r>
                        <a:rPr lang="en-GB" sz="1800" b="0" i="0" u="none" strike="noStrike" kern="1200" baseline="0" dirty="0" smtClean="0">
                          <a:solidFill>
                            <a:schemeClr val="tx1"/>
                          </a:solidFill>
                          <a:latin typeface="+mn-lt"/>
                          <a:ea typeface="+mn-ea"/>
                          <a:cs typeface="+mn-cs"/>
                        </a:rPr>
                        <a:t> the effects of the writer’s choices of language</a:t>
                      </a:r>
                    </a:p>
                    <a:p>
                      <a:r>
                        <a:rPr lang="en-GB" sz="1800" b="0" i="0" u="none" strike="noStrike" kern="1200" baseline="0" dirty="0" smtClean="0">
                          <a:solidFill>
                            <a:schemeClr val="tx1"/>
                          </a:solidFill>
                          <a:latin typeface="+mn-lt"/>
                          <a:ea typeface="+mn-ea"/>
                          <a:cs typeface="+mn-cs"/>
                        </a:rPr>
                        <a:t>• Selects a </a:t>
                      </a:r>
                      <a:r>
                        <a:rPr lang="en-GB" sz="1800" b="1" i="0" u="none" strike="noStrike" kern="1200" baseline="0" dirty="0" smtClean="0">
                          <a:solidFill>
                            <a:schemeClr val="tx1"/>
                          </a:solidFill>
                          <a:latin typeface="+mn-lt"/>
                          <a:ea typeface="+mn-ea"/>
                          <a:cs typeface="+mn-cs"/>
                        </a:rPr>
                        <a:t>judicious</a:t>
                      </a:r>
                      <a:r>
                        <a:rPr lang="en-GB" sz="1800" b="0" i="0" u="none" strike="noStrike" kern="1200" baseline="0" dirty="0" smtClean="0">
                          <a:solidFill>
                            <a:schemeClr val="tx1"/>
                          </a:solidFill>
                          <a:latin typeface="+mn-lt"/>
                          <a:ea typeface="+mn-ea"/>
                          <a:cs typeface="+mn-cs"/>
                        </a:rPr>
                        <a:t> range of quotations</a:t>
                      </a:r>
                    </a:p>
                    <a:p>
                      <a:r>
                        <a:rPr lang="en-GB" sz="1800" b="0" i="0" u="none" strike="noStrike" kern="1200" baseline="0" dirty="0" smtClean="0">
                          <a:solidFill>
                            <a:schemeClr val="tx1"/>
                          </a:solidFill>
                          <a:latin typeface="+mn-lt"/>
                          <a:ea typeface="+mn-ea"/>
                          <a:cs typeface="+mn-cs"/>
                        </a:rPr>
                        <a:t>• Uses a </a:t>
                      </a:r>
                      <a:r>
                        <a:rPr lang="en-GB" sz="1800" b="1" i="0" u="none" strike="noStrike" kern="1200" baseline="0" dirty="0" smtClean="0">
                          <a:solidFill>
                            <a:schemeClr val="tx1"/>
                          </a:solidFill>
                          <a:latin typeface="+mn-lt"/>
                          <a:ea typeface="+mn-ea"/>
                          <a:cs typeface="+mn-cs"/>
                        </a:rPr>
                        <a:t>range</a:t>
                      </a:r>
                      <a:r>
                        <a:rPr lang="en-GB" sz="1800" b="0" i="0" u="none" strike="noStrike" kern="1200" baseline="0" dirty="0" smtClean="0">
                          <a:solidFill>
                            <a:schemeClr val="tx1"/>
                          </a:solidFill>
                          <a:latin typeface="+mn-lt"/>
                          <a:ea typeface="+mn-ea"/>
                          <a:cs typeface="+mn-cs"/>
                        </a:rPr>
                        <a:t> of subject terminology </a:t>
                      </a:r>
                      <a:r>
                        <a:rPr lang="en-GB" sz="1800" b="1" i="0" u="none" strike="noStrike" kern="1200" baseline="0" dirty="0" smtClean="0">
                          <a:solidFill>
                            <a:schemeClr val="tx1"/>
                          </a:solidFill>
                          <a:latin typeface="+mn-lt"/>
                          <a:ea typeface="+mn-ea"/>
                          <a:cs typeface="+mn-cs"/>
                        </a:rPr>
                        <a:t>appropriately</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r>
                        <a:rPr lang="en-GB" b="1" dirty="0" smtClean="0">
                          <a:solidFill>
                            <a:schemeClr val="tx1"/>
                          </a:solidFill>
                        </a:rPr>
                        <a:t>Level 3</a:t>
                      </a:r>
                    </a:p>
                    <a:p>
                      <a:r>
                        <a:rPr lang="en-GB" sz="1800" b="1" i="0" u="none" strike="noStrike" kern="1200" baseline="0" dirty="0" smtClean="0">
                          <a:solidFill>
                            <a:schemeClr val="tx1"/>
                          </a:solidFill>
                          <a:latin typeface="+mn-lt"/>
                          <a:ea typeface="+mn-ea"/>
                          <a:cs typeface="+mn-cs"/>
                        </a:rPr>
                        <a:t>Clear, relevant </a:t>
                      </a:r>
                    </a:p>
                    <a:p>
                      <a:r>
                        <a:rPr lang="en-GB" sz="1800" b="1" i="0" u="none" strike="noStrike" kern="1200" baseline="0" dirty="0" smtClean="0">
                          <a:solidFill>
                            <a:schemeClr val="tx1"/>
                          </a:solidFill>
                          <a:latin typeface="+mn-lt"/>
                          <a:ea typeface="+mn-ea"/>
                          <a:cs typeface="+mn-cs"/>
                        </a:rPr>
                        <a:t>7-9 marks </a:t>
                      </a:r>
                      <a:endParaRPr lang="en-GB" b="1" dirty="0">
                        <a:solidFill>
                          <a:schemeClr val="tx1"/>
                        </a:solidFill>
                      </a:endParaRPr>
                    </a:p>
                  </a:txBody>
                  <a:tcPr>
                    <a:solidFill>
                      <a:schemeClr val="bg1">
                        <a:lumMod val="85000"/>
                      </a:schemeClr>
                    </a:solidFill>
                  </a:tcPr>
                </a:tc>
                <a:tc>
                  <a:txBody>
                    <a:bodyPr/>
                    <a:lstStyle/>
                    <a:p>
                      <a:r>
                        <a:rPr lang="en-GB" sz="1800" b="0" i="0" u="none" strike="noStrike" kern="1200" baseline="0" dirty="0" smtClean="0">
                          <a:solidFill>
                            <a:schemeClr val="tx1"/>
                          </a:solidFill>
                          <a:latin typeface="+mn-lt"/>
                          <a:ea typeface="+mn-ea"/>
                          <a:cs typeface="+mn-cs"/>
                        </a:rPr>
                        <a:t>Shows </a:t>
                      </a:r>
                      <a:r>
                        <a:rPr lang="en-GB" sz="1800" b="1" i="0" u="none" strike="noStrike" kern="1200" baseline="0" dirty="0" smtClean="0">
                          <a:solidFill>
                            <a:schemeClr val="tx1"/>
                          </a:solidFill>
                          <a:latin typeface="+mn-lt"/>
                          <a:ea typeface="+mn-ea"/>
                          <a:cs typeface="+mn-cs"/>
                        </a:rPr>
                        <a:t>clear</a:t>
                      </a:r>
                      <a:r>
                        <a:rPr lang="en-GB" sz="1800" b="0" i="0" u="none" strike="noStrike" kern="1200" baseline="0" dirty="0" smtClean="0">
                          <a:solidFill>
                            <a:schemeClr val="tx1"/>
                          </a:solidFill>
                          <a:latin typeface="+mn-lt"/>
                          <a:ea typeface="+mn-ea"/>
                          <a:cs typeface="+mn-cs"/>
                        </a:rPr>
                        <a:t> understanding of language:</a:t>
                      </a:r>
                    </a:p>
                    <a:p>
                      <a:r>
                        <a:rPr lang="en-GB" sz="1800" b="0" i="0" u="none" strike="noStrike" kern="1200" baseline="0" dirty="0" smtClean="0">
                          <a:solidFill>
                            <a:schemeClr val="tx1"/>
                          </a:solidFill>
                          <a:latin typeface="+mn-lt"/>
                          <a:ea typeface="+mn-ea"/>
                          <a:cs typeface="+mn-cs"/>
                        </a:rPr>
                        <a:t>• </a:t>
                      </a:r>
                      <a:r>
                        <a:rPr lang="en-GB" sz="1800" b="1" i="0" u="none" strike="noStrike" kern="1200" baseline="0" dirty="0" smtClean="0">
                          <a:solidFill>
                            <a:schemeClr val="tx1"/>
                          </a:solidFill>
                          <a:latin typeface="+mn-lt"/>
                          <a:ea typeface="+mn-ea"/>
                          <a:cs typeface="+mn-cs"/>
                        </a:rPr>
                        <a:t>Clearly</a:t>
                      </a:r>
                      <a:r>
                        <a:rPr lang="en-GB" sz="1800" b="0" i="0" u="none" strike="noStrike" kern="1200" baseline="0" dirty="0" smtClean="0">
                          <a:solidFill>
                            <a:schemeClr val="tx1"/>
                          </a:solidFill>
                          <a:latin typeface="+mn-lt"/>
                          <a:ea typeface="+mn-ea"/>
                          <a:cs typeface="+mn-cs"/>
                        </a:rPr>
                        <a:t> explains the effects of the writer’s choices of language</a:t>
                      </a:r>
                    </a:p>
                    <a:p>
                      <a:r>
                        <a:rPr lang="en-GB" sz="1800" b="0" i="0" u="none" strike="noStrike" kern="1200" baseline="0" dirty="0" smtClean="0">
                          <a:solidFill>
                            <a:schemeClr val="tx1"/>
                          </a:solidFill>
                          <a:latin typeface="+mn-lt"/>
                          <a:ea typeface="+mn-ea"/>
                          <a:cs typeface="+mn-cs"/>
                        </a:rPr>
                        <a:t>• Selects </a:t>
                      </a:r>
                      <a:r>
                        <a:rPr lang="en-GB" sz="1800" b="1" i="0" u="none" strike="noStrike" kern="1200" baseline="0" dirty="0" smtClean="0">
                          <a:solidFill>
                            <a:schemeClr val="tx1"/>
                          </a:solidFill>
                          <a:latin typeface="+mn-lt"/>
                          <a:ea typeface="+mn-ea"/>
                          <a:cs typeface="+mn-cs"/>
                        </a:rPr>
                        <a:t>relevant </a:t>
                      </a:r>
                      <a:r>
                        <a:rPr lang="en-GB" sz="1800" b="0" i="0" u="none" strike="noStrike" kern="1200" baseline="0" dirty="0" smtClean="0">
                          <a:solidFill>
                            <a:schemeClr val="tx1"/>
                          </a:solidFill>
                          <a:latin typeface="+mn-lt"/>
                          <a:ea typeface="+mn-ea"/>
                          <a:cs typeface="+mn-cs"/>
                        </a:rPr>
                        <a:t>quotations</a:t>
                      </a:r>
                    </a:p>
                    <a:p>
                      <a:r>
                        <a:rPr lang="en-GB" sz="1800" b="0" i="0" u="none" strike="noStrike" kern="1200" baseline="0" dirty="0" smtClean="0">
                          <a:solidFill>
                            <a:schemeClr val="tx1"/>
                          </a:solidFill>
                          <a:latin typeface="+mn-lt"/>
                          <a:ea typeface="+mn-ea"/>
                          <a:cs typeface="+mn-cs"/>
                        </a:rPr>
                        <a:t>• Uses a subject terminology </a:t>
                      </a:r>
                      <a:r>
                        <a:rPr lang="en-GB" sz="1800" b="1" i="0" u="none" strike="noStrike" kern="1200" baseline="0" dirty="0" smtClean="0">
                          <a:solidFill>
                            <a:schemeClr val="tx1"/>
                          </a:solidFill>
                          <a:latin typeface="+mn-lt"/>
                          <a:ea typeface="+mn-ea"/>
                          <a:cs typeface="+mn-cs"/>
                        </a:rPr>
                        <a:t>accurately</a:t>
                      </a: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r>
                        <a:rPr lang="en-GB" sz="1800" b="1" i="0" u="none" strike="noStrike" kern="1200" baseline="0" dirty="0" smtClean="0">
                          <a:solidFill>
                            <a:schemeClr val="tx1"/>
                          </a:solidFill>
                          <a:latin typeface="+mn-lt"/>
                          <a:ea typeface="+mn-ea"/>
                          <a:cs typeface="+mn-cs"/>
                        </a:rPr>
                        <a:t>Level 2 </a:t>
                      </a:r>
                    </a:p>
                    <a:p>
                      <a:r>
                        <a:rPr lang="en-GB" sz="1800" b="1" i="0" u="none" strike="noStrike" kern="1200" baseline="0" dirty="0" smtClean="0">
                          <a:solidFill>
                            <a:schemeClr val="tx1"/>
                          </a:solidFill>
                          <a:latin typeface="+mn-lt"/>
                          <a:ea typeface="+mn-ea"/>
                          <a:cs typeface="+mn-cs"/>
                        </a:rPr>
                        <a:t>Some, attempts </a:t>
                      </a:r>
                    </a:p>
                    <a:p>
                      <a:r>
                        <a:rPr lang="en-GB" sz="1800" b="1" i="0" u="none" strike="noStrike" kern="1200" baseline="0" dirty="0" smtClean="0">
                          <a:solidFill>
                            <a:schemeClr val="tx1"/>
                          </a:solidFill>
                          <a:latin typeface="+mn-lt"/>
                          <a:ea typeface="+mn-ea"/>
                          <a:cs typeface="+mn-cs"/>
                        </a:rPr>
                        <a:t>4-6 marks </a:t>
                      </a:r>
                      <a:endParaRPr lang="en-GB" b="1" dirty="0">
                        <a:solidFill>
                          <a:schemeClr val="tx1"/>
                        </a:solidFill>
                      </a:endParaRPr>
                    </a:p>
                  </a:txBody>
                  <a:tcPr>
                    <a:solidFill>
                      <a:schemeClr val="bg1">
                        <a:lumMod val="85000"/>
                      </a:schemeClr>
                    </a:solidFill>
                  </a:tcPr>
                </a:tc>
                <a:tc>
                  <a:txBody>
                    <a:bodyPr/>
                    <a:lstStyle/>
                    <a:p>
                      <a:r>
                        <a:rPr lang="en-GB" sz="1800" b="0" i="0" u="none" strike="noStrike" kern="1200" baseline="0" dirty="0" smtClean="0">
                          <a:solidFill>
                            <a:schemeClr val="tx1"/>
                          </a:solidFill>
                          <a:latin typeface="+mn-lt"/>
                          <a:ea typeface="+mn-ea"/>
                          <a:cs typeface="+mn-cs"/>
                        </a:rPr>
                        <a:t>Shows </a:t>
                      </a:r>
                      <a:r>
                        <a:rPr lang="en-GB" sz="1800" b="1" i="0" u="none" strike="noStrike" kern="1200" baseline="0" dirty="0" smtClean="0">
                          <a:solidFill>
                            <a:schemeClr val="tx1"/>
                          </a:solidFill>
                          <a:latin typeface="+mn-lt"/>
                          <a:ea typeface="+mn-ea"/>
                          <a:cs typeface="+mn-cs"/>
                        </a:rPr>
                        <a:t>some</a:t>
                      </a:r>
                      <a:r>
                        <a:rPr lang="en-GB" sz="1800" b="0" i="0" u="none" strike="noStrike" kern="1200" baseline="0" dirty="0" smtClean="0">
                          <a:solidFill>
                            <a:schemeClr val="tx1"/>
                          </a:solidFill>
                          <a:latin typeface="+mn-lt"/>
                          <a:ea typeface="+mn-ea"/>
                          <a:cs typeface="+mn-cs"/>
                        </a:rPr>
                        <a:t> understanding of language:</a:t>
                      </a:r>
                    </a:p>
                    <a:p>
                      <a:r>
                        <a:rPr lang="en-GB" sz="1800" b="0" i="0" u="none" strike="noStrike" kern="1200" baseline="0" dirty="0" smtClean="0">
                          <a:solidFill>
                            <a:schemeClr val="tx1"/>
                          </a:solidFill>
                          <a:latin typeface="+mn-lt"/>
                          <a:ea typeface="+mn-ea"/>
                          <a:cs typeface="+mn-cs"/>
                        </a:rPr>
                        <a:t>• </a:t>
                      </a:r>
                      <a:r>
                        <a:rPr lang="en-GB" sz="1800" b="1" i="0" u="none" strike="noStrike" kern="1200" baseline="0" dirty="0" smtClean="0">
                          <a:solidFill>
                            <a:schemeClr val="tx1"/>
                          </a:solidFill>
                          <a:latin typeface="+mn-lt"/>
                          <a:ea typeface="+mn-ea"/>
                          <a:cs typeface="+mn-cs"/>
                        </a:rPr>
                        <a:t>Attempts</a:t>
                      </a:r>
                      <a:r>
                        <a:rPr lang="en-GB" sz="1800" b="0" i="0" u="none" strike="noStrike" kern="1200" baseline="0" dirty="0" smtClean="0">
                          <a:solidFill>
                            <a:schemeClr val="tx1"/>
                          </a:solidFill>
                          <a:latin typeface="+mn-lt"/>
                          <a:ea typeface="+mn-ea"/>
                          <a:cs typeface="+mn-cs"/>
                        </a:rPr>
                        <a:t> to </a:t>
                      </a:r>
                      <a:r>
                        <a:rPr lang="en-GB" sz="1800" b="1" i="0" u="none" strike="noStrike" kern="1200" baseline="0" dirty="0" smtClean="0">
                          <a:solidFill>
                            <a:schemeClr val="tx1"/>
                          </a:solidFill>
                          <a:latin typeface="+mn-lt"/>
                          <a:ea typeface="+mn-ea"/>
                          <a:cs typeface="+mn-cs"/>
                        </a:rPr>
                        <a:t>comment</a:t>
                      </a:r>
                      <a:r>
                        <a:rPr lang="en-GB" sz="1800" b="0" i="0" u="none" strike="noStrike" kern="1200" baseline="0" dirty="0" smtClean="0">
                          <a:solidFill>
                            <a:schemeClr val="tx1"/>
                          </a:solidFill>
                          <a:latin typeface="+mn-lt"/>
                          <a:ea typeface="+mn-ea"/>
                          <a:cs typeface="+mn-cs"/>
                        </a:rPr>
                        <a:t> on the effect of language</a:t>
                      </a:r>
                    </a:p>
                    <a:p>
                      <a:r>
                        <a:rPr lang="en-GB" sz="1800" b="0" i="0" u="none" strike="noStrike" kern="1200" baseline="0" dirty="0" smtClean="0">
                          <a:solidFill>
                            <a:schemeClr val="tx1"/>
                          </a:solidFill>
                          <a:latin typeface="+mn-lt"/>
                          <a:ea typeface="+mn-ea"/>
                          <a:cs typeface="+mn-cs"/>
                        </a:rPr>
                        <a:t>• Selects </a:t>
                      </a:r>
                      <a:r>
                        <a:rPr lang="en-GB" sz="1800" b="1" i="0" u="none" strike="noStrike" kern="1200" baseline="0" dirty="0" smtClean="0">
                          <a:solidFill>
                            <a:schemeClr val="tx1"/>
                          </a:solidFill>
                          <a:latin typeface="+mn-lt"/>
                          <a:ea typeface="+mn-ea"/>
                          <a:cs typeface="+mn-cs"/>
                        </a:rPr>
                        <a:t>some</a:t>
                      </a:r>
                      <a:r>
                        <a:rPr lang="en-GB" sz="1800" b="0" i="0" u="none" strike="noStrike" kern="1200" baseline="0" dirty="0" smtClean="0">
                          <a:solidFill>
                            <a:schemeClr val="tx1"/>
                          </a:solidFill>
                          <a:latin typeface="+mn-lt"/>
                          <a:ea typeface="+mn-ea"/>
                          <a:cs typeface="+mn-cs"/>
                        </a:rPr>
                        <a:t> relevant quotations</a:t>
                      </a:r>
                    </a:p>
                    <a:p>
                      <a:r>
                        <a:rPr lang="en-GB" sz="1800" b="0" i="0" u="none" strike="noStrike" kern="1200" baseline="0" dirty="0" smtClean="0">
                          <a:solidFill>
                            <a:schemeClr val="tx1"/>
                          </a:solidFill>
                          <a:latin typeface="+mn-lt"/>
                          <a:ea typeface="+mn-ea"/>
                          <a:cs typeface="+mn-cs"/>
                        </a:rPr>
                        <a:t>• Uses </a:t>
                      </a:r>
                      <a:r>
                        <a:rPr lang="en-GB" sz="1800" b="1" i="0" u="none" strike="noStrike" kern="1200" baseline="0" dirty="0" smtClean="0">
                          <a:solidFill>
                            <a:schemeClr val="tx1"/>
                          </a:solidFill>
                          <a:latin typeface="+mn-lt"/>
                          <a:ea typeface="+mn-ea"/>
                          <a:cs typeface="+mn-cs"/>
                        </a:rPr>
                        <a:t>some</a:t>
                      </a:r>
                      <a:r>
                        <a:rPr lang="en-GB" sz="1800" b="0" i="0" u="none" strike="noStrike" kern="1200" baseline="0" dirty="0" smtClean="0">
                          <a:solidFill>
                            <a:schemeClr val="tx1"/>
                          </a:solidFill>
                          <a:latin typeface="+mn-lt"/>
                          <a:ea typeface="+mn-ea"/>
                          <a:cs typeface="+mn-cs"/>
                        </a:rPr>
                        <a:t> subject terminology, </a:t>
                      </a:r>
                      <a:r>
                        <a:rPr lang="en-GB" sz="1800" b="1" i="0" u="none" strike="noStrike" kern="1200" baseline="0" dirty="0" smtClean="0">
                          <a:solidFill>
                            <a:schemeClr val="tx1"/>
                          </a:solidFill>
                          <a:latin typeface="+mn-lt"/>
                          <a:ea typeface="+mn-ea"/>
                          <a:cs typeface="+mn-cs"/>
                        </a:rPr>
                        <a:t>not always appropriately</a:t>
                      </a: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GB" sz="1800" b="1" i="0" u="none" strike="noStrike" kern="1200" baseline="0" dirty="0" smtClean="0">
                          <a:solidFill>
                            <a:schemeClr val="tx1"/>
                          </a:solidFill>
                          <a:latin typeface="+mn-lt"/>
                          <a:ea typeface="+mn-ea"/>
                          <a:cs typeface="+mn-cs"/>
                        </a:rPr>
                        <a:t>Level 1 </a:t>
                      </a:r>
                    </a:p>
                    <a:p>
                      <a:r>
                        <a:rPr lang="en-GB" sz="1800" b="1" i="0" u="none" strike="noStrike" kern="1200" baseline="0" dirty="0" smtClean="0">
                          <a:solidFill>
                            <a:schemeClr val="tx1"/>
                          </a:solidFill>
                          <a:latin typeface="+mn-lt"/>
                          <a:ea typeface="+mn-ea"/>
                          <a:cs typeface="+mn-cs"/>
                        </a:rPr>
                        <a:t>Simple, limited </a:t>
                      </a:r>
                    </a:p>
                    <a:p>
                      <a:r>
                        <a:rPr lang="en-GB" sz="1800" b="1" i="0" u="none" strike="noStrike" kern="1200" baseline="0" dirty="0" smtClean="0">
                          <a:solidFill>
                            <a:schemeClr val="tx1"/>
                          </a:solidFill>
                          <a:latin typeface="+mn-lt"/>
                          <a:ea typeface="+mn-ea"/>
                          <a:cs typeface="+mn-cs"/>
                        </a:rPr>
                        <a:t>1-3 marks </a:t>
                      </a:r>
                      <a:endParaRPr lang="en-GB" b="1" dirty="0">
                        <a:solidFill>
                          <a:schemeClr val="tx1"/>
                        </a:solidFill>
                      </a:endParaRPr>
                    </a:p>
                  </a:txBody>
                  <a:tcPr>
                    <a:solidFill>
                      <a:schemeClr val="bg1">
                        <a:lumMod val="85000"/>
                      </a:schemeClr>
                    </a:solidFill>
                  </a:tcPr>
                </a:tc>
                <a:tc>
                  <a:txBody>
                    <a:bodyPr/>
                    <a:lstStyle/>
                    <a:p>
                      <a:r>
                        <a:rPr lang="en-GB" sz="1800" b="0" i="0" u="none" strike="noStrike" kern="1200" baseline="0" dirty="0" smtClean="0">
                          <a:solidFill>
                            <a:schemeClr val="tx1"/>
                          </a:solidFill>
                          <a:latin typeface="+mn-lt"/>
                          <a:ea typeface="+mn-ea"/>
                          <a:cs typeface="+mn-cs"/>
                        </a:rPr>
                        <a:t>Shows </a:t>
                      </a:r>
                      <a:r>
                        <a:rPr lang="en-GB" sz="1800" b="1" i="0" u="none" strike="noStrike" kern="1200" baseline="0" dirty="0" smtClean="0">
                          <a:solidFill>
                            <a:schemeClr val="tx1"/>
                          </a:solidFill>
                          <a:latin typeface="+mn-lt"/>
                          <a:ea typeface="+mn-ea"/>
                          <a:cs typeface="+mn-cs"/>
                        </a:rPr>
                        <a:t>simple</a:t>
                      </a:r>
                      <a:r>
                        <a:rPr lang="en-GB" sz="1800" b="0" i="0" u="none" strike="noStrike" kern="1200" baseline="0" dirty="0" smtClean="0">
                          <a:solidFill>
                            <a:schemeClr val="tx1"/>
                          </a:solidFill>
                          <a:latin typeface="+mn-lt"/>
                          <a:ea typeface="+mn-ea"/>
                          <a:cs typeface="+mn-cs"/>
                        </a:rPr>
                        <a:t> </a:t>
                      </a:r>
                      <a:r>
                        <a:rPr lang="en-GB" sz="1800" b="1" i="0" u="none" strike="noStrike" kern="1200" baseline="0" dirty="0" smtClean="0">
                          <a:solidFill>
                            <a:schemeClr val="tx1"/>
                          </a:solidFill>
                          <a:latin typeface="+mn-lt"/>
                          <a:ea typeface="+mn-ea"/>
                          <a:cs typeface="+mn-cs"/>
                        </a:rPr>
                        <a:t>awareness</a:t>
                      </a:r>
                      <a:r>
                        <a:rPr lang="en-GB" sz="1800" b="0" i="0" u="none" strike="noStrike" kern="1200" baseline="0" dirty="0" smtClean="0">
                          <a:solidFill>
                            <a:schemeClr val="tx1"/>
                          </a:solidFill>
                          <a:latin typeface="+mn-lt"/>
                          <a:ea typeface="+mn-ea"/>
                          <a:cs typeface="+mn-cs"/>
                        </a:rPr>
                        <a:t> of language:</a:t>
                      </a:r>
                    </a:p>
                    <a:p>
                      <a:r>
                        <a:rPr lang="en-GB" sz="1800" b="0" i="0" u="none" strike="noStrike" kern="1200" baseline="0" dirty="0" smtClean="0">
                          <a:solidFill>
                            <a:schemeClr val="tx1"/>
                          </a:solidFill>
                          <a:latin typeface="+mn-lt"/>
                          <a:ea typeface="+mn-ea"/>
                          <a:cs typeface="+mn-cs"/>
                        </a:rPr>
                        <a:t>• Offers </a:t>
                      </a:r>
                      <a:r>
                        <a:rPr lang="en-GB" sz="1800" b="1" i="0" u="none" strike="noStrike" kern="1200" baseline="0" dirty="0" smtClean="0">
                          <a:solidFill>
                            <a:schemeClr val="tx1"/>
                          </a:solidFill>
                          <a:latin typeface="+mn-lt"/>
                          <a:ea typeface="+mn-ea"/>
                          <a:cs typeface="+mn-cs"/>
                        </a:rPr>
                        <a:t>simple</a:t>
                      </a:r>
                      <a:r>
                        <a:rPr lang="en-GB" sz="1800" b="0" i="0" u="none" strike="noStrike" kern="1200" baseline="0" dirty="0" smtClean="0">
                          <a:solidFill>
                            <a:schemeClr val="tx1"/>
                          </a:solidFill>
                          <a:latin typeface="+mn-lt"/>
                          <a:ea typeface="+mn-ea"/>
                          <a:cs typeface="+mn-cs"/>
                        </a:rPr>
                        <a:t> comment on the effects of language</a:t>
                      </a:r>
                    </a:p>
                    <a:p>
                      <a:r>
                        <a:rPr lang="en-GB" sz="1800" b="0" i="0" u="none" strike="noStrike" kern="1200" baseline="0" dirty="0" smtClean="0">
                          <a:solidFill>
                            <a:schemeClr val="tx1"/>
                          </a:solidFill>
                          <a:latin typeface="+mn-lt"/>
                          <a:ea typeface="+mn-ea"/>
                          <a:cs typeface="+mn-cs"/>
                        </a:rPr>
                        <a:t>• </a:t>
                      </a:r>
                      <a:r>
                        <a:rPr lang="en-GB" sz="1800" b="1" i="0" u="none" strike="noStrike" kern="1200" baseline="0" dirty="0" smtClean="0">
                          <a:solidFill>
                            <a:schemeClr val="tx1"/>
                          </a:solidFill>
                          <a:latin typeface="+mn-lt"/>
                          <a:ea typeface="+mn-ea"/>
                          <a:cs typeface="+mn-cs"/>
                        </a:rPr>
                        <a:t>Simple</a:t>
                      </a:r>
                      <a:r>
                        <a:rPr lang="en-GB" sz="1800" b="0" i="0" u="none" strike="noStrike" kern="1200" baseline="0" dirty="0" smtClean="0">
                          <a:solidFill>
                            <a:schemeClr val="tx1"/>
                          </a:solidFill>
                          <a:latin typeface="+mn-lt"/>
                          <a:ea typeface="+mn-ea"/>
                          <a:cs typeface="+mn-cs"/>
                        </a:rPr>
                        <a:t> references or </a:t>
                      </a:r>
                      <a:r>
                        <a:rPr lang="en-GB" sz="1800" b="1" i="0" u="none" strike="noStrike" kern="1200" baseline="0" dirty="0" smtClean="0">
                          <a:solidFill>
                            <a:schemeClr val="tx1"/>
                          </a:solidFill>
                          <a:latin typeface="+mn-lt"/>
                          <a:ea typeface="+mn-ea"/>
                          <a:cs typeface="+mn-cs"/>
                        </a:rPr>
                        <a:t>textual details</a:t>
                      </a:r>
                    </a:p>
                    <a:p>
                      <a:r>
                        <a:rPr lang="en-GB" sz="1800" b="0" i="0" u="none" strike="noStrike" kern="1200" baseline="0" dirty="0" smtClean="0">
                          <a:solidFill>
                            <a:schemeClr val="tx1"/>
                          </a:solidFill>
                          <a:latin typeface="+mn-lt"/>
                          <a:ea typeface="+mn-ea"/>
                          <a:cs typeface="+mn-cs"/>
                        </a:rPr>
                        <a:t>• </a:t>
                      </a:r>
                      <a:r>
                        <a:rPr lang="en-GB" sz="1800" b="1" i="0" u="none" strike="noStrike" kern="1200" baseline="0" dirty="0" smtClean="0">
                          <a:solidFill>
                            <a:schemeClr val="tx1"/>
                          </a:solidFill>
                          <a:latin typeface="+mn-lt"/>
                          <a:ea typeface="+mn-ea"/>
                          <a:cs typeface="+mn-cs"/>
                        </a:rPr>
                        <a:t>Simple mention </a:t>
                      </a:r>
                      <a:r>
                        <a:rPr lang="en-GB" sz="1800" b="0" i="0" u="none" strike="noStrike" kern="1200" baseline="0" dirty="0" smtClean="0">
                          <a:solidFill>
                            <a:schemeClr val="tx1"/>
                          </a:solidFill>
                          <a:latin typeface="+mn-lt"/>
                          <a:ea typeface="+mn-ea"/>
                          <a:cs typeface="+mn-cs"/>
                        </a:rPr>
                        <a:t>of subject terminology</a:t>
                      </a:r>
                      <a:endParaRPr lang="en-GB" sz="1800" b="1" i="0" u="none" strike="noStrike" kern="1200" baseline="0" dirty="0" smtClean="0">
                        <a:solidFill>
                          <a:schemeClr val="tx1"/>
                        </a:solidFill>
                        <a:latin typeface="+mn-lt"/>
                        <a:ea typeface="+mn-ea"/>
                        <a:cs typeface="+mn-cs"/>
                      </a:endParaRPr>
                    </a:p>
                  </a:txBody>
                  <a:tcPr>
                    <a:solidFill>
                      <a:schemeClr val="bg1">
                        <a:lumMod val="85000"/>
                      </a:schemeClr>
                    </a:solidFill>
                  </a:tcPr>
                </a:tc>
                <a:extLst>
                  <a:ext uri="{0D108BD9-81ED-4DB2-BD59-A6C34878D82A}">
                    <a16:rowId xmlns:a16="http://schemas.microsoft.com/office/drawing/2014/main" val="10003"/>
                  </a:ext>
                </a:extLst>
              </a:tr>
            </a:tbl>
          </a:graphicData>
        </a:graphic>
      </p:graphicFrame>
      <p:sp>
        <p:nvSpPr>
          <p:cNvPr id="4" name="TextBox 3"/>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Tree>
    <p:extLst>
      <p:ext uri="{BB962C8B-B14F-4D97-AF65-F5344CB8AC3E}">
        <p14:creationId xmlns:p14="http://schemas.microsoft.com/office/powerpoint/2010/main" val="3416675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garyconklinglifenotes.files.wordpress.com/2015/02/one-man-and-his-dog1.jpg"/>
          <p:cNvPicPr>
            <a:picLocks noChangeAspect="1" noChangeArrowheads="1"/>
          </p:cNvPicPr>
          <p:nvPr/>
        </p:nvPicPr>
        <p:blipFill rotWithShape="1">
          <a:blip r:embed="rId2">
            <a:extLst>
              <a:ext uri="{28A0092B-C50C-407E-A947-70E740481C1C}">
                <a14:useLocalDpi xmlns:a14="http://schemas.microsoft.com/office/drawing/2010/main" val="0"/>
              </a:ext>
            </a:extLst>
          </a:blip>
          <a:srcRect r="15380" b="4976"/>
          <a:stretch/>
        </p:blipFill>
        <p:spPr bwMode="auto">
          <a:xfrm>
            <a:off x="0" y="-10757"/>
            <a:ext cx="9198591" cy="68755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5" name="Rectangle 4"/>
          <p:cNvSpPr/>
          <p:nvPr/>
        </p:nvSpPr>
        <p:spPr>
          <a:xfrm>
            <a:off x="424143" y="2149761"/>
            <a:ext cx="4438650" cy="2554545"/>
          </a:xfrm>
          <a:prstGeom prst="rect">
            <a:avLst/>
          </a:prstGeom>
        </p:spPr>
        <p:txBody>
          <a:bodyPr wrap="square">
            <a:spAutoFit/>
          </a:bodyPr>
          <a:lstStyle/>
          <a:p>
            <a:r>
              <a:rPr lang="en-GB" sz="2000" dirty="0"/>
              <a:t>George Graham Vest </a:t>
            </a:r>
            <a:r>
              <a:rPr lang="en-GB" sz="2000" dirty="0" smtClean="0"/>
              <a:t>was a US lawyer.  </a:t>
            </a:r>
            <a:r>
              <a:rPr lang="en-GB" sz="2000" dirty="0"/>
              <a:t>This </a:t>
            </a:r>
            <a:r>
              <a:rPr lang="en-GB" sz="2000" dirty="0" smtClean="0"/>
              <a:t>speech was </a:t>
            </a:r>
            <a:r>
              <a:rPr lang="en-GB" sz="2000" dirty="0"/>
              <a:t>given in court while representing a man who sued another for the killing of his dog. During the trial, Vest ignored the testimony, and when his turn came to present a summation to the jury, he made the following speech and won the case.</a:t>
            </a:r>
          </a:p>
        </p:txBody>
      </p:sp>
      <p:sp>
        <p:nvSpPr>
          <p:cNvPr id="6" name="Rectangle 5"/>
          <p:cNvSpPr/>
          <p:nvPr/>
        </p:nvSpPr>
        <p:spPr>
          <a:xfrm>
            <a:off x="300429" y="449014"/>
            <a:ext cx="8401050" cy="882678"/>
          </a:xfrm>
          <a:prstGeom prst="rect">
            <a:avLst/>
          </a:prstGeom>
          <a:solidFill>
            <a:schemeClr val="bg1"/>
          </a:solidFill>
          <a:ln>
            <a:solidFill>
              <a:schemeClr val="accent6">
                <a:lumMod val="60000"/>
                <a:lumOff val="40000"/>
              </a:schemeClr>
            </a:solidFill>
          </a:ln>
        </p:spPr>
        <p:txBody>
          <a:bodyPr wrap="square">
            <a:spAutoFit/>
          </a:bodyPr>
          <a:lstStyle/>
          <a:p>
            <a:pPr algn="ctr">
              <a:lnSpc>
                <a:spcPct val="107000"/>
              </a:lnSpc>
              <a:spcAft>
                <a:spcPts val="80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How does the writer use </a:t>
            </a:r>
            <a:r>
              <a:rPr lang="en-GB" sz="2400"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language</a:t>
            </a: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 to influence the jury’s view of the relationship between a dog and its owner?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94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garyconklinglifenotes.files.wordpress.com/2015/02/one-man-and-his-dog1.jpg"/>
          <p:cNvPicPr>
            <a:picLocks noChangeAspect="1" noChangeArrowheads="1"/>
          </p:cNvPicPr>
          <p:nvPr/>
        </p:nvPicPr>
        <p:blipFill rotWithShape="1">
          <a:blip r:embed="rId2">
            <a:extLst>
              <a:ext uri="{28A0092B-C50C-407E-A947-70E740481C1C}">
                <a14:useLocalDpi xmlns:a14="http://schemas.microsoft.com/office/drawing/2010/main" val="0"/>
              </a:ext>
            </a:extLst>
          </a:blip>
          <a:srcRect l="39080" r="24820" b="4976"/>
          <a:stretch/>
        </p:blipFill>
        <p:spPr bwMode="auto">
          <a:xfrm>
            <a:off x="5276849" y="-17582"/>
            <a:ext cx="3924301" cy="68755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5" name="Rectangle 4"/>
          <p:cNvSpPr/>
          <p:nvPr/>
        </p:nvSpPr>
        <p:spPr>
          <a:xfrm>
            <a:off x="160645" y="477528"/>
            <a:ext cx="5011430" cy="6247864"/>
          </a:xfrm>
          <a:prstGeom prst="rect">
            <a:avLst/>
          </a:prstGeom>
        </p:spPr>
        <p:txBody>
          <a:bodyPr wrap="square">
            <a:spAutoFit/>
          </a:bodyPr>
          <a:lstStyle/>
          <a:p>
            <a:r>
              <a:rPr lang="en-GB" sz="2000" dirty="0"/>
              <a:t>Vest begins his speech by not talking about dogs at all. Instead, he lists all the ways that a man can be betrayed. He makes each example sound as awful as possible – his ‘best friend…in the world’ becomes ‘his enemy’ and when he describes the children ‘that he has reared with loving care’ we see a picture of family happiness. But then it says they are ‘ungrateful’ so that makes it seem like the happiness has been destroyed. In the next sentence, he uses the words ‘nearest and dearest’ to describe friends and family and he builds up this picture of ‘trust’ and ‘happiness’. Then the word ‘traitors’ is used, which sounds very harsh and violent. The next two sentences about money are short and use commas to create rhythm. In the example about reputation he uses the word ‘sacrificed’ which makes loss of reputation seem like a sort of death.</a:t>
            </a: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94994">
            <a:off x="1095658" y="1134849"/>
            <a:ext cx="7903561" cy="3717893"/>
          </a:xfrm>
          <a:prstGeom prst="rect">
            <a:avLst/>
          </a:prstGeom>
        </p:spPr>
      </p:pic>
      <p:sp>
        <p:nvSpPr>
          <p:cNvPr id="4" name="TextBox 3"/>
          <p:cNvSpPr txBox="1"/>
          <p:nvPr/>
        </p:nvSpPr>
        <p:spPr>
          <a:xfrm>
            <a:off x="5100294" y="1733550"/>
            <a:ext cx="1724025" cy="3170099"/>
          </a:xfrm>
          <a:prstGeom prst="rect">
            <a:avLst/>
          </a:prstGeom>
          <a:noFill/>
        </p:spPr>
        <p:txBody>
          <a:bodyPr wrap="square" rtlCol="0">
            <a:spAutoFit/>
          </a:bodyPr>
          <a:lstStyle/>
          <a:p>
            <a:r>
              <a:rPr lang="en-GB" sz="20000" dirty="0" smtClean="0">
                <a:solidFill>
                  <a:srgbClr val="FF0000"/>
                </a:solidFill>
                <a:effectLst>
                  <a:outerShdw blurRad="38100" dist="38100" dir="2700000" algn="tl">
                    <a:srgbClr val="000000">
                      <a:alpha val="43137"/>
                    </a:srgbClr>
                  </a:outerShdw>
                </a:effectLst>
              </a:rPr>
              <a:t>?</a:t>
            </a:r>
            <a:endParaRPr lang="en-GB" sz="20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734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garyconklinglifenotes.files.wordpress.com/2015/02/one-man-and-his-dog1.jpg"/>
          <p:cNvPicPr>
            <a:picLocks noChangeAspect="1" noChangeArrowheads="1"/>
          </p:cNvPicPr>
          <p:nvPr/>
        </p:nvPicPr>
        <p:blipFill rotWithShape="1">
          <a:blip r:embed="rId2">
            <a:extLst>
              <a:ext uri="{28A0092B-C50C-407E-A947-70E740481C1C}">
                <a14:useLocalDpi xmlns:a14="http://schemas.microsoft.com/office/drawing/2010/main" val="0"/>
              </a:ext>
            </a:extLst>
          </a:blip>
          <a:srcRect l="39080" r="24820" b="4976"/>
          <a:stretch/>
        </p:blipFill>
        <p:spPr bwMode="auto">
          <a:xfrm>
            <a:off x="5276849" y="-17582"/>
            <a:ext cx="3924301" cy="68755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5" name="Rectangle 4"/>
          <p:cNvSpPr/>
          <p:nvPr/>
        </p:nvSpPr>
        <p:spPr>
          <a:xfrm>
            <a:off x="160645" y="477528"/>
            <a:ext cx="5011430" cy="6247864"/>
          </a:xfrm>
          <a:prstGeom prst="rect">
            <a:avLst/>
          </a:prstGeom>
        </p:spPr>
        <p:txBody>
          <a:bodyPr wrap="square">
            <a:spAutoFit/>
          </a:bodyPr>
          <a:lstStyle/>
          <a:p>
            <a:r>
              <a:rPr lang="en-GB" sz="2000" dirty="0"/>
              <a:t>Vest begins his speech by not talking about dogs at all. Instead, he lists all the ways that a man can be betrayed. He makes each example sound as awful as possible – his ‘best friend…in the world’ becomes ‘his enemy’ and when he describes the children ‘that he has reared with loving care’ we see a picture of family happiness. But then it says they are ‘ungrateful’ so that makes it seem like the happiness has been destroyed. In the next sentence, he uses the words ‘nearest and dearest’ to describe friends and family and he builds up this picture of ‘trust’ and ‘happiness’. Then the word ‘traitors’ is used, which sounds very harsh and violent. The next two sentences about money are short and use commas to create rhythm. In the example about reputation he uses the word ‘sacrificed’ which makes loss of reputation seem like a sort of death.</a:t>
            </a: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94994">
            <a:off x="1095658" y="1134849"/>
            <a:ext cx="7903561" cy="3717893"/>
          </a:xfrm>
          <a:prstGeom prst="rect">
            <a:avLst/>
          </a:prstGeom>
        </p:spPr>
      </p:pic>
      <p:sp>
        <p:nvSpPr>
          <p:cNvPr id="4" name="TextBox 3"/>
          <p:cNvSpPr txBox="1"/>
          <p:nvPr/>
        </p:nvSpPr>
        <p:spPr>
          <a:xfrm rot="297599">
            <a:off x="5514974" y="1177551"/>
            <a:ext cx="1724025" cy="2231380"/>
          </a:xfrm>
          <a:prstGeom prst="rect">
            <a:avLst/>
          </a:prstGeom>
          <a:noFill/>
        </p:spPr>
        <p:txBody>
          <a:bodyPr wrap="square" rtlCol="0">
            <a:spAutoFit/>
          </a:bodyPr>
          <a:lstStyle/>
          <a:p>
            <a:r>
              <a:rPr lang="en-GB" sz="13900" dirty="0" smtClean="0">
                <a:solidFill>
                  <a:srgbClr val="FF0000"/>
                </a:solidFill>
                <a:effectLst>
                  <a:outerShdw blurRad="38100" dist="38100" dir="2700000" algn="tl">
                    <a:srgbClr val="000000">
                      <a:alpha val="43137"/>
                    </a:srgbClr>
                  </a:outerShdw>
                </a:effectLst>
              </a:rPr>
              <a:t>x</a:t>
            </a:r>
            <a:endParaRPr lang="en-GB" sz="139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rot="297599">
            <a:off x="5370083" y="3046566"/>
            <a:ext cx="1724025" cy="2231380"/>
          </a:xfrm>
          <a:prstGeom prst="rect">
            <a:avLst/>
          </a:prstGeom>
          <a:noFill/>
        </p:spPr>
        <p:txBody>
          <a:bodyPr wrap="square" rtlCol="0">
            <a:spAutoFit/>
          </a:bodyPr>
          <a:lstStyle/>
          <a:p>
            <a:r>
              <a:rPr lang="en-GB" sz="13900" dirty="0" smtClean="0">
                <a:solidFill>
                  <a:srgbClr val="FF0000"/>
                </a:solidFill>
                <a:effectLst>
                  <a:outerShdw blurRad="38100" dist="38100" dir="2700000" algn="tl">
                    <a:srgbClr val="000000">
                      <a:alpha val="43137"/>
                    </a:srgbClr>
                  </a:outerShdw>
                </a:effectLst>
              </a:rPr>
              <a:t>x</a:t>
            </a:r>
            <a:endParaRPr lang="en-GB" sz="139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rot="297599">
            <a:off x="6615112" y="2228317"/>
            <a:ext cx="1724025" cy="2231380"/>
          </a:xfrm>
          <a:prstGeom prst="rect">
            <a:avLst/>
          </a:prstGeom>
          <a:noFill/>
        </p:spPr>
        <p:txBody>
          <a:bodyPr wrap="square" rtlCol="0">
            <a:spAutoFit/>
          </a:bodyPr>
          <a:lstStyle/>
          <a:p>
            <a:r>
              <a:rPr lang="en-GB" sz="13900" dirty="0" smtClean="0">
                <a:solidFill>
                  <a:srgbClr val="FF0000"/>
                </a:solidFill>
                <a:effectLst>
                  <a:outerShdw blurRad="38100" dist="38100" dir="2700000" algn="tl">
                    <a:srgbClr val="000000">
                      <a:alpha val="43137"/>
                    </a:srgbClr>
                  </a:outerShdw>
                </a:effectLst>
              </a:rPr>
              <a:t>x</a:t>
            </a:r>
            <a:endParaRPr lang="en-GB" sz="139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9731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5" name="Rectangle 4"/>
          <p:cNvSpPr/>
          <p:nvPr/>
        </p:nvSpPr>
        <p:spPr>
          <a:xfrm>
            <a:off x="160645" y="477528"/>
            <a:ext cx="5011430" cy="6124754"/>
          </a:xfrm>
          <a:prstGeom prst="rect">
            <a:avLst/>
          </a:prstGeom>
        </p:spPr>
        <p:txBody>
          <a:bodyPr wrap="square">
            <a:spAutoFit/>
          </a:bodyPr>
          <a:lstStyle/>
          <a:p>
            <a:r>
              <a:rPr lang="en-GB" sz="2800" dirty="0"/>
              <a:t>Vest begins his speech by not talking about dogs at all. Instead, he lists all the ways that a man can be betrayed. He makes each example sound as awful as possible – his ‘best friend…in the world’ becomes ‘his enemy’ and when he describes the children ‘that he has reared with loving care’ we see a picture of family happiness. But then it says they are ‘ungrateful’ so that makes it seem like the happiness has been destroyed. </a:t>
            </a:r>
          </a:p>
        </p:txBody>
      </p:sp>
      <p:sp>
        <p:nvSpPr>
          <p:cNvPr id="6" name="TextBox 5"/>
          <p:cNvSpPr txBox="1"/>
          <p:nvPr/>
        </p:nvSpPr>
        <p:spPr>
          <a:xfrm>
            <a:off x="5172075" y="451362"/>
            <a:ext cx="3848100" cy="2308324"/>
          </a:xfrm>
          <a:prstGeom prst="rect">
            <a:avLst/>
          </a:prstGeom>
          <a:noFill/>
        </p:spPr>
        <p:txBody>
          <a:bodyPr wrap="square" rtlCol="0">
            <a:spAutoFit/>
          </a:bodyPr>
          <a:lstStyle/>
          <a:p>
            <a:r>
              <a:rPr lang="en-GB" sz="2400" dirty="0" smtClean="0">
                <a:solidFill>
                  <a:srgbClr val="FF0000"/>
                </a:solidFill>
              </a:rPr>
              <a:t>What’s the effect of this? What will the jury be waiting for?</a:t>
            </a:r>
          </a:p>
          <a:p>
            <a:r>
              <a:rPr lang="en-GB" sz="2400" dirty="0" smtClean="0">
                <a:solidFill>
                  <a:srgbClr val="00B050"/>
                </a:solidFill>
              </a:rPr>
              <a:t>This adds suspense because the jury is waiting for him to refer to ‘the dog’. </a:t>
            </a:r>
            <a:endParaRPr lang="en-GB" sz="2400" dirty="0">
              <a:solidFill>
                <a:srgbClr val="00B050"/>
              </a:solidFill>
            </a:endParaRPr>
          </a:p>
        </p:txBody>
      </p:sp>
      <p:cxnSp>
        <p:nvCxnSpPr>
          <p:cNvPr id="10" name="Straight Arrow Connector 9"/>
          <p:cNvCxnSpPr/>
          <p:nvPr/>
        </p:nvCxnSpPr>
        <p:spPr>
          <a:xfrm flipH="1">
            <a:off x="2752725" y="1395412"/>
            <a:ext cx="2419350" cy="452438"/>
          </a:xfrm>
          <a:prstGeom prst="straightConnector1">
            <a:avLst/>
          </a:prstGeom>
          <a:ln w="3175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72076" y="2812148"/>
            <a:ext cx="3848100" cy="4154984"/>
          </a:xfrm>
          <a:prstGeom prst="rect">
            <a:avLst/>
          </a:prstGeom>
          <a:noFill/>
        </p:spPr>
        <p:txBody>
          <a:bodyPr wrap="square" rtlCol="0">
            <a:spAutoFit/>
          </a:bodyPr>
          <a:lstStyle/>
          <a:p>
            <a:r>
              <a:rPr lang="en-GB" sz="2400" dirty="0" smtClean="0">
                <a:solidFill>
                  <a:srgbClr val="FF0000"/>
                </a:solidFill>
              </a:rPr>
              <a:t>What kind of words are ‘friends’ and ‘enemies’? What is the relationship between these words?</a:t>
            </a:r>
          </a:p>
          <a:p>
            <a:r>
              <a:rPr lang="en-GB" sz="2400" dirty="0" smtClean="0">
                <a:solidFill>
                  <a:srgbClr val="00B050"/>
                </a:solidFill>
              </a:rPr>
              <a:t>The nouns ‘friend’ and ‘enemy’ are juxtaposed and in direct opposition to each other. This presents the idea that turning against the man in this way is cruel and irreversible.</a:t>
            </a:r>
            <a:endParaRPr lang="en-GB" sz="2400" dirty="0">
              <a:solidFill>
                <a:srgbClr val="00B050"/>
              </a:solidFill>
            </a:endParaRPr>
          </a:p>
        </p:txBody>
      </p:sp>
      <p:cxnSp>
        <p:nvCxnSpPr>
          <p:cNvPr id="13" name="Straight Arrow Connector 12"/>
          <p:cNvCxnSpPr/>
          <p:nvPr/>
        </p:nvCxnSpPr>
        <p:spPr>
          <a:xfrm flipH="1" flipV="1">
            <a:off x="4562476" y="3539906"/>
            <a:ext cx="609599" cy="181604"/>
          </a:xfrm>
          <a:prstGeom prst="straightConnector1">
            <a:avLst/>
          </a:prstGeom>
          <a:ln w="3175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10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sp>
        <p:nvSpPr>
          <p:cNvPr id="5" name="Rectangle 4"/>
          <p:cNvSpPr/>
          <p:nvPr/>
        </p:nvSpPr>
        <p:spPr>
          <a:xfrm>
            <a:off x="160645" y="477528"/>
            <a:ext cx="5011430" cy="6124754"/>
          </a:xfrm>
          <a:prstGeom prst="rect">
            <a:avLst/>
          </a:prstGeom>
        </p:spPr>
        <p:txBody>
          <a:bodyPr wrap="square">
            <a:spAutoFit/>
          </a:bodyPr>
          <a:lstStyle/>
          <a:p>
            <a:r>
              <a:rPr lang="en-GB" sz="2800" dirty="0" smtClean="0"/>
              <a:t>In the next sentence, he uses the </a:t>
            </a:r>
            <a:r>
              <a:rPr lang="en-GB" sz="2800" dirty="0" smtClean="0">
                <a:solidFill>
                  <a:srgbClr val="FF0000"/>
                </a:solidFill>
              </a:rPr>
              <a:t>words</a:t>
            </a:r>
            <a:r>
              <a:rPr lang="en-GB" sz="2800" dirty="0" smtClean="0"/>
              <a:t> ‘</a:t>
            </a:r>
            <a:r>
              <a:rPr lang="en-GB" sz="2800" u="sng" dirty="0" smtClean="0"/>
              <a:t>nearest and dearest’ to describe friends and </a:t>
            </a:r>
            <a:r>
              <a:rPr lang="en-GB" sz="2800" dirty="0" smtClean="0"/>
              <a:t>family and he builds up this picture of ‘</a:t>
            </a:r>
            <a:r>
              <a:rPr lang="en-GB" sz="2800" u="sng" dirty="0" smtClean="0"/>
              <a:t>trust</a:t>
            </a:r>
            <a:r>
              <a:rPr lang="en-GB" sz="2800" dirty="0" smtClean="0"/>
              <a:t>’ and ‘</a:t>
            </a:r>
            <a:r>
              <a:rPr lang="en-GB" sz="2800" u="sng" dirty="0" smtClean="0"/>
              <a:t>happiness</a:t>
            </a:r>
            <a:r>
              <a:rPr lang="en-GB" sz="2800" dirty="0" smtClean="0"/>
              <a:t>’. Then the </a:t>
            </a:r>
            <a:r>
              <a:rPr lang="en-GB" sz="2800" dirty="0" smtClean="0">
                <a:solidFill>
                  <a:srgbClr val="FF0000"/>
                </a:solidFill>
              </a:rPr>
              <a:t>word</a:t>
            </a:r>
            <a:r>
              <a:rPr lang="en-GB" sz="2800" dirty="0" smtClean="0"/>
              <a:t> ‘traitors’ is used, which sounds very harsh and violent. The next two sentences about money are short and use commas to create rhythm. In the example about reputation he uses the </a:t>
            </a:r>
            <a:r>
              <a:rPr lang="en-GB" sz="2800" dirty="0" smtClean="0">
                <a:solidFill>
                  <a:srgbClr val="FF0000"/>
                </a:solidFill>
              </a:rPr>
              <a:t>word </a:t>
            </a:r>
            <a:r>
              <a:rPr lang="en-GB" sz="2800" dirty="0" smtClean="0"/>
              <a:t>‘</a:t>
            </a:r>
            <a:r>
              <a:rPr lang="en-GB" sz="2800" u="sng" dirty="0" smtClean="0"/>
              <a:t>sacrificed</a:t>
            </a:r>
            <a:r>
              <a:rPr lang="en-GB" sz="2800" dirty="0" smtClean="0"/>
              <a:t>’ which makes loss of reputation seem like a sort of death.</a:t>
            </a:r>
            <a:endParaRPr lang="en-GB" sz="2800" dirty="0"/>
          </a:p>
        </p:txBody>
      </p:sp>
      <p:sp>
        <p:nvSpPr>
          <p:cNvPr id="12" name="TextBox 11"/>
          <p:cNvSpPr txBox="1"/>
          <p:nvPr/>
        </p:nvSpPr>
        <p:spPr>
          <a:xfrm>
            <a:off x="5172075" y="1632005"/>
            <a:ext cx="3848100" cy="4401205"/>
          </a:xfrm>
          <a:prstGeom prst="rect">
            <a:avLst/>
          </a:prstGeom>
          <a:noFill/>
        </p:spPr>
        <p:txBody>
          <a:bodyPr wrap="square" rtlCol="0">
            <a:spAutoFit/>
          </a:bodyPr>
          <a:lstStyle/>
          <a:p>
            <a:pPr algn="ctr"/>
            <a:r>
              <a:rPr lang="en-GB" sz="2800" dirty="0" smtClean="0">
                <a:solidFill>
                  <a:srgbClr val="FF0000"/>
                </a:solidFill>
              </a:rPr>
              <a:t>What kind of words are used in the quotations?</a:t>
            </a:r>
            <a:endParaRPr lang="en-GB" sz="2800" dirty="0">
              <a:solidFill>
                <a:srgbClr val="FF0000"/>
              </a:solidFill>
            </a:endParaRPr>
          </a:p>
          <a:p>
            <a:pPr algn="ctr"/>
            <a:endParaRPr lang="en-GB" sz="2800" dirty="0" smtClean="0">
              <a:solidFill>
                <a:srgbClr val="FF0000"/>
              </a:solidFill>
            </a:endParaRPr>
          </a:p>
          <a:p>
            <a:pPr algn="ctr"/>
            <a:endParaRPr lang="en-GB" sz="2800" dirty="0">
              <a:solidFill>
                <a:srgbClr val="FF0000"/>
              </a:solidFill>
            </a:endParaRPr>
          </a:p>
          <a:p>
            <a:pPr algn="ctr"/>
            <a:r>
              <a:rPr lang="en-GB" sz="2800" dirty="0" smtClean="0">
                <a:solidFill>
                  <a:srgbClr val="FF0000"/>
                </a:solidFill>
              </a:rPr>
              <a:t>What is the effect of this rhythm?</a:t>
            </a:r>
          </a:p>
          <a:p>
            <a:pPr algn="ctr"/>
            <a:endParaRPr lang="en-GB" sz="2800" dirty="0">
              <a:solidFill>
                <a:srgbClr val="FF0000"/>
              </a:solidFill>
            </a:endParaRPr>
          </a:p>
          <a:p>
            <a:pPr algn="ctr"/>
            <a:endParaRPr lang="en-GB" sz="2800" dirty="0">
              <a:solidFill>
                <a:srgbClr val="FF0000"/>
              </a:solidFill>
            </a:endParaRPr>
          </a:p>
          <a:p>
            <a:pPr algn="ctr"/>
            <a:r>
              <a:rPr lang="en-GB" sz="2800" dirty="0" smtClean="0">
                <a:solidFill>
                  <a:srgbClr val="FF0000"/>
                </a:solidFill>
              </a:rPr>
              <a:t>How does this affect the jury?</a:t>
            </a:r>
          </a:p>
        </p:txBody>
      </p:sp>
    </p:spTree>
    <p:extLst>
      <p:ext uri="{BB962C8B-B14F-4D97-AF65-F5344CB8AC3E}">
        <p14:creationId xmlns:p14="http://schemas.microsoft.com/office/powerpoint/2010/main" val="2798054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garyconklinglifenotes.files.wordpress.com/2015/02/one-man-and-his-dog1.jpg"/>
          <p:cNvPicPr>
            <a:picLocks noChangeAspect="1" noChangeArrowheads="1"/>
          </p:cNvPicPr>
          <p:nvPr/>
        </p:nvPicPr>
        <p:blipFill rotWithShape="1">
          <a:blip r:embed="rId2">
            <a:extLst>
              <a:ext uri="{28A0092B-C50C-407E-A947-70E740481C1C}">
                <a14:useLocalDpi xmlns:a14="http://schemas.microsoft.com/office/drawing/2010/main" val="0"/>
              </a:ext>
            </a:extLst>
          </a:blip>
          <a:srcRect r="15380" b="4976"/>
          <a:stretch/>
        </p:blipFill>
        <p:spPr bwMode="auto">
          <a:xfrm>
            <a:off x="0" y="-10757"/>
            <a:ext cx="9198591" cy="68755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0758"/>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Q3: explain, comment on and analyse how writers use language…</a:t>
            </a:r>
            <a:endParaRPr lang="en-GB"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94994">
            <a:off x="1095658" y="1134849"/>
            <a:ext cx="7903561" cy="3717893"/>
          </a:xfrm>
          <a:prstGeom prst="rect">
            <a:avLst/>
          </a:prstGeom>
        </p:spPr>
      </p:pic>
      <p:sp>
        <p:nvSpPr>
          <p:cNvPr id="11" name="TextBox 10"/>
          <p:cNvSpPr txBox="1"/>
          <p:nvPr/>
        </p:nvSpPr>
        <p:spPr>
          <a:xfrm>
            <a:off x="5100294" y="1733550"/>
            <a:ext cx="1724025" cy="3170099"/>
          </a:xfrm>
          <a:prstGeom prst="rect">
            <a:avLst/>
          </a:prstGeom>
          <a:noFill/>
        </p:spPr>
        <p:txBody>
          <a:bodyPr wrap="square" rtlCol="0">
            <a:spAutoFit/>
          </a:bodyPr>
          <a:lstStyle/>
          <a:p>
            <a:r>
              <a:rPr lang="en-GB" sz="20000" dirty="0" smtClean="0">
                <a:solidFill>
                  <a:srgbClr val="FF0000"/>
                </a:solidFill>
                <a:effectLst>
                  <a:outerShdw blurRad="38100" dist="38100" dir="2700000" algn="tl">
                    <a:srgbClr val="000000">
                      <a:alpha val="43137"/>
                    </a:srgbClr>
                  </a:outerShdw>
                </a:effectLst>
              </a:rPr>
              <a:t>?</a:t>
            </a:r>
            <a:endParaRPr lang="en-GB" sz="20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1169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1271</Words>
  <Application>Microsoft Office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Comic Sans MS</vt:lpstr>
      <vt:lpstr>Times New Roman</vt:lpstr>
      <vt:lpstr>Office Theme</vt:lpstr>
      <vt:lpstr>Learning Objective   To understand Q3: explain, comment on and analyse how writers use language…</vt:lpstr>
      <vt:lpstr>Paper 2, Question 3 (AO2) 12 marks Looks something like this: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understand Q3: explain, comment on and analyse how writers use language…</dc:title>
  <dc:creator>Victoria Archer</dc:creator>
  <cp:lastModifiedBy>User</cp:lastModifiedBy>
  <cp:revision>22</cp:revision>
  <dcterms:created xsi:type="dcterms:W3CDTF">2016-08-17T12:30:23Z</dcterms:created>
  <dcterms:modified xsi:type="dcterms:W3CDTF">2020-02-25T13:32:41Z</dcterms:modified>
</cp:coreProperties>
</file>